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95" r:id="rId3"/>
    <p:sldId id="293" r:id="rId4"/>
    <p:sldId id="296" r:id="rId5"/>
    <p:sldId id="257" r:id="rId6"/>
    <p:sldId id="259" r:id="rId7"/>
    <p:sldId id="261" r:id="rId8"/>
    <p:sldId id="260" r:id="rId9"/>
    <p:sldId id="301" r:id="rId10"/>
    <p:sldId id="300" r:id="rId11"/>
    <p:sldId id="297" r:id="rId12"/>
    <p:sldId id="262" r:id="rId13"/>
    <p:sldId id="265" r:id="rId14"/>
    <p:sldId id="264" r:id="rId15"/>
    <p:sldId id="273" r:id="rId16"/>
    <p:sldId id="263" r:id="rId17"/>
    <p:sldId id="266" r:id="rId18"/>
    <p:sldId id="267" r:id="rId19"/>
    <p:sldId id="270" r:id="rId20"/>
    <p:sldId id="268" r:id="rId21"/>
    <p:sldId id="269" r:id="rId22"/>
    <p:sldId id="271" r:id="rId23"/>
    <p:sldId id="272" r:id="rId24"/>
    <p:sldId id="274" r:id="rId25"/>
    <p:sldId id="286" r:id="rId26"/>
    <p:sldId id="258" r:id="rId27"/>
    <p:sldId id="275" r:id="rId28"/>
    <p:sldId id="277" r:id="rId29"/>
    <p:sldId id="281" r:id="rId30"/>
    <p:sldId id="279" r:id="rId31"/>
    <p:sldId id="280" r:id="rId32"/>
    <p:sldId id="287" r:id="rId33"/>
    <p:sldId id="282" r:id="rId34"/>
    <p:sldId id="283" r:id="rId35"/>
    <p:sldId id="284" r:id="rId36"/>
    <p:sldId id="285" r:id="rId37"/>
    <p:sldId id="292" r:id="rId38"/>
    <p:sldId id="288" r:id="rId39"/>
    <p:sldId id="298" r:id="rId40"/>
    <p:sldId id="30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產品名稱" id="{3C9AE240-03F7-47A5-90B8-6B2C64CCA32D}">
          <p14:sldIdLst>
            <p14:sldId id="256"/>
          </p14:sldIdLst>
        </p14:section>
        <p14:section name="使用介紹" id="{7D680D91-9998-4EAA-B8F0-A9ABF7A888CA}">
          <p14:sldIdLst>
            <p14:sldId id="295"/>
            <p14:sldId id="293"/>
          </p14:sldIdLst>
        </p14:section>
        <p14:section name="使用3工具" id="{7984E311-1B40-4EE2-98D0-9A4D41D1E22F}">
          <p14:sldIdLst>
            <p14:sldId id="296"/>
            <p14:sldId id="257"/>
            <p14:sldId id="259"/>
            <p14:sldId id="261"/>
            <p14:sldId id="260"/>
          </p14:sldIdLst>
        </p14:section>
        <p14:section name="MongoDB Aggregation" id="{759DBA3F-093A-4981-B122-2F0D7B063C9D}">
          <p14:sldIdLst>
            <p14:sldId id="301"/>
            <p14:sldId id="300"/>
          </p14:sldIdLst>
        </p14:section>
        <p14:section name="程式流程" id="{98835B3E-68CD-4008-A2BF-B7E28395A1EF}">
          <p14:sldIdLst>
            <p14:sldId id="297"/>
            <p14:sldId id="262"/>
            <p14:sldId id="265"/>
            <p14:sldId id="264"/>
          </p14:sldIdLst>
        </p14:section>
        <p14:section name="WeatherJFrame建構式" id="{3287FF79-81BD-4318-9655-8DFDD5C795BA}">
          <p14:sldIdLst>
            <p14:sldId id="273"/>
            <p14:sldId id="263"/>
            <p14:sldId id="266"/>
            <p14:sldId id="267"/>
            <p14:sldId id="270"/>
            <p14:sldId id="268"/>
            <p14:sldId id="269"/>
            <p14:sldId id="271"/>
            <p14:sldId id="272"/>
          </p14:sldIdLst>
        </p14:section>
        <p14:section name="MongoDBQuery()函式" id="{630D0D6C-C996-44E3-8BFB-545D492BC64C}">
          <p14:sldIdLst>
            <p14:sldId id="274"/>
            <p14:sldId id="286"/>
            <p14:sldId id="258"/>
            <p14:sldId id="275"/>
            <p14:sldId id="277"/>
            <p14:sldId id="281"/>
            <p14:sldId id="279"/>
            <p14:sldId id="280"/>
            <p14:sldId id="287"/>
            <p14:sldId id="282"/>
            <p14:sldId id="283"/>
            <p14:sldId id="284"/>
            <p14:sldId id="285"/>
          </p14:sldIdLst>
        </p14:section>
        <p14:section name="以前的時間按鈕不能按" id="{00B9EB7C-9B03-4859-B4CB-3859642C314A}">
          <p14:sldIdLst>
            <p14:sldId id="292"/>
            <p14:sldId id="288"/>
          </p14:sldIdLst>
        </p14:section>
        <p14:section name="結束" id="{F4897EC0-ECEC-4206-BCAC-F864DA3AA3D5}">
          <p14:sldIdLst>
            <p14:sldId id="298"/>
          </p14:sldIdLst>
        </p14:section>
        <p14:section name="參考資料" id="{C3A79498-0323-49BA-8D04-10E84ABED6F2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2F7B-FEBA-4445-8B09-D4001AE43581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FF9640-7D1C-4BD9-8D3A-6D92C5575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36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2F7B-FEBA-4445-8B09-D4001AE43581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FF9640-7D1C-4BD9-8D3A-6D92C5575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19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2F7B-FEBA-4445-8B09-D4001AE43581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FF9640-7D1C-4BD9-8D3A-6D92C55754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057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2F7B-FEBA-4445-8B09-D4001AE43581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FF9640-7D1C-4BD9-8D3A-6D92C5575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971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2F7B-FEBA-4445-8B09-D4001AE43581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FF9640-7D1C-4BD9-8D3A-6D92C55754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847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2F7B-FEBA-4445-8B09-D4001AE43581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FF9640-7D1C-4BD9-8D3A-6D92C5575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584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2F7B-FEBA-4445-8B09-D4001AE43581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9640-7D1C-4BD9-8D3A-6D92C5575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465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2F7B-FEBA-4445-8B09-D4001AE43581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9640-7D1C-4BD9-8D3A-6D92C5575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16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2F7B-FEBA-4445-8B09-D4001AE43581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9640-7D1C-4BD9-8D3A-6D92C5575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42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2F7B-FEBA-4445-8B09-D4001AE43581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FF9640-7D1C-4BD9-8D3A-6D92C5575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75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2F7B-FEBA-4445-8B09-D4001AE43581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FF9640-7D1C-4BD9-8D3A-6D92C5575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56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2F7B-FEBA-4445-8B09-D4001AE43581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FF9640-7D1C-4BD9-8D3A-6D92C5575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75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2F7B-FEBA-4445-8B09-D4001AE43581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9640-7D1C-4BD9-8D3A-6D92C5575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89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2F7B-FEBA-4445-8B09-D4001AE43581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9640-7D1C-4BD9-8D3A-6D92C5575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04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2F7B-FEBA-4445-8B09-D4001AE43581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9640-7D1C-4BD9-8D3A-6D92C5575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25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2F7B-FEBA-4445-8B09-D4001AE43581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FF9640-7D1C-4BD9-8D3A-6D92C5575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76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42F7B-FEBA-4445-8B09-D4001AE43581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BFF9640-7D1C-4BD9-8D3A-6D92C5575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40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5.png"/><Relationship Id="rId21" Type="http://schemas.openxmlformats.org/officeDocument/2006/relationships/image" Target="../media/image40.svg"/><Relationship Id="rId42" Type="http://schemas.openxmlformats.org/officeDocument/2006/relationships/image" Target="../media/image61.png"/><Relationship Id="rId47" Type="http://schemas.openxmlformats.org/officeDocument/2006/relationships/image" Target="../media/image66.svg"/><Relationship Id="rId63" Type="http://schemas.openxmlformats.org/officeDocument/2006/relationships/image" Target="../media/image82.svg"/><Relationship Id="rId68" Type="http://schemas.openxmlformats.org/officeDocument/2006/relationships/image" Target="../media/image87.png"/><Relationship Id="rId16" Type="http://schemas.openxmlformats.org/officeDocument/2006/relationships/image" Target="../media/image35.png"/><Relationship Id="rId11" Type="http://schemas.openxmlformats.org/officeDocument/2006/relationships/image" Target="../media/image30.svg"/><Relationship Id="rId32" Type="http://schemas.openxmlformats.org/officeDocument/2006/relationships/image" Target="../media/image51.png"/><Relationship Id="rId37" Type="http://schemas.openxmlformats.org/officeDocument/2006/relationships/image" Target="../media/image56.svg"/><Relationship Id="rId53" Type="http://schemas.openxmlformats.org/officeDocument/2006/relationships/image" Target="../media/image72.svg"/><Relationship Id="rId58" Type="http://schemas.openxmlformats.org/officeDocument/2006/relationships/image" Target="../media/image77.png"/><Relationship Id="rId74" Type="http://schemas.openxmlformats.org/officeDocument/2006/relationships/image" Target="../media/image93.png"/><Relationship Id="rId79" Type="http://schemas.openxmlformats.org/officeDocument/2006/relationships/image" Target="../media/image98.svg"/><Relationship Id="rId5" Type="http://schemas.openxmlformats.org/officeDocument/2006/relationships/image" Target="../media/image24.svg"/><Relationship Id="rId61" Type="http://schemas.openxmlformats.org/officeDocument/2006/relationships/image" Target="../media/image80.svg"/><Relationship Id="rId82" Type="http://schemas.openxmlformats.org/officeDocument/2006/relationships/image" Target="../media/image101.png"/><Relationship Id="rId19" Type="http://schemas.openxmlformats.org/officeDocument/2006/relationships/image" Target="../media/image38.sv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svg"/><Relationship Id="rId30" Type="http://schemas.openxmlformats.org/officeDocument/2006/relationships/image" Target="../media/image49.png"/><Relationship Id="rId35" Type="http://schemas.openxmlformats.org/officeDocument/2006/relationships/image" Target="../media/image54.svg"/><Relationship Id="rId43" Type="http://schemas.openxmlformats.org/officeDocument/2006/relationships/image" Target="../media/image62.svg"/><Relationship Id="rId48" Type="http://schemas.openxmlformats.org/officeDocument/2006/relationships/image" Target="../media/image67.png"/><Relationship Id="rId56" Type="http://schemas.openxmlformats.org/officeDocument/2006/relationships/image" Target="../media/image75.png"/><Relationship Id="rId64" Type="http://schemas.openxmlformats.org/officeDocument/2006/relationships/image" Target="../media/image83.png"/><Relationship Id="rId69" Type="http://schemas.openxmlformats.org/officeDocument/2006/relationships/image" Target="../media/image88.svg"/><Relationship Id="rId77" Type="http://schemas.openxmlformats.org/officeDocument/2006/relationships/image" Target="../media/image96.svg"/><Relationship Id="rId8" Type="http://schemas.openxmlformats.org/officeDocument/2006/relationships/image" Target="../media/image27.png"/><Relationship Id="rId51" Type="http://schemas.openxmlformats.org/officeDocument/2006/relationships/image" Target="../media/image70.svg"/><Relationship Id="rId72" Type="http://schemas.openxmlformats.org/officeDocument/2006/relationships/image" Target="../media/image91.png"/><Relationship Id="rId80" Type="http://schemas.openxmlformats.org/officeDocument/2006/relationships/image" Target="../media/image99.png"/><Relationship Id="rId3" Type="http://schemas.openxmlformats.org/officeDocument/2006/relationships/image" Target="../media/image22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5" Type="http://schemas.openxmlformats.org/officeDocument/2006/relationships/image" Target="../media/image44.svg"/><Relationship Id="rId33" Type="http://schemas.openxmlformats.org/officeDocument/2006/relationships/image" Target="../media/image52.svg"/><Relationship Id="rId38" Type="http://schemas.openxmlformats.org/officeDocument/2006/relationships/image" Target="../media/image57.png"/><Relationship Id="rId46" Type="http://schemas.openxmlformats.org/officeDocument/2006/relationships/image" Target="../media/image65.png"/><Relationship Id="rId59" Type="http://schemas.openxmlformats.org/officeDocument/2006/relationships/image" Target="../media/image78.svg"/><Relationship Id="rId67" Type="http://schemas.openxmlformats.org/officeDocument/2006/relationships/image" Target="../media/image86.svg"/><Relationship Id="rId20" Type="http://schemas.openxmlformats.org/officeDocument/2006/relationships/image" Target="../media/image39.png"/><Relationship Id="rId41" Type="http://schemas.openxmlformats.org/officeDocument/2006/relationships/image" Target="../media/image60.svg"/><Relationship Id="rId54" Type="http://schemas.openxmlformats.org/officeDocument/2006/relationships/image" Target="../media/image73.png"/><Relationship Id="rId62" Type="http://schemas.openxmlformats.org/officeDocument/2006/relationships/image" Target="../media/image81.png"/><Relationship Id="rId70" Type="http://schemas.openxmlformats.org/officeDocument/2006/relationships/image" Target="../media/image89.png"/><Relationship Id="rId75" Type="http://schemas.openxmlformats.org/officeDocument/2006/relationships/image" Target="../media/image94.svg"/><Relationship Id="rId83" Type="http://schemas.openxmlformats.org/officeDocument/2006/relationships/image" Target="../media/image102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5" Type="http://schemas.openxmlformats.org/officeDocument/2006/relationships/image" Target="../media/image34.svg"/><Relationship Id="rId23" Type="http://schemas.openxmlformats.org/officeDocument/2006/relationships/image" Target="../media/image42.svg"/><Relationship Id="rId28" Type="http://schemas.openxmlformats.org/officeDocument/2006/relationships/image" Target="../media/image47.png"/><Relationship Id="rId36" Type="http://schemas.openxmlformats.org/officeDocument/2006/relationships/image" Target="../media/image55.png"/><Relationship Id="rId49" Type="http://schemas.openxmlformats.org/officeDocument/2006/relationships/image" Target="../media/image68.svg"/><Relationship Id="rId57" Type="http://schemas.openxmlformats.org/officeDocument/2006/relationships/image" Target="../media/image76.svg"/><Relationship Id="rId10" Type="http://schemas.openxmlformats.org/officeDocument/2006/relationships/image" Target="../media/image29.png"/><Relationship Id="rId31" Type="http://schemas.openxmlformats.org/officeDocument/2006/relationships/image" Target="../media/image50.svg"/><Relationship Id="rId44" Type="http://schemas.openxmlformats.org/officeDocument/2006/relationships/image" Target="../media/image63.png"/><Relationship Id="rId52" Type="http://schemas.openxmlformats.org/officeDocument/2006/relationships/image" Target="../media/image71.png"/><Relationship Id="rId60" Type="http://schemas.openxmlformats.org/officeDocument/2006/relationships/image" Target="../media/image79.png"/><Relationship Id="rId65" Type="http://schemas.openxmlformats.org/officeDocument/2006/relationships/image" Target="../media/image84.svg"/><Relationship Id="rId73" Type="http://schemas.openxmlformats.org/officeDocument/2006/relationships/image" Target="../media/image92.svg"/><Relationship Id="rId78" Type="http://schemas.openxmlformats.org/officeDocument/2006/relationships/image" Target="../media/image97.png"/><Relationship Id="rId81" Type="http://schemas.openxmlformats.org/officeDocument/2006/relationships/image" Target="../media/image100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39" Type="http://schemas.openxmlformats.org/officeDocument/2006/relationships/image" Target="../media/image58.svg"/><Relationship Id="rId34" Type="http://schemas.openxmlformats.org/officeDocument/2006/relationships/image" Target="../media/image53.png"/><Relationship Id="rId50" Type="http://schemas.openxmlformats.org/officeDocument/2006/relationships/image" Target="../media/image69.png"/><Relationship Id="rId55" Type="http://schemas.openxmlformats.org/officeDocument/2006/relationships/image" Target="../media/image74.svg"/><Relationship Id="rId76" Type="http://schemas.openxmlformats.org/officeDocument/2006/relationships/image" Target="../media/image95.png"/><Relationship Id="rId7" Type="http://schemas.openxmlformats.org/officeDocument/2006/relationships/image" Target="../media/image26.svg"/><Relationship Id="rId71" Type="http://schemas.openxmlformats.org/officeDocument/2006/relationships/image" Target="../media/image90.svg"/><Relationship Id="rId2" Type="http://schemas.openxmlformats.org/officeDocument/2006/relationships/image" Target="../media/image21.png"/><Relationship Id="rId29" Type="http://schemas.openxmlformats.org/officeDocument/2006/relationships/image" Target="../media/image48.svg"/><Relationship Id="rId24" Type="http://schemas.openxmlformats.org/officeDocument/2006/relationships/image" Target="../media/image43.png"/><Relationship Id="rId40" Type="http://schemas.openxmlformats.org/officeDocument/2006/relationships/image" Target="../media/image59.png"/><Relationship Id="rId45" Type="http://schemas.openxmlformats.org/officeDocument/2006/relationships/image" Target="../media/image64.svg"/><Relationship Id="rId66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ongodb.com/manual/reference/operator/aggregation/dateFromString/#mongodb-expression-exp.-dateFromString" TargetMode="External"/><Relationship Id="rId3" Type="http://schemas.openxmlformats.org/officeDocument/2006/relationships/hyperlink" Target="https://opendata.cwb.gov.tw/dist/opendata-swagger.html#/%E9%A0%90%E5%A0%B1/get_v1_rest_datastore_F_D0047_091" TargetMode="External"/><Relationship Id="rId7" Type="http://schemas.openxmlformats.org/officeDocument/2006/relationships/hyperlink" Target="https://docs.mongodb.com/manual/aggregation/" TargetMode="External"/><Relationship Id="rId2" Type="http://schemas.openxmlformats.org/officeDocument/2006/relationships/hyperlink" Target="https://opendata.cwb.gov.tw/inde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-tw.coderbridge.com/series/800ffff9f7524d35ac6ecc51fffda4b9/posts/320ac14dc0ec494ebc210823a5d75166" TargetMode="External"/><Relationship Id="rId11" Type="http://schemas.openxmlformats.org/officeDocument/2006/relationships/hyperlink" Target="https://www.baeldung.com/java-mongodb" TargetMode="External"/><Relationship Id="rId5" Type="http://schemas.openxmlformats.org/officeDocument/2006/relationships/hyperlink" Target="https://opendata.cwb.gov.tw/opendatadoc/MFC/D0047.pdf" TargetMode="External"/><Relationship Id="rId10" Type="http://schemas.openxmlformats.org/officeDocument/2006/relationships/hyperlink" Target="https://docs.mongodb.com/manual/reference/operator/aggregation/dateFromString/" TargetMode="External"/><Relationship Id="rId4" Type="http://schemas.openxmlformats.org/officeDocument/2006/relationships/hyperlink" Target="https://www.cwb.gov.tw/V8/C/K/Weather_Icon.html" TargetMode="External"/><Relationship Id="rId9" Type="http://schemas.openxmlformats.org/officeDocument/2006/relationships/hyperlink" Target="https://www.mongodb.com/community/forums/t/finding-data-between-two-dates-by-using-a-query-in-mongodb-charts/10250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D62E67-F595-4032-93B3-AD1DA0F9F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就很。</a:t>
            </a:r>
            <a:r>
              <a:rPr lang="en-US" altLang="zh-TW" dirty="0"/>
              <a:t>Pro</a:t>
            </a:r>
            <a:r>
              <a:rPr lang="zh-TW" altLang="en-US" dirty="0"/>
              <a:t>。天氣預報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042543-9BF5-4CA4-9491-5B5382B67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B10830017</a:t>
            </a:r>
            <a:r>
              <a:rPr lang="zh-TW" altLang="en-US" dirty="0"/>
              <a:t> 陳遠謀</a:t>
            </a:r>
          </a:p>
        </p:txBody>
      </p:sp>
    </p:spTree>
    <p:extLst>
      <p:ext uri="{BB962C8B-B14F-4D97-AF65-F5344CB8AC3E}">
        <p14:creationId xmlns:p14="http://schemas.microsoft.com/office/powerpoint/2010/main" val="2138127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009FA2-A4F6-4636-8460-C99BAF20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76AD2A-3BF4-414B-8B01-90776D4CA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794" y="1463041"/>
            <a:ext cx="10594205" cy="5394960"/>
          </a:xfrm>
        </p:spPr>
        <p:txBody>
          <a:bodyPr>
            <a:norm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$match: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highlight>
                  <a:srgbClr val="FFFF00"/>
                </a:highlight>
              </a:rPr>
              <a:t>SQL</a:t>
            </a:r>
            <a:r>
              <a:rPr lang="zh-TW" altLang="en-US" dirty="0">
                <a:highlight>
                  <a:srgbClr val="FFFF00"/>
                </a:highlight>
              </a:rPr>
              <a:t>語法的</a:t>
            </a:r>
            <a:r>
              <a:rPr lang="en-US" altLang="zh-TW" dirty="0">
                <a:highlight>
                  <a:srgbClr val="FFFF00"/>
                </a:highlight>
              </a:rPr>
              <a:t>Where </a:t>
            </a:r>
            <a:r>
              <a:rPr lang="zh-TW" altLang="en-US" dirty="0">
                <a:highlight>
                  <a:srgbClr val="FFFF00"/>
                </a:highlight>
              </a:rPr>
              <a:t>欄位</a:t>
            </a:r>
            <a:r>
              <a:rPr lang="en-US" altLang="zh-TW" dirty="0">
                <a:highlight>
                  <a:srgbClr val="FFFF00"/>
                </a:highlight>
              </a:rPr>
              <a:t>=</a:t>
            </a:r>
            <a:r>
              <a:rPr lang="zh-TW" altLang="en-US" dirty="0">
                <a:highlight>
                  <a:srgbClr val="FFFF00"/>
                </a:highlight>
              </a:rPr>
              <a:t>值</a:t>
            </a:r>
            <a:endParaRPr lang="en-US" altLang="zh-TW" dirty="0">
              <a:highlight>
                <a:srgbClr val="FFFF00"/>
              </a:highlight>
            </a:endParaRPr>
          </a:p>
          <a:p>
            <a:pPr lvl="1"/>
            <a:r>
              <a:rPr lang="en-US" altLang="zh-TW" dirty="0"/>
              <a:t>{"</a:t>
            </a:r>
            <a:r>
              <a:rPr lang="zh-TW" altLang="en-US" dirty="0"/>
              <a:t>地點</a:t>
            </a:r>
            <a:r>
              <a:rPr lang="en-US" altLang="zh-TW" dirty="0"/>
              <a:t>":"</a:t>
            </a:r>
            <a:r>
              <a:rPr lang="zh-TW" altLang="en-US" dirty="0"/>
              <a:t>新竹縣</a:t>
            </a:r>
            <a:r>
              <a:rPr lang="en-US" altLang="zh-TW" dirty="0"/>
              <a:t>"}</a:t>
            </a:r>
          </a:p>
          <a:p>
            <a:pPr lvl="1"/>
            <a:r>
              <a:rPr lang="zh-TW" altLang="en-US" dirty="0"/>
              <a:t>找出一筆</a:t>
            </a:r>
            <a:r>
              <a:rPr lang="en-US" altLang="zh-TW" dirty="0" err="1"/>
              <a:t>documen</a:t>
            </a:r>
            <a:r>
              <a:rPr lang="zh-TW" altLang="en-US" dirty="0"/>
              <a:t>有</a:t>
            </a:r>
            <a:r>
              <a:rPr lang="en-US" altLang="zh-TW" dirty="0"/>
              <a:t>key-value {"</a:t>
            </a:r>
            <a:r>
              <a:rPr lang="zh-TW" altLang="en-US" dirty="0"/>
              <a:t>地點</a:t>
            </a:r>
            <a:r>
              <a:rPr lang="en-US" altLang="zh-TW" dirty="0"/>
              <a:t>":"</a:t>
            </a:r>
            <a:r>
              <a:rPr lang="zh-TW" altLang="en-US" dirty="0"/>
              <a:t>新竹縣</a:t>
            </a:r>
            <a:r>
              <a:rPr lang="en-US" altLang="zh-TW" dirty="0"/>
              <a:t>“}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$project: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highlight>
                  <a:srgbClr val="FFFF00"/>
                </a:highlight>
              </a:rPr>
              <a:t>SQL</a:t>
            </a:r>
            <a:r>
              <a:rPr lang="zh-TW" altLang="en-US" dirty="0">
                <a:highlight>
                  <a:srgbClr val="FFFF00"/>
                </a:highlight>
              </a:rPr>
              <a:t>語法的</a:t>
            </a:r>
            <a:r>
              <a:rPr lang="en-US" altLang="zh-TW" dirty="0">
                <a:highlight>
                  <a:srgbClr val="FFFF00"/>
                </a:highlight>
              </a:rPr>
              <a:t>Select </a:t>
            </a:r>
            <a:r>
              <a:rPr lang="zh-TW" altLang="en-US" dirty="0">
                <a:highlight>
                  <a:srgbClr val="FFFF00"/>
                </a:highlight>
              </a:rPr>
              <a:t>欄位</a:t>
            </a:r>
            <a:endParaRPr lang="en-US" altLang="zh-TW" dirty="0">
              <a:highlight>
                <a:srgbClr val="FFFF00"/>
              </a:highlight>
            </a:endParaRPr>
          </a:p>
          <a:p>
            <a:pPr lvl="1"/>
            <a:r>
              <a:rPr lang="en-US" altLang="zh-TW" dirty="0"/>
              <a:t>{  "_id":0,  "</a:t>
            </a:r>
            <a:r>
              <a:rPr lang="zh-TW" altLang="en-US" dirty="0"/>
              <a:t>地點</a:t>
            </a:r>
            <a:r>
              <a:rPr lang="en-US" altLang="zh-TW" dirty="0"/>
              <a:t>":1}</a:t>
            </a:r>
          </a:p>
          <a:p>
            <a:pPr lvl="1"/>
            <a:r>
              <a:rPr lang="zh-TW" altLang="en-US" dirty="0"/>
              <a:t>不顯示</a:t>
            </a:r>
            <a:r>
              <a:rPr lang="en-US" altLang="zh-TW" dirty="0"/>
              <a:t>_id</a:t>
            </a:r>
            <a:r>
              <a:rPr lang="zh-TW" altLang="en-US" dirty="0"/>
              <a:t>欄位，要顯示地點欄位</a:t>
            </a:r>
            <a:endParaRPr lang="en-US" altLang="zh-TW" dirty="0"/>
          </a:p>
          <a:p>
            <a:pPr lvl="1"/>
            <a:r>
              <a:rPr lang="en-US" altLang="zh-TW" dirty="0"/>
              <a:t>{  "_id":0,  "loc":"$</a:t>
            </a:r>
            <a:r>
              <a:rPr lang="zh-TW" altLang="en-US" dirty="0"/>
              <a:t>地點</a:t>
            </a:r>
            <a:r>
              <a:rPr lang="en-US" altLang="zh-TW" dirty="0"/>
              <a:t>"}</a:t>
            </a:r>
          </a:p>
          <a:p>
            <a:pPr lvl="1"/>
            <a:r>
              <a:rPr lang="en-US" altLang="zh-TW" dirty="0"/>
              <a:t>“$</a:t>
            </a:r>
            <a:r>
              <a:rPr lang="zh-TW" altLang="en-US" dirty="0"/>
              <a:t>欄位</a:t>
            </a:r>
            <a:r>
              <a:rPr lang="en-US" altLang="zh-TW" dirty="0"/>
              <a:t>”=&gt;</a:t>
            </a:r>
            <a:r>
              <a:rPr lang="zh-TW" altLang="en-US" dirty="0"/>
              <a:t>欄位取值</a:t>
            </a:r>
            <a:endParaRPr lang="en-US" altLang="zh-TW" dirty="0"/>
          </a:p>
          <a:p>
            <a:r>
              <a:rPr lang="en-US" altLang="zh-TW" dirty="0">
                <a:highlight>
                  <a:srgbClr val="FFFF00"/>
                </a:highlight>
              </a:rPr>
              <a:t>$unwind: </a:t>
            </a:r>
            <a:r>
              <a:rPr lang="zh-TW" altLang="en-US" dirty="0">
                <a:highlight>
                  <a:srgbClr val="FFFF00"/>
                </a:highlight>
              </a:rPr>
              <a:t>展開陣列</a:t>
            </a:r>
            <a:endParaRPr lang="en-US" altLang="zh-TW" dirty="0">
              <a:highlight>
                <a:srgbClr val="FFFF00"/>
              </a:highlight>
            </a:endParaRPr>
          </a:p>
          <a:p>
            <a:pPr lvl="1"/>
            <a:r>
              <a:rPr lang="en-US" altLang="zh-TW" dirty="0"/>
              <a:t>{  path: "$</a:t>
            </a:r>
            <a:r>
              <a:rPr lang="en-US" altLang="zh-TW" dirty="0" err="1"/>
              <a:t>weatherElement</a:t>
            </a:r>
            <a:r>
              <a:rPr lang="en-US" altLang="zh-TW" dirty="0"/>
              <a:t>",  </a:t>
            </a:r>
            <a:r>
              <a:rPr lang="en-US" altLang="zh-TW" dirty="0" err="1"/>
              <a:t>includeArrayIndex</a:t>
            </a:r>
            <a:r>
              <a:rPr lang="en-US" altLang="zh-TW" dirty="0"/>
              <a:t>: '</a:t>
            </a:r>
            <a:r>
              <a:rPr lang="en-US" altLang="zh-TW" dirty="0" err="1"/>
              <a:t>ArrayIndex</a:t>
            </a:r>
            <a:r>
              <a:rPr lang="en-US" altLang="zh-TW" dirty="0"/>
              <a:t>',  </a:t>
            </a:r>
            <a:r>
              <a:rPr lang="en-US" altLang="zh-TW" dirty="0" err="1"/>
              <a:t>preserveNullAndEmptyArrays</a:t>
            </a:r>
            <a:r>
              <a:rPr lang="en-US" altLang="zh-TW" dirty="0"/>
              <a:t>: true}</a:t>
            </a:r>
          </a:p>
          <a:p>
            <a:pPr lvl="1"/>
            <a:r>
              <a:rPr lang="zh-TW" altLang="en-US" dirty="0"/>
              <a:t>把</a:t>
            </a:r>
            <a:r>
              <a:rPr lang="en-US" altLang="zh-TW" dirty="0" err="1"/>
              <a:t>weatherElement</a:t>
            </a:r>
            <a:r>
              <a:rPr lang="zh-TW" altLang="en-US" dirty="0"/>
              <a:t> </a:t>
            </a:r>
            <a:r>
              <a:rPr lang="en-US" altLang="zh-TW" dirty="0"/>
              <a:t>array</a:t>
            </a:r>
            <a:r>
              <a:rPr lang="zh-TW" altLang="en-US" dirty="0"/>
              <a:t>展開成一筆一筆</a:t>
            </a:r>
            <a:r>
              <a:rPr lang="en-US" altLang="zh-TW" dirty="0"/>
              <a:t>document</a:t>
            </a:r>
            <a:r>
              <a:rPr lang="zh-TW" altLang="en-US" dirty="0"/>
              <a:t>，加上</a:t>
            </a:r>
            <a:r>
              <a:rPr lang="en-US" altLang="zh-TW" dirty="0" err="1"/>
              <a:t>ArrayIndex</a:t>
            </a:r>
            <a:r>
              <a:rPr lang="zh-TW" altLang="en-US" dirty="0"/>
              <a:t>索引欄位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3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B5F0A41-6E9B-4DC7-AEE9-4927633B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程式流程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472ABB1-1E5D-4EDB-BEBA-06930A30D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710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596EE-59D2-47E1-97AB-99730BC0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程式流程</a:t>
            </a:r>
            <a:br>
              <a:rPr lang="en-US" altLang="zh-TW" dirty="0"/>
            </a:br>
            <a:r>
              <a:rPr lang="en-US" altLang="zh-TW" dirty="0" err="1"/>
              <a:t>JFrame</a:t>
            </a:r>
            <a:r>
              <a:rPr lang="zh-TW" altLang="en-US" dirty="0"/>
              <a:t>建構式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CAA765-2C52-48AA-A582-A7C8605C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WeatherJFrame</a:t>
            </a:r>
            <a:r>
              <a:rPr lang="en-US" altLang="zh-TW" dirty="0"/>
              <a:t>()</a:t>
            </a:r>
            <a:r>
              <a:rPr lang="zh-TW" altLang="en-US" dirty="0"/>
              <a:t>建構式</a:t>
            </a:r>
            <a:endParaRPr lang="en-US" altLang="zh-TW" dirty="0"/>
          </a:p>
          <a:p>
            <a:pPr lvl="1"/>
            <a:r>
              <a:rPr lang="en-US" altLang="zh-TW" dirty="0" err="1"/>
              <a:t>initComponents</a:t>
            </a:r>
            <a:r>
              <a:rPr lang="en-US" altLang="zh-TW" dirty="0"/>
              <a:t>();</a:t>
            </a:r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天氣資料</a:t>
            </a:r>
            <a:r>
              <a:rPr lang="en-US" altLang="zh-TW" dirty="0">
                <a:highlight>
                  <a:srgbClr val="FFFF00"/>
                </a:highlight>
              </a:rPr>
              <a:t>.json</a:t>
            </a:r>
            <a:r>
              <a:rPr lang="zh-TW" altLang="en-US" dirty="0">
                <a:highlight>
                  <a:srgbClr val="FFFF00"/>
                </a:highlight>
              </a:rPr>
              <a:t>從網站抓到</a:t>
            </a:r>
            <a:r>
              <a:rPr lang="en-US" altLang="zh-TW" dirty="0">
                <a:highlight>
                  <a:srgbClr val="FFFF00"/>
                </a:highlight>
              </a:rPr>
              <a:t>MongoDB</a:t>
            </a:r>
            <a:r>
              <a:rPr lang="zh-TW" altLang="en-US" dirty="0">
                <a:highlight>
                  <a:srgbClr val="FFFF00"/>
                </a:highlight>
              </a:rPr>
              <a:t>資料庫</a:t>
            </a:r>
            <a:endParaRPr lang="en-US" altLang="zh-TW" dirty="0">
              <a:highlight>
                <a:srgbClr val="FFFF00"/>
              </a:highlight>
            </a:endParaRPr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把縣市從資料庫一一加到</a:t>
            </a:r>
            <a:r>
              <a:rPr lang="en-US" altLang="zh-TW" dirty="0">
                <a:highlight>
                  <a:srgbClr val="FFFF00"/>
                </a:highlight>
              </a:rPr>
              <a:t>jComboBox1</a:t>
            </a:r>
            <a:r>
              <a:rPr lang="zh-TW" altLang="en-US" dirty="0">
                <a:highlight>
                  <a:srgbClr val="FFFF00"/>
                </a:highlight>
              </a:rPr>
              <a:t>下拉式選單</a:t>
            </a:r>
            <a:endParaRPr lang="en-US" altLang="zh-TW" dirty="0">
              <a:highlight>
                <a:srgbClr val="FFFF00"/>
              </a:highlight>
            </a:endParaRPr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把日期從資料庫讀出來存在</a:t>
            </a:r>
            <a:r>
              <a:rPr lang="en-US" altLang="zh-TW" dirty="0">
                <a:highlight>
                  <a:srgbClr val="FFFF00"/>
                </a:highlight>
              </a:rPr>
              <a:t>startDate1</a:t>
            </a:r>
            <a:r>
              <a:rPr lang="zh-TW" altLang="en-US" dirty="0">
                <a:highlight>
                  <a:srgbClr val="FFFF00"/>
                </a:highlight>
              </a:rPr>
              <a:t>、</a:t>
            </a:r>
            <a:r>
              <a:rPr lang="en-US" altLang="zh-TW" dirty="0">
                <a:highlight>
                  <a:srgbClr val="FFFF00"/>
                </a:highlight>
              </a:rPr>
              <a:t>endDate1</a:t>
            </a:r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把日期按鈕從</a:t>
            </a:r>
            <a:r>
              <a:rPr lang="en-US" altLang="zh-TW" dirty="0">
                <a:highlight>
                  <a:srgbClr val="FFFF00"/>
                </a:highlight>
              </a:rPr>
              <a:t>startDate1</a:t>
            </a:r>
            <a:r>
              <a:rPr lang="zh-TW" altLang="en-US" dirty="0">
                <a:highlight>
                  <a:srgbClr val="FFFF00"/>
                </a:highlight>
              </a:rPr>
              <a:t>到</a:t>
            </a:r>
            <a:r>
              <a:rPr lang="en-US" altLang="zh-TW" dirty="0">
                <a:highlight>
                  <a:srgbClr val="FFFF00"/>
                </a:highlight>
              </a:rPr>
              <a:t>endDate1</a:t>
            </a:r>
            <a:r>
              <a:rPr lang="zh-TW" altLang="en-US" dirty="0">
                <a:highlight>
                  <a:srgbClr val="FFFF00"/>
                </a:highlight>
              </a:rPr>
              <a:t>每一天做成一個按鈕</a:t>
            </a:r>
            <a:endParaRPr lang="en-US" altLang="zh-TW" dirty="0">
              <a:highlight>
                <a:srgbClr val="FFFF00"/>
              </a:highlight>
            </a:endParaRPr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把</a:t>
            </a:r>
            <a:r>
              <a:rPr lang="en-US" altLang="zh-TW" dirty="0">
                <a:highlight>
                  <a:srgbClr val="FFFF00"/>
                </a:highlight>
              </a:rPr>
              <a:t>00</a:t>
            </a:r>
            <a:r>
              <a:rPr lang="zh-TW" altLang="en-US" dirty="0">
                <a:highlight>
                  <a:srgbClr val="FFFF00"/>
                </a:highlight>
              </a:rPr>
              <a:t>到</a:t>
            </a:r>
            <a:r>
              <a:rPr lang="en-US" altLang="zh-TW" dirty="0">
                <a:highlight>
                  <a:srgbClr val="FFFF00"/>
                </a:highlight>
              </a:rPr>
              <a:t>24</a:t>
            </a:r>
            <a:r>
              <a:rPr lang="zh-TW" altLang="en-US" dirty="0">
                <a:highlight>
                  <a:srgbClr val="FFFF00"/>
                </a:highlight>
              </a:rPr>
              <a:t>時每個按鈕做出來</a:t>
            </a:r>
            <a:endParaRPr lang="en-US" altLang="zh-TW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4786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596EE-59D2-47E1-97AB-99730BC0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程式流程</a:t>
            </a:r>
            <a:br>
              <a:rPr lang="en-US" altLang="zh-TW" dirty="0"/>
            </a:br>
            <a:r>
              <a:rPr lang="zh-TW" altLang="en-US" dirty="0"/>
              <a:t>日期按鈕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CAA765-2C52-48AA-A582-A7C8605C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jButton1</a:t>
            </a:r>
            <a:r>
              <a:rPr lang="zh-TW" altLang="en-US" dirty="0"/>
              <a:t>到</a:t>
            </a:r>
            <a:r>
              <a:rPr lang="en-US" altLang="zh-TW" dirty="0"/>
              <a:t>8ActionPerformed()</a:t>
            </a:r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把按鈕上的日期讀出來存到變數</a:t>
            </a:r>
            <a:r>
              <a:rPr lang="en-US" altLang="zh-TW" dirty="0" err="1">
                <a:highlight>
                  <a:srgbClr val="FFFF00"/>
                </a:highlight>
              </a:rPr>
              <a:t>s_date</a:t>
            </a:r>
            <a:endParaRPr lang="en-US" altLang="zh-TW" dirty="0">
              <a:highlight>
                <a:srgbClr val="FFFF00"/>
              </a:highlight>
            </a:endParaRPr>
          </a:p>
          <a:p>
            <a:pPr lvl="1"/>
            <a:r>
              <a:rPr lang="zh-TW" altLang="en-US" dirty="0"/>
              <a:t>改變</a:t>
            </a:r>
            <a:r>
              <a:rPr lang="en-US" altLang="zh-TW" dirty="0"/>
              <a:t>GUI</a:t>
            </a:r>
            <a:r>
              <a:rPr lang="zh-TW" altLang="en-US" dirty="0"/>
              <a:t>右上角的日期時間</a:t>
            </a:r>
            <a:r>
              <a:rPr lang="en-US" altLang="zh-TW" dirty="0" err="1"/>
              <a:t>dateChange</a:t>
            </a:r>
            <a:r>
              <a:rPr lang="en-US" altLang="zh-TW" dirty="0"/>
              <a:t>();</a:t>
            </a:r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如果</a:t>
            </a:r>
            <a:r>
              <a:rPr lang="en-US" altLang="zh-TW" dirty="0" err="1">
                <a:highlight>
                  <a:srgbClr val="FFFF00"/>
                </a:highlight>
              </a:rPr>
              <a:t>s_date</a:t>
            </a:r>
            <a:r>
              <a:rPr lang="en-US" altLang="zh-TW" dirty="0">
                <a:highlight>
                  <a:srgbClr val="FFFF00"/>
                </a:highlight>
              </a:rPr>
              <a:t>, </a:t>
            </a:r>
            <a:r>
              <a:rPr lang="en-US" altLang="zh-TW" dirty="0" err="1">
                <a:highlight>
                  <a:srgbClr val="FFFF00"/>
                </a:highlight>
              </a:rPr>
              <a:t>s_hour</a:t>
            </a:r>
            <a:r>
              <a:rPr lang="en-US" altLang="zh-TW" dirty="0">
                <a:highlight>
                  <a:srgbClr val="FFFF00"/>
                </a:highlight>
              </a:rPr>
              <a:t>, </a:t>
            </a:r>
            <a:r>
              <a:rPr lang="en-US" altLang="zh-TW" dirty="0" err="1">
                <a:highlight>
                  <a:srgbClr val="FFFF00"/>
                </a:highlight>
              </a:rPr>
              <a:t>s_location</a:t>
            </a:r>
            <a:r>
              <a:rPr lang="zh-TW" altLang="en-US" dirty="0">
                <a:highlight>
                  <a:srgbClr val="FFFF00"/>
                </a:highlight>
              </a:rPr>
              <a:t>都有值</a:t>
            </a:r>
            <a:r>
              <a:rPr lang="en-US" altLang="zh-TW" dirty="0">
                <a:highlight>
                  <a:srgbClr val="FFFF00"/>
                </a:highlight>
              </a:rPr>
              <a:t>=&gt; </a:t>
            </a:r>
            <a:r>
              <a:rPr lang="en-US" altLang="zh-TW" dirty="0" err="1">
                <a:highlight>
                  <a:srgbClr val="FFFF00"/>
                </a:highlight>
              </a:rPr>
              <a:t>MongoDBQuery</a:t>
            </a:r>
            <a:endParaRPr lang="en-US" altLang="zh-TW" dirty="0">
              <a:highlight>
                <a:srgbClr val="FFFF00"/>
              </a:highlight>
            </a:endParaRPr>
          </a:p>
          <a:p>
            <a:pPr lvl="1"/>
            <a:r>
              <a:rPr lang="en-US" altLang="zh-TW" dirty="0">
                <a:highlight>
                  <a:srgbClr val="FFFF00"/>
                </a:highlight>
              </a:rPr>
              <a:t>if (</a:t>
            </a:r>
            <a:r>
              <a:rPr lang="en-US" altLang="zh-TW" dirty="0" err="1">
                <a:highlight>
                  <a:srgbClr val="FFFF00"/>
                </a:highlight>
              </a:rPr>
              <a:t>isReadyToQuery</a:t>
            </a:r>
            <a:r>
              <a:rPr lang="en-US" altLang="zh-TW" dirty="0">
                <a:highlight>
                  <a:srgbClr val="FFFF00"/>
                </a:highlight>
              </a:rPr>
              <a:t>()) {</a:t>
            </a:r>
          </a:p>
          <a:p>
            <a:pPr lvl="1"/>
            <a:r>
              <a:rPr lang="en-US" altLang="zh-TW" dirty="0">
                <a:highlight>
                  <a:srgbClr val="FFFF00"/>
                </a:highlight>
              </a:rPr>
              <a:t>                </a:t>
            </a:r>
            <a:r>
              <a:rPr lang="en-US" altLang="zh-TW" dirty="0" err="1">
                <a:highlight>
                  <a:srgbClr val="FFFF00"/>
                </a:highlight>
              </a:rPr>
              <a:t>MongoDBQuery</a:t>
            </a:r>
            <a:r>
              <a:rPr lang="en-US" altLang="zh-TW" dirty="0">
                <a:highlight>
                  <a:srgbClr val="FFFF00"/>
                </a:highlight>
              </a:rPr>
              <a:t>();</a:t>
            </a:r>
          </a:p>
          <a:p>
            <a:pPr lvl="1"/>
            <a:r>
              <a:rPr lang="en-US" altLang="zh-TW" dirty="0">
                <a:highlight>
                  <a:srgbClr val="FFFF00"/>
                </a:highlight>
              </a:rPr>
              <a:t> }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5801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596EE-59D2-47E1-97AB-99730BC0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程式流程</a:t>
            </a:r>
            <a:br>
              <a:rPr lang="en-US" altLang="zh-TW" dirty="0"/>
            </a:br>
            <a:r>
              <a:rPr lang="zh-TW" altLang="en-US" dirty="0"/>
              <a:t>時間按鈕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CAA765-2C52-48AA-A582-A7C8605C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jButton9</a:t>
            </a:r>
            <a:r>
              <a:rPr lang="zh-TW" altLang="en-US" dirty="0"/>
              <a:t>到</a:t>
            </a:r>
            <a:r>
              <a:rPr lang="en-US" altLang="zh-TW" dirty="0"/>
              <a:t>32ActionPerformed()</a:t>
            </a:r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把按鈕上的時間讀出來存到變數</a:t>
            </a:r>
            <a:r>
              <a:rPr lang="en-US" altLang="zh-TW" dirty="0" err="1">
                <a:highlight>
                  <a:srgbClr val="FFFF00"/>
                </a:highlight>
              </a:rPr>
              <a:t>s_hour</a:t>
            </a:r>
            <a:endParaRPr lang="en-US" altLang="zh-TW" dirty="0">
              <a:highlight>
                <a:srgbClr val="FFFF00"/>
              </a:highlight>
            </a:endParaRPr>
          </a:p>
          <a:p>
            <a:pPr lvl="1"/>
            <a:r>
              <a:rPr lang="zh-TW" altLang="en-US" dirty="0"/>
              <a:t>改變</a:t>
            </a:r>
            <a:r>
              <a:rPr lang="en-US" altLang="zh-TW" dirty="0"/>
              <a:t>GUI</a:t>
            </a:r>
            <a:r>
              <a:rPr lang="zh-TW" altLang="en-US" dirty="0"/>
              <a:t>右上角的日期時間</a:t>
            </a:r>
            <a:r>
              <a:rPr lang="en-US" altLang="zh-TW" dirty="0" err="1"/>
              <a:t>dateChange</a:t>
            </a:r>
            <a:r>
              <a:rPr lang="en-US" altLang="zh-TW" dirty="0"/>
              <a:t>();</a:t>
            </a:r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如果</a:t>
            </a:r>
            <a:r>
              <a:rPr lang="en-US" altLang="zh-TW" dirty="0" err="1">
                <a:highlight>
                  <a:srgbClr val="FFFF00"/>
                </a:highlight>
              </a:rPr>
              <a:t>s_date</a:t>
            </a:r>
            <a:r>
              <a:rPr lang="en-US" altLang="zh-TW" dirty="0">
                <a:highlight>
                  <a:srgbClr val="FFFF00"/>
                </a:highlight>
              </a:rPr>
              <a:t>, </a:t>
            </a:r>
            <a:r>
              <a:rPr lang="en-US" altLang="zh-TW" dirty="0" err="1">
                <a:highlight>
                  <a:srgbClr val="FFFF00"/>
                </a:highlight>
              </a:rPr>
              <a:t>s_hour</a:t>
            </a:r>
            <a:r>
              <a:rPr lang="en-US" altLang="zh-TW" dirty="0">
                <a:highlight>
                  <a:srgbClr val="FFFF00"/>
                </a:highlight>
              </a:rPr>
              <a:t>, </a:t>
            </a:r>
            <a:r>
              <a:rPr lang="en-US" altLang="zh-TW" dirty="0" err="1">
                <a:highlight>
                  <a:srgbClr val="FFFF00"/>
                </a:highlight>
              </a:rPr>
              <a:t>s_location</a:t>
            </a:r>
            <a:r>
              <a:rPr lang="zh-TW" altLang="en-US" dirty="0">
                <a:highlight>
                  <a:srgbClr val="FFFF00"/>
                </a:highlight>
              </a:rPr>
              <a:t>都有值</a:t>
            </a:r>
            <a:r>
              <a:rPr lang="en-US" altLang="zh-TW" dirty="0">
                <a:highlight>
                  <a:srgbClr val="FFFF00"/>
                </a:highlight>
              </a:rPr>
              <a:t>=&gt; </a:t>
            </a:r>
            <a:r>
              <a:rPr lang="en-US" altLang="zh-TW" dirty="0" err="1">
                <a:highlight>
                  <a:srgbClr val="FFFF00"/>
                </a:highlight>
              </a:rPr>
              <a:t>MongoDBQuery</a:t>
            </a:r>
            <a:endParaRPr lang="en-US" altLang="zh-TW" dirty="0">
              <a:highlight>
                <a:srgbClr val="FFFF00"/>
              </a:highlight>
            </a:endParaRPr>
          </a:p>
          <a:p>
            <a:pPr lvl="1"/>
            <a:r>
              <a:rPr lang="en-US" altLang="zh-TW" dirty="0">
                <a:highlight>
                  <a:srgbClr val="FFFF00"/>
                </a:highlight>
              </a:rPr>
              <a:t>if (</a:t>
            </a:r>
            <a:r>
              <a:rPr lang="en-US" altLang="zh-TW" dirty="0" err="1">
                <a:highlight>
                  <a:srgbClr val="FFFF00"/>
                </a:highlight>
              </a:rPr>
              <a:t>isReadyToQuery</a:t>
            </a:r>
            <a:r>
              <a:rPr lang="en-US" altLang="zh-TW" dirty="0">
                <a:highlight>
                  <a:srgbClr val="FFFF00"/>
                </a:highlight>
              </a:rPr>
              <a:t>()) {</a:t>
            </a:r>
          </a:p>
          <a:p>
            <a:pPr lvl="1"/>
            <a:r>
              <a:rPr lang="en-US" altLang="zh-TW" dirty="0">
                <a:highlight>
                  <a:srgbClr val="FFFF00"/>
                </a:highlight>
              </a:rPr>
              <a:t>                </a:t>
            </a:r>
            <a:r>
              <a:rPr lang="en-US" altLang="zh-TW" dirty="0" err="1">
                <a:highlight>
                  <a:srgbClr val="FFFF00"/>
                </a:highlight>
              </a:rPr>
              <a:t>MongoDBQuery</a:t>
            </a:r>
            <a:r>
              <a:rPr lang="en-US" altLang="zh-TW" dirty="0">
                <a:highlight>
                  <a:srgbClr val="FFFF00"/>
                </a:highlight>
              </a:rPr>
              <a:t>();</a:t>
            </a:r>
          </a:p>
          <a:p>
            <a:pPr lvl="1"/>
            <a:r>
              <a:rPr lang="en-US" altLang="zh-TW" dirty="0">
                <a:highlight>
                  <a:srgbClr val="FFFF00"/>
                </a:highlight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150094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B8216F5-5EC8-4695-8BA6-6AD3B6C1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WeatherJFrame</a:t>
            </a:r>
            <a:r>
              <a:rPr lang="zh-TW" altLang="en-US" dirty="0"/>
              <a:t>建構式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676FF3-6B53-4C02-8DC6-C700BA03F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466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2FE651-04BC-48CE-B3DE-0A20D6825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0445"/>
          </a:xfrm>
        </p:spPr>
        <p:txBody>
          <a:bodyPr/>
          <a:lstStyle/>
          <a:p>
            <a:r>
              <a:rPr lang="zh-TW" altLang="en-US" dirty="0"/>
              <a:t>拿到開始</a:t>
            </a:r>
            <a:r>
              <a:rPr lang="en-US" altLang="zh-TW" dirty="0"/>
              <a:t>&amp;</a:t>
            </a:r>
            <a:r>
              <a:rPr lang="zh-TW" altLang="en-US" dirty="0"/>
              <a:t>結束時間</a:t>
            </a:r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162" name="圖片 161">
            <a:extLst>
              <a:ext uri="{FF2B5EF4-FFF2-40B4-BE49-F238E27FC236}">
                <a16:creationId xmlns:a16="http://schemas.microsoft.com/office/drawing/2014/main" id="{50911E97-01C5-4922-9CF0-E8A6E3683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61" y="1264555"/>
            <a:ext cx="11476961" cy="28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34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00913-C2B9-4421-94A6-70B755D2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拿到開始時間</a:t>
            </a:r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CB08436-891D-44C9-A94F-4CF813448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39" y="1264555"/>
            <a:ext cx="11476961" cy="28220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9E9B292-6243-465D-B95C-900B57CEC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39" y="4086630"/>
            <a:ext cx="11476961" cy="2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93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D8FE2E-4067-4995-BE21-0248459F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拿到結束時間</a:t>
            </a:r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0991767-5332-46AE-9022-446850292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46" y="4035925"/>
            <a:ext cx="11565753" cy="28220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3622981-F626-4B1A-AC18-BE1DBBD72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39" y="1213850"/>
            <a:ext cx="11476961" cy="282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34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CEE15-B7CE-4BB1-9559-A9F2CABA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MongoDB Compass</a:t>
            </a:r>
            <a:r>
              <a:rPr lang="zh-TW" altLang="en-US" dirty="0"/>
              <a:t>－神功能</a:t>
            </a:r>
            <a:br>
              <a:rPr lang="en-US" altLang="zh-TW" dirty="0"/>
            </a:br>
            <a:r>
              <a:rPr lang="en-US" altLang="zh-TW" dirty="0"/>
              <a:t>Export Pipeline To:</a:t>
            </a:r>
            <a:r>
              <a:rPr lang="zh-TW" altLang="en-US" dirty="0"/>
              <a:t> </a:t>
            </a:r>
            <a:r>
              <a:rPr lang="en-US" altLang="zh-TW" dirty="0"/>
              <a:t>JAVA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B10E0B7-1357-40F4-B071-247C0F876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8805332" cy="4953000"/>
          </a:xfrm>
        </p:spPr>
      </p:pic>
    </p:spTree>
    <p:extLst>
      <p:ext uri="{BB962C8B-B14F-4D97-AF65-F5344CB8AC3E}">
        <p14:creationId xmlns:p14="http://schemas.microsoft.com/office/powerpoint/2010/main" val="133911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A1078-67A3-49B9-A757-9005BEFD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使用介紹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314403-D9C7-4833-BFDA-F73975ADF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現在市面上的天氣預報實在不夠詳細，身為氣象迷的我，一定要打造一個很</a:t>
            </a:r>
            <a:r>
              <a:rPr lang="en-US" altLang="zh-TW" dirty="0"/>
              <a:t>pro</a:t>
            </a:r>
            <a:r>
              <a:rPr lang="zh-TW" altLang="en-US" dirty="0"/>
              <a:t>的天氣預報</a:t>
            </a:r>
            <a:r>
              <a:rPr lang="en-US" altLang="zh-TW" dirty="0"/>
              <a:t>app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013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849671-AD2E-4E5D-B031-A013064C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3427"/>
          </a:xfrm>
        </p:spPr>
        <p:txBody>
          <a:bodyPr/>
          <a:lstStyle/>
          <a:p>
            <a:r>
              <a:rPr lang="zh-TW" altLang="en-US" dirty="0"/>
              <a:t>拿到開始時間程式碼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DA7952-9288-4FD9-9140-970A82F2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914" y="1347537"/>
            <a:ext cx="10089698" cy="5510463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Date startDate1 = null;</a:t>
            </a:r>
          </a:p>
          <a:p>
            <a:r>
              <a:rPr lang="en-US" altLang="zh-TW" dirty="0"/>
              <a:t>        Date endDate1 = null;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AggregateIterable</a:t>
            </a:r>
            <a:r>
              <a:rPr lang="en-US" altLang="zh-TW" dirty="0"/>
              <a:t>&lt;Document&gt; </a:t>
            </a:r>
            <a:r>
              <a:rPr lang="en-US" altLang="zh-TW" dirty="0" err="1"/>
              <a:t>result_ag</a:t>
            </a:r>
            <a:r>
              <a:rPr lang="en-US" altLang="zh-TW" dirty="0"/>
              <a:t> = </a:t>
            </a:r>
            <a:r>
              <a:rPr lang="en-US" altLang="zh-TW" dirty="0" err="1"/>
              <a:t>collection.aggregate</a:t>
            </a:r>
            <a:r>
              <a:rPr lang="en-US" altLang="zh-TW" dirty="0"/>
              <a:t>(</a:t>
            </a:r>
            <a:r>
              <a:rPr lang="en-US" altLang="zh-TW" dirty="0" err="1"/>
              <a:t>Arrays.asList</a:t>
            </a:r>
            <a:r>
              <a:rPr lang="en-US" altLang="zh-TW" dirty="0"/>
              <a:t>(new Document("$match",</a:t>
            </a:r>
          </a:p>
          <a:p>
            <a:r>
              <a:rPr lang="en-US" altLang="zh-TW" dirty="0"/>
              <a:t>                new Document("</a:t>
            </a:r>
            <a:r>
              <a:rPr lang="zh-TW" altLang="en-US" dirty="0"/>
              <a:t>地點</a:t>
            </a:r>
            <a:r>
              <a:rPr lang="en-US" altLang="zh-TW" dirty="0"/>
              <a:t>", "</a:t>
            </a:r>
            <a:r>
              <a:rPr lang="zh-TW" altLang="en-US" dirty="0"/>
              <a:t>新竹縣</a:t>
            </a:r>
            <a:r>
              <a:rPr lang="en-US" altLang="zh-TW" dirty="0"/>
              <a:t>")),</a:t>
            </a:r>
          </a:p>
          <a:p>
            <a:r>
              <a:rPr lang="en-US" altLang="zh-TW" dirty="0"/>
              <a:t>                new Document("$project",</a:t>
            </a:r>
          </a:p>
          <a:p>
            <a:r>
              <a:rPr lang="en-US" altLang="zh-TW" dirty="0"/>
              <a:t>                        new Document("_id", 0L)</a:t>
            </a:r>
          </a:p>
          <a:p>
            <a:r>
              <a:rPr lang="en-US" altLang="zh-TW" dirty="0"/>
              <a:t>                                .append("</a:t>
            </a:r>
            <a:r>
              <a:rPr lang="en-US" altLang="zh-TW" dirty="0" err="1"/>
              <a:t>weatherElement</a:t>
            </a:r>
            <a:r>
              <a:rPr lang="en-US" altLang="zh-TW" dirty="0"/>
              <a:t>",</a:t>
            </a:r>
          </a:p>
          <a:p>
            <a:r>
              <a:rPr lang="en-US" altLang="zh-TW" dirty="0"/>
              <a:t>                                        new Document("$</a:t>
            </a:r>
            <a:r>
              <a:rPr lang="en-US" altLang="zh-TW" dirty="0" err="1"/>
              <a:t>arrayElemAt</a:t>
            </a:r>
            <a:r>
              <a:rPr lang="en-US" altLang="zh-TW" dirty="0"/>
              <a:t>", </a:t>
            </a:r>
            <a:r>
              <a:rPr lang="en-US" altLang="zh-TW" dirty="0" err="1"/>
              <a:t>Arrays.asList</a:t>
            </a:r>
            <a:r>
              <a:rPr lang="en-US" altLang="zh-TW" dirty="0"/>
              <a:t>("$</a:t>
            </a:r>
            <a:r>
              <a:rPr lang="en-US" altLang="zh-TW" dirty="0" err="1"/>
              <a:t>weatherElement</a:t>
            </a:r>
            <a:r>
              <a:rPr lang="en-US" altLang="zh-TW" dirty="0"/>
              <a:t>", 0L)))),</a:t>
            </a:r>
          </a:p>
          <a:p>
            <a:r>
              <a:rPr lang="en-US" altLang="zh-TW" dirty="0"/>
              <a:t>                new Document("$project",</a:t>
            </a:r>
          </a:p>
          <a:p>
            <a:r>
              <a:rPr lang="en-US" altLang="zh-TW" dirty="0"/>
              <a:t>                        new Document("</a:t>
            </a:r>
            <a:r>
              <a:rPr lang="en-US" altLang="zh-TW" dirty="0" err="1"/>
              <a:t>weatherElement</a:t>
            </a:r>
            <a:r>
              <a:rPr lang="en-US" altLang="zh-TW" dirty="0"/>
              <a:t>",</a:t>
            </a:r>
          </a:p>
          <a:p>
            <a:r>
              <a:rPr lang="en-US" altLang="zh-TW" dirty="0"/>
              <a:t>                                new Document("$</a:t>
            </a:r>
            <a:r>
              <a:rPr lang="en-US" altLang="zh-TW" dirty="0" err="1"/>
              <a:t>arrayElemAt</a:t>
            </a:r>
            <a:r>
              <a:rPr lang="en-US" altLang="zh-TW" dirty="0"/>
              <a:t>", </a:t>
            </a:r>
            <a:r>
              <a:rPr lang="en-US" altLang="zh-TW" dirty="0" err="1"/>
              <a:t>Arrays.asList</a:t>
            </a:r>
            <a:r>
              <a:rPr lang="en-US" altLang="zh-TW" dirty="0"/>
              <a:t>("$</a:t>
            </a:r>
            <a:r>
              <a:rPr lang="en-US" altLang="zh-TW" dirty="0" err="1"/>
              <a:t>weatherElement.time</a:t>
            </a:r>
            <a:r>
              <a:rPr lang="en-US" altLang="zh-TW" dirty="0"/>
              <a:t>", 0L))))));</a:t>
            </a:r>
          </a:p>
          <a:p>
            <a:r>
              <a:rPr lang="en-US" altLang="zh-TW" dirty="0"/>
              <a:t>        </a:t>
            </a:r>
            <a:r>
              <a:rPr lang="en-US" altLang="zh-TW" dirty="0">
                <a:highlight>
                  <a:srgbClr val="FFFF00"/>
                </a:highlight>
              </a:rPr>
              <a:t>for (Document d : </a:t>
            </a:r>
            <a:r>
              <a:rPr lang="en-US" altLang="zh-TW" dirty="0" err="1">
                <a:highlight>
                  <a:srgbClr val="FFFF00"/>
                </a:highlight>
              </a:rPr>
              <a:t>result_ag</a:t>
            </a:r>
            <a:r>
              <a:rPr lang="en-US" altLang="zh-TW" dirty="0">
                <a:highlight>
                  <a:srgbClr val="FFFF00"/>
                </a:highlight>
              </a:rPr>
              <a:t>) </a:t>
            </a:r>
            <a:r>
              <a:rPr lang="en-US" altLang="zh-TW" dirty="0"/>
              <a:t>{</a:t>
            </a:r>
          </a:p>
          <a:p>
            <a:r>
              <a:rPr lang="en-US" altLang="zh-TW" dirty="0"/>
              <a:t>            Document d1 = (Document) </a:t>
            </a:r>
            <a:r>
              <a:rPr lang="en-US" altLang="zh-TW" dirty="0" err="1"/>
              <a:t>d.get</a:t>
            </a:r>
            <a:r>
              <a:rPr lang="en-US" altLang="zh-TW" dirty="0"/>
              <a:t>("</a:t>
            </a:r>
            <a:r>
              <a:rPr lang="en-US" altLang="zh-TW" dirty="0" err="1"/>
              <a:t>weatherElement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(d1.get("</a:t>
            </a:r>
            <a:r>
              <a:rPr lang="en-US" altLang="zh-TW" dirty="0" err="1"/>
              <a:t>startTime</a:t>
            </a:r>
            <a:r>
              <a:rPr lang="en-US" altLang="zh-TW" dirty="0"/>
              <a:t>"));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(d1.get("</a:t>
            </a:r>
            <a:r>
              <a:rPr lang="en-US" altLang="zh-TW" dirty="0" err="1"/>
              <a:t>endTime</a:t>
            </a:r>
            <a:r>
              <a:rPr lang="en-US" altLang="zh-TW" dirty="0"/>
              <a:t>"));</a:t>
            </a:r>
          </a:p>
          <a:p>
            <a:r>
              <a:rPr lang="en-US" altLang="zh-TW" dirty="0"/>
              <a:t>            String </a:t>
            </a:r>
            <a:r>
              <a:rPr lang="en-US" altLang="zh-TW" dirty="0" err="1"/>
              <a:t>startDate</a:t>
            </a:r>
            <a:r>
              <a:rPr lang="en-US" altLang="zh-TW" dirty="0"/>
              <a:t>;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            </a:t>
            </a:r>
            <a:r>
              <a:rPr lang="en-US" altLang="zh-TW" dirty="0" err="1">
                <a:highlight>
                  <a:srgbClr val="FFFF00"/>
                </a:highlight>
              </a:rPr>
              <a:t>startDate</a:t>
            </a:r>
            <a:r>
              <a:rPr lang="en-US" altLang="zh-TW" dirty="0">
                <a:highlight>
                  <a:srgbClr val="FFFF00"/>
                </a:highlight>
              </a:rPr>
              <a:t> = d1.getString("</a:t>
            </a:r>
            <a:r>
              <a:rPr lang="en-US" altLang="zh-TW" dirty="0" err="1">
                <a:highlight>
                  <a:srgbClr val="FFFF00"/>
                </a:highlight>
              </a:rPr>
              <a:t>startTime</a:t>
            </a:r>
            <a:r>
              <a:rPr lang="en-US" altLang="zh-TW" dirty="0">
                <a:highlight>
                  <a:srgbClr val="FFFF00"/>
                </a:highlight>
              </a:rPr>
              <a:t>");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            startDate1 = new </a:t>
            </a:r>
            <a:r>
              <a:rPr lang="en-US" altLang="zh-TW" dirty="0" err="1">
                <a:highlight>
                  <a:srgbClr val="FFFF00"/>
                </a:highlight>
              </a:rPr>
              <a:t>SimpleDateFormat</a:t>
            </a:r>
            <a:r>
              <a:rPr lang="en-US" altLang="zh-TW" dirty="0">
                <a:highlight>
                  <a:srgbClr val="FFFF00"/>
                </a:highlight>
              </a:rPr>
              <a:t>("</a:t>
            </a:r>
            <a:r>
              <a:rPr lang="en-US" altLang="zh-TW" dirty="0" err="1">
                <a:highlight>
                  <a:srgbClr val="FFFF00"/>
                </a:highlight>
              </a:rPr>
              <a:t>yyyy</a:t>
            </a:r>
            <a:r>
              <a:rPr lang="en-US" altLang="zh-TW" dirty="0">
                <a:highlight>
                  <a:srgbClr val="FFFF00"/>
                </a:highlight>
              </a:rPr>
              <a:t>-mm-dd </a:t>
            </a:r>
            <a:r>
              <a:rPr lang="en-US" altLang="zh-TW" dirty="0" err="1">
                <a:highlight>
                  <a:srgbClr val="FFFF00"/>
                </a:highlight>
              </a:rPr>
              <a:t>HH:mm:ss</a:t>
            </a:r>
            <a:r>
              <a:rPr lang="en-US" altLang="zh-TW" dirty="0">
                <a:highlight>
                  <a:srgbClr val="FFFF00"/>
                </a:highlight>
              </a:rPr>
              <a:t>").parse(</a:t>
            </a:r>
            <a:r>
              <a:rPr lang="en-US" altLang="zh-TW" dirty="0" err="1">
                <a:highlight>
                  <a:srgbClr val="FFFF00"/>
                </a:highlight>
              </a:rPr>
              <a:t>startDate</a:t>
            </a:r>
            <a:r>
              <a:rPr lang="en-US" altLang="zh-TW" dirty="0">
                <a:highlight>
                  <a:srgbClr val="FFFF00"/>
                </a:highlight>
              </a:rPr>
              <a:t>);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(startDate1);</a:t>
            </a:r>
          </a:p>
          <a:p>
            <a:r>
              <a:rPr lang="en-US" altLang="zh-TW" dirty="0"/>
              <a:t>      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4406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849671-AD2E-4E5D-B031-A013064C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3427"/>
          </a:xfrm>
        </p:spPr>
        <p:txBody>
          <a:bodyPr/>
          <a:lstStyle/>
          <a:p>
            <a:r>
              <a:rPr lang="zh-TW" altLang="en-US" dirty="0"/>
              <a:t>拿到結束時間程式碼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DA7952-9288-4FD9-9140-970A82F2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914" y="1347537"/>
            <a:ext cx="10089698" cy="55104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err="1"/>
              <a:t>result_ag</a:t>
            </a:r>
            <a:r>
              <a:rPr lang="en-US" altLang="zh-TW" dirty="0"/>
              <a:t> = </a:t>
            </a:r>
            <a:r>
              <a:rPr lang="en-US" altLang="zh-TW" dirty="0" err="1"/>
              <a:t>collection.aggregate</a:t>
            </a:r>
            <a:r>
              <a:rPr lang="en-US" altLang="zh-TW" dirty="0"/>
              <a:t>(</a:t>
            </a:r>
            <a:r>
              <a:rPr lang="en-US" altLang="zh-TW" dirty="0" err="1"/>
              <a:t>Arrays.asList</a:t>
            </a:r>
            <a:r>
              <a:rPr lang="en-US" altLang="zh-TW" dirty="0"/>
              <a:t>(new Document("$match",</a:t>
            </a:r>
          </a:p>
          <a:p>
            <a:r>
              <a:rPr lang="en-US" altLang="zh-TW" dirty="0"/>
              <a:t>                new Document("</a:t>
            </a:r>
            <a:r>
              <a:rPr lang="zh-TW" altLang="en-US" dirty="0"/>
              <a:t>地點</a:t>
            </a:r>
            <a:r>
              <a:rPr lang="en-US" altLang="zh-TW" dirty="0"/>
              <a:t>", "</a:t>
            </a:r>
            <a:r>
              <a:rPr lang="zh-TW" altLang="en-US" dirty="0"/>
              <a:t>新竹縣</a:t>
            </a:r>
            <a:r>
              <a:rPr lang="en-US" altLang="zh-TW" dirty="0"/>
              <a:t>")),</a:t>
            </a:r>
          </a:p>
          <a:p>
            <a:r>
              <a:rPr lang="en-US" altLang="zh-TW" dirty="0"/>
              <a:t>                new Document("$project",</a:t>
            </a:r>
          </a:p>
          <a:p>
            <a:r>
              <a:rPr lang="en-US" altLang="zh-TW" dirty="0"/>
              <a:t>                        new Document("_id", 0L)</a:t>
            </a:r>
          </a:p>
          <a:p>
            <a:r>
              <a:rPr lang="en-US" altLang="zh-TW" dirty="0"/>
              <a:t>                                .append("</a:t>
            </a:r>
            <a:r>
              <a:rPr lang="en-US" altLang="zh-TW" dirty="0" err="1"/>
              <a:t>weatherElement</a:t>
            </a:r>
            <a:r>
              <a:rPr lang="en-US" altLang="zh-TW" dirty="0"/>
              <a:t>",</a:t>
            </a:r>
          </a:p>
          <a:p>
            <a:r>
              <a:rPr lang="en-US" altLang="zh-TW" dirty="0"/>
              <a:t>                                        new Document("$</a:t>
            </a:r>
            <a:r>
              <a:rPr lang="en-US" altLang="zh-TW" dirty="0" err="1"/>
              <a:t>arrayElemAt</a:t>
            </a:r>
            <a:r>
              <a:rPr lang="en-US" altLang="zh-TW" dirty="0"/>
              <a:t>", </a:t>
            </a:r>
            <a:r>
              <a:rPr lang="en-US" altLang="zh-TW" dirty="0" err="1"/>
              <a:t>Arrays.asList</a:t>
            </a:r>
            <a:r>
              <a:rPr lang="en-US" altLang="zh-TW" dirty="0"/>
              <a:t>("$</a:t>
            </a:r>
            <a:r>
              <a:rPr lang="en-US" altLang="zh-TW" dirty="0" err="1"/>
              <a:t>weatherElement</a:t>
            </a:r>
            <a:r>
              <a:rPr lang="en-US" altLang="zh-TW" dirty="0"/>
              <a:t>", 0L)))),</a:t>
            </a:r>
          </a:p>
          <a:p>
            <a:r>
              <a:rPr lang="en-US" altLang="zh-TW" dirty="0"/>
              <a:t>                new Document("$project",</a:t>
            </a:r>
          </a:p>
          <a:p>
            <a:r>
              <a:rPr lang="en-US" altLang="zh-TW" dirty="0"/>
              <a:t>                        new Document("</a:t>
            </a:r>
            <a:r>
              <a:rPr lang="en-US" altLang="zh-TW" dirty="0" err="1"/>
              <a:t>weatherElement</a:t>
            </a:r>
            <a:r>
              <a:rPr lang="en-US" altLang="zh-TW" dirty="0"/>
              <a:t>",</a:t>
            </a:r>
          </a:p>
          <a:p>
            <a:r>
              <a:rPr lang="en-US" altLang="zh-TW" dirty="0"/>
              <a:t>                                new Document("$</a:t>
            </a:r>
            <a:r>
              <a:rPr lang="en-US" altLang="zh-TW" dirty="0" err="1"/>
              <a:t>arrayElemAt</a:t>
            </a:r>
            <a:r>
              <a:rPr lang="en-US" altLang="zh-TW" dirty="0"/>
              <a:t>", </a:t>
            </a:r>
            <a:r>
              <a:rPr lang="en-US" altLang="zh-TW" dirty="0" err="1"/>
              <a:t>Arrays.asList</a:t>
            </a:r>
            <a:r>
              <a:rPr lang="en-US" altLang="zh-TW" dirty="0"/>
              <a:t>("$</a:t>
            </a:r>
            <a:r>
              <a:rPr lang="en-US" altLang="zh-TW" dirty="0" err="1"/>
              <a:t>weatherElement.time</a:t>
            </a:r>
            <a:r>
              <a:rPr lang="en-US" altLang="zh-TW" dirty="0"/>
              <a:t>", -1L))))));</a:t>
            </a:r>
          </a:p>
          <a:p>
            <a:r>
              <a:rPr lang="en-US" altLang="zh-TW" dirty="0"/>
              <a:t>        </a:t>
            </a:r>
            <a:r>
              <a:rPr lang="en-US" altLang="zh-TW" dirty="0">
                <a:highlight>
                  <a:srgbClr val="FFFF00"/>
                </a:highlight>
              </a:rPr>
              <a:t>for (Document d : </a:t>
            </a:r>
            <a:r>
              <a:rPr lang="en-US" altLang="zh-TW" dirty="0" err="1">
                <a:highlight>
                  <a:srgbClr val="FFFF00"/>
                </a:highlight>
              </a:rPr>
              <a:t>result_ag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            Document d1 = (Document) </a:t>
            </a:r>
            <a:r>
              <a:rPr lang="en-US" altLang="zh-TW" dirty="0" err="1"/>
              <a:t>d.get</a:t>
            </a:r>
            <a:r>
              <a:rPr lang="en-US" altLang="zh-TW" dirty="0"/>
              <a:t>("</a:t>
            </a:r>
            <a:r>
              <a:rPr lang="en-US" altLang="zh-TW" dirty="0" err="1"/>
              <a:t>weatherElement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(d1.get("</a:t>
            </a:r>
            <a:r>
              <a:rPr lang="en-US" altLang="zh-TW" dirty="0" err="1"/>
              <a:t>startTime</a:t>
            </a:r>
            <a:r>
              <a:rPr lang="en-US" altLang="zh-TW" dirty="0"/>
              <a:t>"));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(d1.get("</a:t>
            </a:r>
            <a:r>
              <a:rPr lang="en-US" altLang="zh-TW" dirty="0" err="1"/>
              <a:t>endTime</a:t>
            </a:r>
            <a:r>
              <a:rPr lang="en-US" altLang="zh-TW" dirty="0"/>
              <a:t>"));</a:t>
            </a:r>
          </a:p>
          <a:p>
            <a:r>
              <a:rPr lang="en-US" altLang="zh-TW" dirty="0"/>
              <a:t>            String </a:t>
            </a:r>
            <a:r>
              <a:rPr lang="en-US" altLang="zh-TW" dirty="0" err="1"/>
              <a:t>endDate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>
                <a:highlight>
                  <a:srgbClr val="FFFF00"/>
                </a:highlight>
              </a:rPr>
              <a:t>endDate</a:t>
            </a:r>
            <a:r>
              <a:rPr lang="en-US" altLang="zh-TW" dirty="0">
                <a:highlight>
                  <a:srgbClr val="FFFF00"/>
                </a:highlight>
              </a:rPr>
              <a:t> = d1.getString("</a:t>
            </a:r>
            <a:r>
              <a:rPr lang="en-US" altLang="zh-TW" dirty="0" err="1">
                <a:highlight>
                  <a:srgbClr val="FFFF00"/>
                </a:highlight>
              </a:rPr>
              <a:t>endTime</a:t>
            </a:r>
            <a:r>
              <a:rPr lang="en-US" altLang="zh-TW" dirty="0">
                <a:highlight>
                  <a:srgbClr val="FFFF00"/>
                </a:highlight>
              </a:rPr>
              <a:t>");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            endDate1 = new </a:t>
            </a:r>
            <a:r>
              <a:rPr lang="en-US" altLang="zh-TW" dirty="0" err="1">
                <a:highlight>
                  <a:srgbClr val="FFFF00"/>
                </a:highlight>
              </a:rPr>
              <a:t>SimpleDateFormat</a:t>
            </a:r>
            <a:r>
              <a:rPr lang="en-US" altLang="zh-TW" dirty="0">
                <a:highlight>
                  <a:srgbClr val="FFFF00"/>
                </a:highlight>
              </a:rPr>
              <a:t>("</a:t>
            </a:r>
            <a:r>
              <a:rPr lang="en-US" altLang="zh-TW" dirty="0" err="1">
                <a:highlight>
                  <a:srgbClr val="FFFF00"/>
                </a:highlight>
              </a:rPr>
              <a:t>yyyy</a:t>
            </a:r>
            <a:r>
              <a:rPr lang="en-US" altLang="zh-TW" dirty="0">
                <a:highlight>
                  <a:srgbClr val="FFFF00"/>
                </a:highlight>
              </a:rPr>
              <a:t>-mm-dd </a:t>
            </a:r>
            <a:r>
              <a:rPr lang="en-US" altLang="zh-TW" dirty="0" err="1">
                <a:highlight>
                  <a:srgbClr val="FFFF00"/>
                </a:highlight>
              </a:rPr>
              <a:t>HH:mm:ss</a:t>
            </a:r>
            <a:r>
              <a:rPr lang="en-US" altLang="zh-TW" dirty="0">
                <a:highlight>
                  <a:srgbClr val="FFFF00"/>
                </a:highlight>
              </a:rPr>
              <a:t>").parse(</a:t>
            </a:r>
            <a:r>
              <a:rPr lang="en-US" altLang="zh-TW" dirty="0" err="1">
                <a:highlight>
                  <a:srgbClr val="FFFF00"/>
                </a:highlight>
              </a:rPr>
              <a:t>endDate</a:t>
            </a:r>
            <a:r>
              <a:rPr lang="en-US" altLang="zh-TW" dirty="0">
                <a:highlight>
                  <a:srgbClr val="FFFF00"/>
                </a:highlight>
              </a:rPr>
              <a:t>);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(endDate1);</a:t>
            </a:r>
          </a:p>
          <a:p>
            <a:r>
              <a:rPr lang="en-US" altLang="zh-TW" dirty="0"/>
              <a:t>      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0526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6C9070-6B6D-40E8-8543-2589877B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6799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把日期按鈕做出來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11A65-71F7-4135-8DA7-772B3FE8E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345" y="1260909"/>
            <a:ext cx="11142846" cy="5597091"/>
          </a:xfrm>
        </p:spPr>
        <p:txBody>
          <a:bodyPr>
            <a:normAutofit/>
          </a:bodyPr>
          <a:lstStyle/>
          <a:p>
            <a:r>
              <a:rPr lang="en-US" altLang="zh-TW" dirty="0"/>
              <a:t>//      </a:t>
            </a:r>
            <a:r>
              <a:rPr lang="zh-TW" altLang="en-US" dirty="0"/>
              <a:t>把日期按鈕從</a:t>
            </a:r>
            <a:r>
              <a:rPr lang="en-US" altLang="zh-TW" dirty="0"/>
              <a:t>startDate1</a:t>
            </a:r>
            <a:r>
              <a:rPr lang="zh-TW" altLang="en-US" dirty="0"/>
              <a:t>到</a:t>
            </a:r>
            <a:r>
              <a:rPr lang="en-US" altLang="zh-TW" dirty="0"/>
              <a:t>endDate1</a:t>
            </a:r>
            <a:r>
              <a:rPr lang="zh-TW" altLang="en-US" dirty="0"/>
              <a:t>每一天做成一個按鈕</a:t>
            </a:r>
          </a:p>
          <a:p>
            <a:r>
              <a:rPr lang="zh-TW" altLang="en-US" dirty="0"/>
              <a:t>        </a:t>
            </a:r>
            <a:r>
              <a:rPr lang="en-US" altLang="zh-TW" dirty="0" err="1">
                <a:highlight>
                  <a:srgbClr val="FFFF00"/>
                </a:highlight>
              </a:rPr>
              <a:t>this.jButtonDate</a:t>
            </a:r>
            <a:r>
              <a:rPr lang="en-US" altLang="zh-TW" dirty="0">
                <a:highlight>
                  <a:srgbClr val="FFFF00"/>
                </a:highlight>
              </a:rPr>
              <a:t> = new </a:t>
            </a:r>
            <a:r>
              <a:rPr lang="en-US" altLang="zh-TW" dirty="0" err="1">
                <a:highlight>
                  <a:srgbClr val="FFFF00"/>
                </a:highlight>
              </a:rPr>
              <a:t>ArrayList</a:t>
            </a:r>
            <a:r>
              <a:rPr lang="en-US" altLang="zh-TW" dirty="0">
                <a:highlight>
                  <a:srgbClr val="FFFF00"/>
                </a:highlight>
              </a:rPr>
              <a:t>&lt;</a:t>
            </a:r>
            <a:r>
              <a:rPr lang="en-US" altLang="zh-TW" dirty="0" err="1">
                <a:highlight>
                  <a:srgbClr val="FFFF00"/>
                </a:highlight>
              </a:rPr>
              <a:t>javax.swing.JButton</a:t>
            </a:r>
            <a:r>
              <a:rPr lang="en-US" altLang="zh-TW" dirty="0">
                <a:highlight>
                  <a:srgbClr val="FFFF00"/>
                </a:highlight>
              </a:rPr>
              <a:t>&gt;();</a:t>
            </a:r>
          </a:p>
          <a:p>
            <a:r>
              <a:rPr lang="en-US" altLang="zh-TW" dirty="0"/>
              <a:t>//	</a:t>
            </a:r>
            <a:r>
              <a:rPr lang="en-US" altLang="zh-TW" dirty="0" err="1"/>
              <a:t>jButtonDate</a:t>
            </a:r>
            <a:r>
              <a:rPr lang="zh-TW" altLang="en-US" dirty="0"/>
              <a:t>是一個</a:t>
            </a:r>
            <a:r>
              <a:rPr lang="en-US" altLang="zh-TW" dirty="0" err="1"/>
              <a:t>ArrayList</a:t>
            </a:r>
            <a:r>
              <a:rPr lang="zh-TW" altLang="en-US" dirty="0"/>
              <a:t>裡面存很多日期</a:t>
            </a:r>
            <a:r>
              <a:rPr lang="en-US" altLang="zh-TW" dirty="0" err="1"/>
              <a:t>JButton</a:t>
            </a:r>
            <a:endParaRPr lang="en-US" altLang="zh-TW" dirty="0"/>
          </a:p>
          <a:p>
            <a:r>
              <a:rPr lang="en-US" altLang="zh-TW" dirty="0"/>
              <a:t>int </a:t>
            </a:r>
            <a:r>
              <a:rPr lang="en-US" altLang="zh-TW" dirty="0" err="1"/>
              <a:t>index_date</a:t>
            </a:r>
            <a:r>
              <a:rPr lang="en-US" altLang="zh-TW" dirty="0"/>
              <a:t> = 0;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for (Date nowDate1 = startDate1;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nowDate1.before(endDate1);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nowDate1.setTime(nowDate1.getTime() + 86400000))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            //nowDate1</a:t>
            </a:r>
            <a:r>
              <a:rPr lang="zh-TW" altLang="en-US" dirty="0"/>
              <a:t>每次加一天，設定成</a:t>
            </a:r>
            <a:r>
              <a:rPr lang="en-US" altLang="zh-TW" dirty="0" err="1"/>
              <a:t>btn</a:t>
            </a:r>
            <a:r>
              <a:rPr lang="zh-TW" altLang="en-US" dirty="0"/>
              <a:t>文字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String s = new </a:t>
            </a:r>
            <a:r>
              <a:rPr lang="en-US" altLang="zh-TW" dirty="0" err="1"/>
              <a:t>SimpleDateFormat</a:t>
            </a:r>
            <a:r>
              <a:rPr lang="en-US" altLang="zh-TW" dirty="0"/>
              <a:t>("</a:t>
            </a:r>
            <a:r>
              <a:rPr lang="en-US" altLang="zh-TW" dirty="0" err="1"/>
              <a:t>yyyy</a:t>
            </a:r>
            <a:r>
              <a:rPr lang="en-US" altLang="zh-TW" dirty="0"/>
              <a:t>-MM-dd E").format(nowDate1);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>
                <a:highlight>
                  <a:srgbClr val="FFFF00"/>
                </a:highlight>
              </a:rPr>
              <a:t>jButtonDate.get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en-US" altLang="zh-TW" dirty="0" err="1">
                <a:highlight>
                  <a:srgbClr val="FFFF00"/>
                </a:highlight>
              </a:rPr>
              <a:t>index_date</a:t>
            </a:r>
            <a:r>
              <a:rPr lang="en-US" altLang="zh-TW" dirty="0">
                <a:highlight>
                  <a:srgbClr val="FFFF00"/>
                </a:highlight>
              </a:rPr>
              <a:t>).</a:t>
            </a:r>
            <a:r>
              <a:rPr lang="en-US" altLang="zh-TW" dirty="0" err="1">
                <a:highlight>
                  <a:srgbClr val="FFFF00"/>
                </a:highlight>
              </a:rPr>
              <a:t>setText</a:t>
            </a:r>
            <a:r>
              <a:rPr lang="en-US" altLang="zh-TW" dirty="0">
                <a:highlight>
                  <a:srgbClr val="FFFF00"/>
                </a:highlight>
              </a:rPr>
              <a:t>(s);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index_date</a:t>
            </a:r>
            <a:r>
              <a:rPr lang="en-US" altLang="zh-TW" dirty="0"/>
              <a:t>++;</a:t>
            </a:r>
          </a:p>
          <a:p>
            <a:r>
              <a:rPr lang="en-US" altLang="zh-TW" dirty="0"/>
              <a:t>      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4930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56979D-B8D4-4175-87C2-9D598E28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把</a:t>
            </a:r>
            <a:r>
              <a:rPr lang="en-US" altLang="zh-TW" dirty="0"/>
              <a:t>00</a:t>
            </a:r>
            <a:r>
              <a:rPr lang="zh-TW" altLang="en-US" dirty="0"/>
              <a:t>到</a:t>
            </a:r>
            <a:r>
              <a:rPr lang="en-US" altLang="zh-TW" dirty="0"/>
              <a:t>24</a:t>
            </a:r>
            <a:r>
              <a:rPr lang="zh-TW" altLang="en-US" dirty="0"/>
              <a:t>時每個按鈕做出來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61F9B-0BA7-41AD-BD5C-E9DD31249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//	</a:t>
            </a:r>
            <a:r>
              <a:rPr lang="zh-TW" altLang="en-US" dirty="0">
                <a:highlight>
                  <a:srgbClr val="FFFF00"/>
                </a:highlight>
              </a:rPr>
              <a:t>把</a:t>
            </a:r>
            <a:r>
              <a:rPr lang="en-US" altLang="zh-TW" dirty="0">
                <a:highlight>
                  <a:srgbClr val="FFFF00"/>
                </a:highlight>
              </a:rPr>
              <a:t>00</a:t>
            </a:r>
            <a:r>
              <a:rPr lang="zh-TW" altLang="en-US" dirty="0">
                <a:highlight>
                  <a:srgbClr val="FFFF00"/>
                </a:highlight>
              </a:rPr>
              <a:t>到</a:t>
            </a:r>
            <a:r>
              <a:rPr lang="en-US" altLang="zh-TW" dirty="0">
                <a:highlight>
                  <a:srgbClr val="FFFF00"/>
                </a:highlight>
              </a:rPr>
              <a:t>24</a:t>
            </a:r>
            <a:r>
              <a:rPr lang="zh-TW" altLang="en-US" dirty="0">
                <a:highlight>
                  <a:srgbClr val="FFFF00"/>
                </a:highlight>
              </a:rPr>
              <a:t>時每個按鈕做出來</a:t>
            </a:r>
          </a:p>
          <a:p>
            <a:r>
              <a:rPr lang="zh-TW" altLang="en-US" dirty="0">
                <a:highlight>
                  <a:srgbClr val="FFFF00"/>
                </a:highlight>
              </a:rPr>
              <a:t>        </a:t>
            </a:r>
            <a:r>
              <a:rPr lang="en-US" altLang="zh-TW" dirty="0" err="1">
                <a:highlight>
                  <a:srgbClr val="FFFF00"/>
                </a:highlight>
              </a:rPr>
              <a:t>this.jButtonHour</a:t>
            </a:r>
            <a:r>
              <a:rPr lang="en-US" altLang="zh-TW" dirty="0">
                <a:highlight>
                  <a:srgbClr val="FFFF00"/>
                </a:highlight>
              </a:rPr>
              <a:t> = new </a:t>
            </a:r>
            <a:r>
              <a:rPr lang="en-US" altLang="zh-TW" dirty="0" err="1">
                <a:highlight>
                  <a:srgbClr val="FFFF00"/>
                </a:highlight>
              </a:rPr>
              <a:t>ArrayList</a:t>
            </a:r>
            <a:r>
              <a:rPr lang="en-US" altLang="zh-TW" dirty="0">
                <a:highlight>
                  <a:srgbClr val="FFFF00"/>
                </a:highlight>
              </a:rPr>
              <a:t>&lt;</a:t>
            </a:r>
            <a:r>
              <a:rPr lang="en-US" altLang="zh-TW" dirty="0" err="1">
                <a:highlight>
                  <a:srgbClr val="FFFF00"/>
                </a:highlight>
              </a:rPr>
              <a:t>javax.swing.JButton</a:t>
            </a:r>
            <a:r>
              <a:rPr lang="en-US" altLang="zh-TW" dirty="0">
                <a:highlight>
                  <a:srgbClr val="FFFF00"/>
                </a:highlight>
              </a:rPr>
              <a:t>&gt;();</a:t>
            </a:r>
          </a:p>
          <a:p>
            <a:r>
              <a:rPr lang="en-US" altLang="zh-TW" dirty="0"/>
              <a:t>//	</a:t>
            </a:r>
            <a:r>
              <a:rPr lang="en-US" altLang="zh-TW" dirty="0" err="1"/>
              <a:t>jButtonHour</a:t>
            </a:r>
            <a:r>
              <a:rPr lang="zh-TW" altLang="en-US" dirty="0"/>
              <a:t>是一個</a:t>
            </a:r>
            <a:r>
              <a:rPr lang="en-US" altLang="zh-TW" dirty="0" err="1"/>
              <a:t>ArrayList</a:t>
            </a:r>
            <a:r>
              <a:rPr lang="zh-TW" altLang="en-US" dirty="0"/>
              <a:t>裡面存很多時間</a:t>
            </a:r>
            <a:r>
              <a:rPr lang="en-US" altLang="zh-TW" dirty="0" err="1"/>
              <a:t>JButton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>
                <a:highlight>
                  <a:srgbClr val="FFFF00"/>
                </a:highlight>
              </a:rPr>
              <a:t>for (int </a:t>
            </a:r>
            <a:r>
              <a:rPr lang="en-US" altLang="zh-TW" dirty="0" err="1">
                <a:highlight>
                  <a:srgbClr val="FFFF00"/>
                </a:highlight>
              </a:rPr>
              <a:t>i</a:t>
            </a:r>
            <a:r>
              <a:rPr lang="en-US" altLang="zh-TW" dirty="0">
                <a:highlight>
                  <a:srgbClr val="FFFF00"/>
                </a:highlight>
              </a:rPr>
              <a:t> = 0; </a:t>
            </a:r>
            <a:r>
              <a:rPr lang="en-US" altLang="zh-TW" dirty="0" err="1">
                <a:highlight>
                  <a:srgbClr val="FFFF00"/>
                </a:highlight>
              </a:rPr>
              <a:t>i</a:t>
            </a:r>
            <a:r>
              <a:rPr lang="en-US" altLang="zh-TW" dirty="0">
                <a:highlight>
                  <a:srgbClr val="FFFF00"/>
                </a:highlight>
              </a:rPr>
              <a:t> &lt; </a:t>
            </a:r>
            <a:r>
              <a:rPr lang="en-US" altLang="zh-TW" dirty="0" err="1">
                <a:highlight>
                  <a:srgbClr val="FFFF00"/>
                </a:highlight>
              </a:rPr>
              <a:t>jButtonHour.size</a:t>
            </a:r>
            <a:r>
              <a:rPr lang="en-US" altLang="zh-TW" dirty="0">
                <a:highlight>
                  <a:srgbClr val="FFFF00"/>
                </a:highlight>
              </a:rPr>
              <a:t>(); </a:t>
            </a:r>
            <a:r>
              <a:rPr lang="en-US" altLang="zh-TW" dirty="0" err="1">
                <a:highlight>
                  <a:srgbClr val="FFFF00"/>
                </a:highlight>
              </a:rPr>
              <a:t>i</a:t>
            </a:r>
            <a:r>
              <a:rPr lang="en-US" altLang="zh-TW" dirty="0">
                <a:highlight>
                  <a:srgbClr val="FFFF00"/>
                </a:highlight>
              </a:rPr>
              <a:t>++) {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            </a:t>
            </a:r>
            <a:r>
              <a:rPr lang="en-US" altLang="zh-TW" dirty="0" err="1">
                <a:highlight>
                  <a:srgbClr val="FFFF00"/>
                </a:highlight>
              </a:rPr>
              <a:t>jButtonHour.get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en-US" altLang="zh-TW" dirty="0" err="1">
                <a:highlight>
                  <a:srgbClr val="FFFF00"/>
                </a:highlight>
              </a:rPr>
              <a:t>i</a:t>
            </a:r>
            <a:r>
              <a:rPr lang="en-US" altLang="zh-TW" dirty="0">
                <a:highlight>
                  <a:srgbClr val="FFFF00"/>
                </a:highlight>
              </a:rPr>
              <a:t>).</a:t>
            </a:r>
            <a:r>
              <a:rPr lang="en-US" altLang="zh-TW" dirty="0" err="1">
                <a:highlight>
                  <a:srgbClr val="FFFF00"/>
                </a:highlight>
              </a:rPr>
              <a:t>setText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en-US" altLang="zh-TW" dirty="0" err="1">
                <a:highlight>
                  <a:srgbClr val="FFFF00"/>
                </a:highlight>
              </a:rPr>
              <a:t>String.format</a:t>
            </a:r>
            <a:r>
              <a:rPr lang="en-US" altLang="zh-TW" dirty="0">
                <a:highlight>
                  <a:srgbClr val="FFFF00"/>
                </a:highlight>
              </a:rPr>
              <a:t>("%02d%s", </a:t>
            </a:r>
            <a:r>
              <a:rPr lang="en-US" altLang="zh-TW" dirty="0" err="1">
                <a:highlight>
                  <a:srgbClr val="FFFF00"/>
                </a:highlight>
              </a:rPr>
              <a:t>i</a:t>
            </a:r>
            <a:r>
              <a:rPr lang="en-US" altLang="zh-TW" dirty="0">
                <a:highlight>
                  <a:srgbClr val="FFFF00"/>
                </a:highlight>
              </a:rPr>
              <a:t>, "</a:t>
            </a:r>
            <a:r>
              <a:rPr lang="zh-TW" altLang="en-US" dirty="0">
                <a:highlight>
                  <a:srgbClr val="FFFF00"/>
                </a:highlight>
              </a:rPr>
              <a:t>時</a:t>
            </a:r>
            <a:r>
              <a:rPr lang="en-US" altLang="zh-TW" dirty="0">
                <a:highlight>
                  <a:srgbClr val="FFFF00"/>
                </a:highlight>
              </a:rPr>
              <a:t>"));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        }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27687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B8216F5-5EC8-4695-8BA6-6AD3B6C1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MongoDBQuery</a:t>
            </a:r>
            <a:r>
              <a:rPr lang="en-US" altLang="zh-TW" dirty="0"/>
              <a:t>()</a:t>
            </a:r>
            <a:r>
              <a:rPr lang="zh-TW" altLang="en-US" dirty="0"/>
              <a:t>函式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676FF3-6B53-4C02-8DC6-C700BA03F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天氣數據</a:t>
            </a:r>
            <a:r>
              <a:rPr lang="en-US" altLang="zh-TW"/>
              <a:t>Query</a:t>
            </a:r>
          </a:p>
          <a:p>
            <a:r>
              <a:rPr lang="en-US" altLang="zh-TW" dirty="0" err="1"/>
              <a:t>Wx</a:t>
            </a:r>
            <a:r>
              <a:rPr lang="zh-TW" altLang="en-US" dirty="0"/>
              <a:t>天氣現象</a:t>
            </a:r>
            <a:r>
              <a:rPr lang="en-US" altLang="zh-TW" dirty="0"/>
              <a:t>Query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2594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0A25D-3DBE-4B66-8301-E18720CF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天氣數據</a:t>
            </a:r>
            <a:r>
              <a:rPr lang="en-US" altLang="zh-TW" dirty="0"/>
              <a:t>Query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04325D-AEF4-4CE7-9A86-5EFBB373F5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6151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D4598E4-5FE8-4169-942E-CAD5254F2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714" y="2133600"/>
            <a:ext cx="842439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21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BBEA3-3702-4C61-9E82-EF4A932B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5C5E2B0-4768-4D63-A30A-4273A9D7D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624110"/>
            <a:ext cx="8915400" cy="2167449"/>
          </a:xfrm>
          <a:prstGeom prst="rect">
            <a:avLst/>
          </a:prstGeom>
        </p:spPr>
      </p:pic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B2CE51F8-95CE-4B85-BFD1-1A229886E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791559"/>
            <a:ext cx="8915400" cy="32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3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6504996-058E-4BE4-8AC3-CD1AA2A05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080" y="1071304"/>
            <a:ext cx="8915400" cy="2187489"/>
          </a:xfrm>
          <a:prstGeom prst="rect">
            <a:avLst/>
          </a:prstGeom>
        </p:spPr>
      </p:pic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87B94F8E-F845-4B74-83C5-B58C0DEA3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80" y="3258793"/>
            <a:ext cx="8915400" cy="217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2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DE839F-BEC8-49CE-9667-719DA21A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判斷該</a:t>
            </a:r>
            <a:r>
              <a:rPr lang="en-US" altLang="zh-TW" dirty="0"/>
              <a:t>Document</a:t>
            </a:r>
            <a:r>
              <a:rPr lang="zh-TW" altLang="en-US" dirty="0"/>
              <a:t>是哪種氣象數據並顯示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ED001F-04ED-4690-8100-114E440ED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905000"/>
            <a:ext cx="12009119" cy="4953000"/>
          </a:xfrm>
        </p:spPr>
        <p:txBody>
          <a:bodyPr/>
          <a:lstStyle/>
          <a:p>
            <a:r>
              <a:rPr lang="en-US" altLang="zh-TW" dirty="0"/>
              <a:t> for (Document d : result) {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switch (</a:t>
            </a:r>
            <a:r>
              <a:rPr lang="en-US" altLang="zh-TW" dirty="0" err="1">
                <a:highlight>
                  <a:srgbClr val="FFFF00"/>
                </a:highlight>
              </a:rPr>
              <a:t>d.getString</a:t>
            </a:r>
            <a:r>
              <a:rPr lang="en-US" altLang="zh-TW" dirty="0">
                <a:highlight>
                  <a:srgbClr val="FFFF00"/>
                </a:highlight>
              </a:rPr>
              <a:t>("description"))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                </a:t>
            </a:r>
            <a:r>
              <a:rPr lang="en-US" altLang="zh-TW" dirty="0">
                <a:highlight>
                  <a:srgbClr val="FFFF00"/>
                </a:highlight>
              </a:rPr>
              <a:t>case "12</a:t>
            </a:r>
            <a:r>
              <a:rPr lang="zh-TW" altLang="en-US" dirty="0">
                <a:highlight>
                  <a:srgbClr val="FFFF00"/>
                </a:highlight>
              </a:rPr>
              <a:t>小時降雨機率</a:t>
            </a:r>
            <a:r>
              <a:rPr lang="en-US" altLang="zh-TW" dirty="0">
                <a:highlight>
                  <a:srgbClr val="FFFF00"/>
                </a:highlight>
              </a:rPr>
              <a:t>":</a:t>
            </a:r>
          </a:p>
          <a:p>
            <a:r>
              <a:rPr lang="en-US" altLang="zh-TW" dirty="0"/>
              <a:t>                    jLabel3.setText(</a:t>
            </a:r>
            <a:r>
              <a:rPr lang="en-US" altLang="zh-TW" dirty="0" err="1"/>
              <a:t>d.getString</a:t>
            </a:r>
            <a:r>
              <a:rPr lang="en-US" altLang="zh-TW" dirty="0"/>
              <a:t>("description") + ':' + ' ' + </a:t>
            </a:r>
            <a:r>
              <a:rPr lang="en-US" altLang="zh-TW" dirty="0" err="1"/>
              <a:t>d.getString</a:t>
            </a:r>
            <a:r>
              <a:rPr lang="en-US" altLang="zh-TW" dirty="0"/>
              <a:t>("value") + </a:t>
            </a:r>
            <a:r>
              <a:rPr lang="en-US" altLang="zh-TW" dirty="0" err="1"/>
              <a:t>d.getString</a:t>
            </a:r>
            <a:r>
              <a:rPr lang="en-US" altLang="zh-TW" dirty="0"/>
              <a:t>("measures"));</a:t>
            </a:r>
          </a:p>
          <a:p>
            <a:r>
              <a:rPr lang="en-US" altLang="zh-TW" dirty="0"/>
              <a:t>                    break;</a:t>
            </a:r>
          </a:p>
          <a:p>
            <a:r>
              <a:rPr lang="en-US" altLang="zh-TW" dirty="0"/>
              <a:t>                </a:t>
            </a:r>
            <a:r>
              <a:rPr lang="en-US" altLang="zh-TW" dirty="0">
                <a:highlight>
                  <a:srgbClr val="FFFF00"/>
                </a:highlight>
              </a:rPr>
              <a:t>case "</a:t>
            </a:r>
            <a:r>
              <a:rPr lang="zh-TW" altLang="en-US" dirty="0">
                <a:highlight>
                  <a:srgbClr val="FFFF00"/>
                </a:highlight>
              </a:rPr>
              <a:t>平均溫度</a:t>
            </a:r>
            <a:r>
              <a:rPr lang="en-US" altLang="zh-TW" dirty="0">
                <a:highlight>
                  <a:srgbClr val="FFFF00"/>
                </a:highlight>
              </a:rPr>
              <a:t>":</a:t>
            </a:r>
          </a:p>
          <a:p>
            <a:r>
              <a:rPr lang="en-US" altLang="zh-TW" dirty="0"/>
              <a:t>                    jLabel4.setText(</a:t>
            </a:r>
            <a:r>
              <a:rPr lang="en-US" altLang="zh-TW" dirty="0" err="1"/>
              <a:t>d.getString</a:t>
            </a:r>
            <a:r>
              <a:rPr lang="en-US" altLang="zh-TW" dirty="0"/>
              <a:t>("description") + ':' + ' ' + </a:t>
            </a:r>
            <a:r>
              <a:rPr lang="en-US" altLang="zh-TW" dirty="0" err="1"/>
              <a:t>d.getString</a:t>
            </a:r>
            <a:r>
              <a:rPr lang="en-US" altLang="zh-TW" dirty="0"/>
              <a:t>("value") + </a:t>
            </a:r>
            <a:r>
              <a:rPr lang="en-US" altLang="zh-TW" dirty="0" err="1"/>
              <a:t>d.getString</a:t>
            </a:r>
            <a:r>
              <a:rPr lang="en-US" altLang="zh-TW" dirty="0"/>
              <a:t>("measures"));</a:t>
            </a:r>
          </a:p>
          <a:p>
            <a:r>
              <a:rPr lang="en-US" altLang="zh-TW" dirty="0"/>
              <a:t>                    break;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147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2329EED-7636-40CB-9D52-7B55D80BA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</p:spPr>
      </p:pic>
    </p:spTree>
    <p:extLst>
      <p:ext uri="{BB962C8B-B14F-4D97-AF65-F5344CB8AC3E}">
        <p14:creationId xmlns:p14="http://schemas.microsoft.com/office/powerpoint/2010/main" val="62659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A7550-51A5-4E8B-AD77-B69BF225C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6050"/>
          </a:xfrm>
        </p:spPr>
        <p:txBody>
          <a:bodyPr/>
          <a:lstStyle/>
          <a:p>
            <a:r>
              <a:rPr lang="zh-TW" altLang="en-US" dirty="0"/>
              <a:t>完整程式碼</a:t>
            </a:r>
            <a:r>
              <a:rPr lang="en-US" altLang="zh-TW" dirty="0"/>
              <a:t>(pass)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77986D1-9683-4D8F-B388-AC10F8828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903" y="1280160"/>
            <a:ext cx="11162097" cy="5577840"/>
          </a:xfrm>
        </p:spPr>
        <p:txBody>
          <a:bodyPr>
            <a:normAutofit fontScale="40000" lnSpcReduction="20000"/>
          </a:bodyPr>
          <a:lstStyle/>
          <a:p>
            <a:r>
              <a:rPr lang="en-US" altLang="zh-TW" dirty="0"/>
              <a:t>for (Document d : result) {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System.out.print</a:t>
            </a:r>
            <a:r>
              <a:rPr lang="en-US" altLang="zh-TW" dirty="0"/>
              <a:t>(</a:t>
            </a:r>
            <a:r>
              <a:rPr lang="en-US" altLang="zh-TW" dirty="0" err="1"/>
              <a:t>d.getString</a:t>
            </a:r>
            <a:r>
              <a:rPr lang="en-US" altLang="zh-TW" dirty="0"/>
              <a:t>("description"));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System.out.print</a:t>
            </a:r>
            <a:r>
              <a:rPr lang="en-US" altLang="zh-TW" dirty="0"/>
              <a:t>(</a:t>
            </a:r>
            <a:r>
              <a:rPr lang="en-US" altLang="zh-TW" dirty="0" err="1"/>
              <a:t>d.getString</a:t>
            </a:r>
            <a:r>
              <a:rPr lang="en-US" altLang="zh-TW" dirty="0"/>
              <a:t>("value"));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</a:t>
            </a:r>
            <a:r>
              <a:rPr lang="en-US" altLang="zh-TW" dirty="0" err="1"/>
              <a:t>d.getString</a:t>
            </a:r>
            <a:r>
              <a:rPr lang="en-US" altLang="zh-TW" dirty="0"/>
              <a:t>("measures"));</a:t>
            </a:r>
          </a:p>
          <a:p>
            <a:r>
              <a:rPr lang="en-US" altLang="zh-TW" dirty="0"/>
              <a:t>            switch (</a:t>
            </a:r>
            <a:r>
              <a:rPr lang="en-US" altLang="zh-TW" dirty="0" err="1"/>
              <a:t>d.getString</a:t>
            </a:r>
            <a:r>
              <a:rPr lang="en-US" altLang="zh-TW" dirty="0"/>
              <a:t>("description")) {</a:t>
            </a:r>
          </a:p>
          <a:p>
            <a:r>
              <a:rPr lang="en-US" altLang="zh-TW" dirty="0"/>
              <a:t>                case "12</a:t>
            </a:r>
            <a:r>
              <a:rPr lang="zh-TW" altLang="en-US" dirty="0"/>
              <a:t>小時降雨機率</a:t>
            </a:r>
            <a:r>
              <a:rPr lang="en-US" altLang="zh-TW" dirty="0"/>
              <a:t>":</a:t>
            </a:r>
          </a:p>
          <a:p>
            <a:r>
              <a:rPr lang="en-US" altLang="zh-TW" dirty="0"/>
              <a:t>                    jLabel3.setText(</a:t>
            </a:r>
            <a:r>
              <a:rPr lang="en-US" altLang="zh-TW" dirty="0" err="1"/>
              <a:t>d.getString</a:t>
            </a:r>
            <a:r>
              <a:rPr lang="en-US" altLang="zh-TW" dirty="0"/>
              <a:t>("description") + ':' + ' ' + </a:t>
            </a:r>
            <a:r>
              <a:rPr lang="en-US" altLang="zh-TW" dirty="0" err="1"/>
              <a:t>d.getString</a:t>
            </a:r>
            <a:r>
              <a:rPr lang="en-US" altLang="zh-TW" dirty="0"/>
              <a:t>("value") + </a:t>
            </a:r>
            <a:r>
              <a:rPr lang="en-US" altLang="zh-TW" dirty="0" err="1"/>
              <a:t>d.getString</a:t>
            </a:r>
            <a:r>
              <a:rPr lang="en-US" altLang="zh-TW" dirty="0"/>
              <a:t>("measures"));</a:t>
            </a:r>
          </a:p>
          <a:p>
            <a:r>
              <a:rPr lang="en-US" altLang="zh-TW" dirty="0"/>
              <a:t>                    break;</a:t>
            </a:r>
          </a:p>
          <a:p>
            <a:r>
              <a:rPr lang="en-US" altLang="zh-TW" dirty="0"/>
              <a:t>                case "</a:t>
            </a:r>
            <a:r>
              <a:rPr lang="zh-TW" altLang="en-US" dirty="0"/>
              <a:t>平均溫度</a:t>
            </a:r>
            <a:r>
              <a:rPr lang="en-US" altLang="zh-TW" dirty="0"/>
              <a:t>":</a:t>
            </a:r>
          </a:p>
          <a:p>
            <a:r>
              <a:rPr lang="en-US" altLang="zh-TW" dirty="0"/>
              <a:t>                    jLabel4.setText(</a:t>
            </a:r>
            <a:r>
              <a:rPr lang="en-US" altLang="zh-TW" dirty="0" err="1"/>
              <a:t>d.getString</a:t>
            </a:r>
            <a:r>
              <a:rPr lang="en-US" altLang="zh-TW" dirty="0"/>
              <a:t>("description") + ':' + ' ' + </a:t>
            </a:r>
            <a:r>
              <a:rPr lang="en-US" altLang="zh-TW" dirty="0" err="1"/>
              <a:t>d.getString</a:t>
            </a:r>
            <a:r>
              <a:rPr lang="en-US" altLang="zh-TW" dirty="0"/>
              <a:t>("value") + </a:t>
            </a:r>
            <a:r>
              <a:rPr lang="en-US" altLang="zh-TW" dirty="0" err="1"/>
              <a:t>d.getString</a:t>
            </a:r>
            <a:r>
              <a:rPr lang="en-US" altLang="zh-TW" dirty="0"/>
              <a:t>("measures"));</a:t>
            </a:r>
          </a:p>
          <a:p>
            <a:r>
              <a:rPr lang="en-US" altLang="zh-TW" dirty="0"/>
              <a:t>                    break;</a:t>
            </a:r>
          </a:p>
          <a:p>
            <a:r>
              <a:rPr lang="en-US" altLang="zh-TW" dirty="0"/>
              <a:t>                case "</a:t>
            </a:r>
            <a:r>
              <a:rPr lang="zh-TW" altLang="en-US" dirty="0"/>
              <a:t>平均相對濕度</a:t>
            </a:r>
            <a:r>
              <a:rPr lang="en-US" altLang="zh-TW" dirty="0"/>
              <a:t>":</a:t>
            </a:r>
          </a:p>
          <a:p>
            <a:r>
              <a:rPr lang="en-US" altLang="zh-TW" dirty="0"/>
              <a:t>                    jLabel5.setText(</a:t>
            </a:r>
            <a:r>
              <a:rPr lang="en-US" altLang="zh-TW" dirty="0" err="1"/>
              <a:t>d.getString</a:t>
            </a:r>
            <a:r>
              <a:rPr lang="en-US" altLang="zh-TW" dirty="0"/>
              <a:t>("description") + ':' + ' ' + </a:t>
            </a:r>
            <a:r>
              <a:rPr lang="en-US" altLang="zh-TW" dirty="0" err="1"/>
              <a:t>d.getString</a:t>
            </a:r>
            <a:r>
              <a:rPr lang="en-US" altLang="zh-TW" dirty="0"/>
              <a:t>("value") + </a:t>
            </a:r>
            <a:r>
              <a:rPr lang="en-US" altLang="zh-TW" dirty="0" err="1"/>
              <a:t>d.getString</a:t>
            </a:r>
            <a:r>
              <a:rPr lang="en-US" altLang="zh-TW" dirty="0"/>
              <a:t>("measures"));</a:t>
            </a:r>
          </a:p>
          <a:p>
            <a:r>
              <a:rPr lang="en-US" altLang="zh-TW" dirty="0"/>
              <a:t>                    break;</a:t>
            </a:r>
          </a:p>
          <a:p>
            <a:r>
              <a:rPr lang="en-US" altLang="zh-TW" dirty="0"/>
              <a:t>                case "</a:t>
            </a:r>
            <a:r>
              <a:rPr lang="zh-TW" altLang="en-US" dirty="0"/>
              <a:t>天氣現象</a:t>
            </a:r>
            <a:r>
              <a:rPr lang="en-US" altLang="zh-TW" dirty="0"/>
              <a:t>":</a:t>
            </a:r>
          </a:p>
          <a:p>
            <a:r>
              <a:rPr lang="en-US" altLang="zh-TW" dirty="0"/>
              <a:t>                    jLabel6.setText(</a:t>
            </a:r>
            <a:r>
              <a:rPr lang="en-US" altLang="zh-TW" dirty="0" err="1"/>
              <a:t>d.getString</a:t>
            </a:r>
            <a:r>
              <a:rPr lang="en-US" altLang="zh-TW" dirty="0"/>
              <a:t>("description") + ':' + ' ' + </a:t>
            </a:r>
            <a:r>
              <a:rPr lang="en-US" altLang="zh-TW" dirty="0" err="1"/>
              <a:t>d.getString</a:t>
            </a:r>
            <a:r>
              <a:rPr lang="en-US" altLang="zh-TW" dirty="0"/>
              <a:t>("value") + </a:t>
            </a:r>
            <a:r>
              <a:rPr lang="en-US" altLang="zh-TW" dirty="0" err="1"/>
              <a:t>d.getString</a:t>
            </a:r>
            <a:r>
              <a:rPr lang="en-US" altLang="zh-TW" dirty="0"/>
              <a:t>("measures"));</a:t>
            </a:r>
          </a:p>
          <a:p>
            <a:r>
              <a:rPr lang="en-US" altLang="zh-TW" dirty="0"/>
              <a:t>                    break;</a:t>
            </a:r>
          </a:p>
          <a:p>
            <a:r>
              <a:rPr lang="en-US" altLang="zh-TW" dirty="0"/>
              <a:t>                case "</a:t>
            </a:r>
            <a:r>
              <a:rPr lang="zh-TW" altLang="en-US" dirty="0"/>
              <a:t>天氣預報綜合描述</a:t>
            </a:r>
            <a:r>
              <a:rPr lang="en-US" altLang="zh-TW" dirty="0"/>
              <a:t>":</a:t>
            </a:r>
          </a:p>
          <a:p>
            <a:r>
              <a:rPr lang="en-US" altLang="zh-TW" dirty="0"/>
              <a:t>                    jLabel7.setText(</a:t>
            </a:r>
            <a:r>
              <a:rPr lang="en-US" altLang="zh-TW" dirty="0" err="1"/>
              <a:t>d.getString</a:t>
            </a:r>
            <a:r>
              <a:rPr lang="en-US" altLang="zh-TW" dirty="0"/>
              <a:t>("description") + ':' + ' ' + </a:t>
            </a:r>
            <a:r>
              <a:rPr lang="en-US" altLang="zh-TW" dirty="0" err="1"/>
              <a:t>d.getString</a:t>
            </a:r>
            <a:r>
              <a:rPr lang="en-US" altLang="zh-TW" dirty="0"/>
              <a:t>("value") + </a:t>
            </a:r>
            <a:r>
              <a:rPr lang="en-US" altLang="zh-TW" dirty="0" err="1"/>
              <a:t>d.getString</a:t>
            </a:r>
            <a:r>
              <a:rPr lang="en-US" altLang="zh-TW" dirty="0"/>
              <a:t>("measures"));</a:t>
            </a:r>
          </a:p>
          <a:p>
            <a:r>
              <a:rPr lang="en-US" altLang="zh-TW" dirty="0"/>
              <a:t>                    break;</a:t>
            </a:r>
          </a:p>
          <a:p>
            <a:r>
              <a:rPr lang="en-US" altLang="zh-TW" dirty="0"/>
              <a:t>                case "</a:t>
            </a:r>
            <a:r>
              <a:rPr lang="zh-TW" altLang="en-US" dirty="0"/>
              <a:t>最低溫度</a:t>
            </a:r>
            <a:r>
              <a:rPr lang="en-US" altLang="zh-TW" dirty="0"/>
              <a:t>":</a:t>
            </a:r>
          </a:p>
          <a:p>
            <a:r>
              <a:rPr lang="en-US" altLang="zh-TW" dirty="0"/>
              <a:t>                    jLabel9.setText(</a:t>
            </a:r>
            <a:r>
              <a:rPr lang="en-US" altLang="zh-TW" dirty="0" err="1"/>
              <a:t>d.getString</a:t>
            </a:r>
            <a:r>
              <a:rPr lang="en-US" altLang="zh-TW" dirty="0"/>
              <a:t>("description") + ':' + ' ' + </a:t>
            </a:r>
            <a:r>
              <a:rPr lang="en-US" altLang="zh-TW" dirty="0" err="1"/>
              <a:t>d.getString</a:t>
            </a:r>
            <a:r>
              <a:rPr lang="en-US" altLang="zh-TW" dirty="0"/>
              <a:t>("value") + </a:t>
            </a:r>
            <a:r>
              <a:rPr lang="en-US" altLang="zh-TW" dirty="0" err="1"/>
              <a:t>d.getString</a:t>
            </a:r>
            <a:r>
              <a:rPr lang="en-US" altLang="zh-TW" dirty="0"/>
              <a:t>("measures"));</a:t>
            </a:r>
          </a:p>
          <a:p>
            <a:r>
              <a:rPr lang="en-US" altLang="zh-TW" dirty="0"/>
              <a:t>                    break;</a:t>
            </a:r>
          </a:p>
          <a:p>
            <a:r>
              <a:rPr lang="en-US" altLang="zh-TW" dirty="0"/>
              <a:t>                case "</a:t>
            </a:r>
            <a:r>
              <a:rPr lang="zh-TW" altLang="en-US" dirty="0"/>
              <a:t>最高溫度</a:t>
            </a:r>
            <a:r>
              <a:rPr lang="en-US" altLang="zh-TW" dirty="0"/>
              <a:t>":</a:t>
            </a:r>
          </a:p>
          <a:p>
            <a:r>
              <a:rPr lang="en-US" altLang="zh-TW" dirty="0"/>
              <a:t>                    jLabel10.setText(</a:t>
            </a:r>
            <a:r>
              <a:rPr lang="en-US" altLang="zh-TW" dirty="0" err="1"/>
              <a:t>d.getString</a:t>
            </a:r>
            <a:r>
              <a:rPr lang="en-US" altLang="zh-TW" dirty="0"/>
              <a:t>("description") + ':' + ' ' + </a:t>
            </a:r>
            <a:r>
              <a:rPr lang="en-US" altLang="zh-TW" dirty="0" err="1"/>
              <a:t>d.getString</a:t>
            </a:r>
            <a:r>
              <a:rPr lang="en-US" altLang="zh-TW" dirty="0"/>
              <a:t>("value") + </a:t>
            </a:r>
            <a:r>
              <a:rPr lang="en-US" altLang="zh-TW" dirty="0" err="1"/>
              <a:t>d.getString</a:t>
            </a:r>
            <a:r>
              <a:rPr lang="en-US" altLang="zh-TW" dirty="0"/>
              <a:t>("measures"));</a:t>
            </a:r>
          </a:p>
          <a:p>
            <a:r>
              <a:rPr lang="en-US" altLang="zh-TW" dirty="0"/>
              <a:t>                    break;</a:t>
            </a:r>
          </a:p>
        </p:txBody>
      </p:sp>
    </p:spTree>
    <p:extLst>
      <p:ext uri="{BB962C8B-B14F-4D97-AF65-F5344CB8AC3E}">
        <p14:creationId xmlns:p14="http://schemas.microsoft.com/office/powerpoint/2010/main" val="2732969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102970-B93B-4A16-A539-770D150A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79048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完整程式碼</a:t>
            </a:r>
            <a:r>
              <a:rPr lang="en-US" altLang="zh-TW" dirty="0"/>
              <a:t>(pass)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7B6D5A-11C1-461D-8722-0B6AC3F22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646" y="1203158"/>
            <a:ext cx="11412354" cy="5654842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/>
              <a:t> case "</a:t>
            </a:r>
            <a:r>
              <a:rPr lang="zh-TW" altLang="en-US" dirty="0"/>
              <a:t>最低體感溫度</a:t>
            </a:r>
            <a:r>
              <a:rPr lang="en-US" altLang="zh-TW" dirty="0"/>
              <a:t>":</a:t>
            </a:r>
          </a:p>
          <a:p>
            <a:r>
              <a:rPr lang="en-US" altLang="zh-TW" dirty="0"/>
              <a:t>                    jLabel11.setText(</a:t>
            </a:r>
            <a:r>
              <a:rPr lang="en-US" altLang="zh-TW" dirty="0" err="1"/>
              <a:t>d.getString</a:t>
            </a:r>
            <a:r>
              <a:rPr lang="en-US" altLang="zh-TW" dirty="0"/>
              <a:t>("description") + ':' + ' ' + </a:t>
            </a:r>
            <a:r>
              <a:rPr lang="en-US" altLang="zh-TW" dirty="0" err="1"/>
              <a:t>d.getString</a:t>
            </a:r>
            <a:r>
              <a:rPr lang="en-US" altLang="zh-TW" dirty="0"/>
              <a:t>("value") + </a:t>
            </a:r>
            <a:r>
              <a:rPr lang="en-US" altLang="zh-TW" dirty="0" err="1"/>
              <a:t>d.getString</a:t>
            </a:r>
            <a:r>
              <a:rPr lang="en-US" altLang="zh-TW" dirty="0"/>
              <a:t>("measures"));</a:t>
            </a:r>
          </a:p>
          <a:p>
            <a:r>
              <a:rPr lang="en-US" altLang="zh-TW" dirty="0"/>
              <a:t>                    break;</a:t>
            </a:r>
          </a:p>
          <a:p>
            <a:r>
              <a:rPr lang="en-US" altLang="zh-TW" dirty="0"/>
              <a:t>                case "</a:t>
            </a:r>
            <a:r>
              <a:rPr lang="zh-TW" altLang="en-US" dirty="0"/>
              <a:t>最高體感溫度</a:t>
            </a:r>
            <a:r>
              <a:rPr lang="en-US" altLang="zh-TW" dirty="0"/>
              <a:t>":</a:t>
            </a:r>
          </a:p>
          <a:p>
            <a:r>
              <a:rPr lang="en-US" altLang="zh-TW" dirty="0"/>
              <a:t>                    jLabel12.setText(</a:t>
            </a:r>
            <a:r>
              <a:rPr lang="en-US" altLang="zh-TW" dirty="0" err="1"/>
              <a:t>d.getString</a:t>
            </a:r>
            <a:r>
              <a:rPr lang="en-US" altLang="zh-TW" dirty="0"/>
              <a:t>("description") + ':' + ' ' + </a:t>
            </a:r>
            <a:r>
              <a:rPr lang="en-US" altLang="zh-TW" dirty="0" err="1"/>
              <a:t>d.getString</a:t>
            </a:r>
            <a:r>
              <a:rPr lang="en-US" altLang="zh-TW" dirty="0"/>
              <a:t>("value") + </a:t>
            </a:r>
            <a:r>
              <a:rPr lang="en-US" altLang="zh-TW" dirty="0" err="1"/>
              <a:t>d.getString</a:t>
            </a:r>
            <a:r>
              <a:rPr lang="en-US" altLang="zh-TW" dirty="0"/>
              <a:t>("measures"));</a:t>
            </a:r>
          </a:p>
          <a:p>
            <a:r>
              <a:rPr lang="en-US" altLang="zh-TW" dirty="0"/>
              <a:t>                    break;</a:t>
            </a:r>
          </a:p>
          <a:p>
            <a:r>
              <a:rPr lang="en-US" altLang="zh-TW" dirty="0"/>
              <a:t>                case "</a:t>
            </a:r>
            <a:r>
              <a:rPr lang="zh-TW" altLang="en-US" dirty="0"/>
              <a:t>平均露點溫度</a:t>
            </a:r>
            <a:r>
              <a:rPr lang="en-US" altLang="zh-TW" dirty="0"/>
              <a:t>":</a:t>
            </a:r>
          </a:p>
          <a:p>
            <a:r>
              <a:rPr lang="en-US" altLang="zh-TW" dirty="0"/>
              <a:t>                    jLabel13.setText(</a:t>
            </a:r>
            <a:r>
              <a:rPr lang="en-US" altLang="zh-TW" dirty="0" err="1"/>
              <a:t>d.getString</a:t>
            </a:r>
            <a:r>
              <a:rPr lang="en-US" altLang="zh-TW" dirty="0"/>
              <a:t>("description") + ':' + ' ' + </a:t>
            </a:r>
            <a:r>
              <a:rPr lang="en-US" altLang="zh-TW" dirty="0" err="1"/>
              <a:t>d.getString</a:t>
            </a:r>
            <a:r>
              <a:rPr lang="en-US" altLang="zh-TW" dirty="0"/>
              <a:t>("value") + </a:t>
            </a:r>
            <a:r>
              <a:rPr lang="en-US" altLang="zh-TW" dirty="0" err="1"/>
              <a:t>d.getString</a:t>
            </a:r>
            <a:r>
              <a:rPr lang="en-US" altLang="zh-TW" dirty="0"/>
              <a:t>("measures"));</a:t>
            </a:r>
          </a:p>
          <a:p>
            <a:r>
              <a:rPr lang="en-US" altLang="zh-TW" dirty="0"/>
              <a:t>                    break;</a:t>
            </a:r>
          </a:p>
          <a:p>
            <a:r>
              <a:rPr lang="en-US" altLang="zh-TW" dirty="0"/>
              <a:t>                case "</a:t>
            </a:r>
            <a:r>
              <a:rPr lang="zh-TW" altLang="en-US" dirty="0"/>
              <a:t>最小舒適度指數</a:t>
            </a:r>
            <a:r>
              <a:rPr lang="en-US" altLang="zh-TW" dirty="0"/>
              <a:t>":</a:t>
            </a:r>
          </a:p>
          <a:p>
            <a:r>
              <a:rPr lang="en-US" altLang="zh-TW" dirty="0"/>
              <a:t>                    jLabel14.setText(</a:t>
            </a:r>
            <a:r>
              <a:rPr lang="en-US" altLang="zh-TW" dirty="0" err="1"/>
              <a:t>d.getString</a:t>
            </a:r>
            <a:r>
              <a:rPr lang="en-US" altLang="zh-TW" dirty="0"/>
              <a:t>("description") + ':' + ' ' + </a:t>
            </a:r>
            <a:r>
              <a:rPr lang="en-US" altLang="zh-TW" dirty="0" err="1"/>
              <a:t>d.getString</a:t>
            </a:r>
            <a:r>
              <a:rPr lang="en-US" altLang="zh-TW" dirty="0"/>
              <a:t>("value") + </a:t>
            </a:r>
            <a:r>
              <a:rPr lang="en-US" altLang="zh-TW" dirty="0" err="1"/>
              <a:t>d.getString</a:t>
            </a:r>
            <a:r>
              <a:rPr lang="en-US" altLang="zh-TW" dirty="0"/>
              <a:t>("measures"));</a:t>
            </a:r>
          </a:p>
          <a:p>
            <a:r>
              <a:rPr lang="en-US" altLang="zh-TW" dirty="0"/>
              <a:t>                    break;</a:t>
            </a:r>
          </a:p>
          <a:p>
            <a:r>
              <a:rPr lang="en-US" altLang="zh-TW" dirty="0"/>
              <a:t>                case "</a:t>
            </a:r>
            <a:r>
              <a:rPr lang="zh-TW" altLang="en-US" dirty="0"/>
              <a:t>最大舒適度指數</a:t>
            </a:r>
            <a:r>
              <a:rPr lang="en-US" altLang="zh-TW" dirty="0"/>
              <a:t>":</a:t>
            </a:r>
          </a:p>
          <a:p>
            <a:r>
              <a:rPr lang="en-US" altLang="zh-TW" dirty="0"/>
              <a:t>                    jLabel15.setText(</a:t>
            </a:r>
            <a:r>
              <a:rPr lang="en-US" altLang="zh-TW" dirty="0" err="1"/>
              <a:t>d.getString</a:t>
            </a:r>
            <a:r>
              <a:rPr lang="en-US" altLang="zh-TW" dirty="0"/>
              <a:t>("description") + ':' + ' ' + </a:t>
            </a:r>
            <a:r>
              <a:rPr lang="en-US" altLang="zh-TW" dirty="0" err="1"/>
              <a:t>d.getString</a:t>
            </a:r>
            <a:r>
              <a:rPr lang="en-US" altLang="zh-TW" dirty="0"/>
              <a:t>("value") + </a:t>
            </a:r>
            <a:r>
              <a:rPr lang="en-US" altLang="zh-TW" dirty="0" err="1"/>
              <a:t>d.getString</a:t>
            </a:r>
            <a:r>
              <a:rPr lang="en-US" altLang="zh-TW" dirty="0"/>
              <a:t>("measures"));</a:t>
            </a:r>
          </a:p>
          <a:p>
            <a:r>
              <a:rPr lang="en-US" altLang="zh-TW" dirty="0"/>
              <a:t>                    break;</a:t>
            </a:r>
          </a:p>
          <a:p>
            <a:r>
              <a:rPr lang="en-US" altLang="zh-TW" dirty="0"/>
              <a:t>                case "</a:t>
            </a:r>
            <a:r>
              <a:rPr lang="zh-TW" altLang="en-US" dirty="0"/>
              <a:t>風向</a:t>
            </a:r>
            <a:r>
              <a:rPr lang="en-US" altLang="zh-TW" dirty="0"/>
              <a:t>":</a:t>
            </a:r>
          </a:p>
          <a:p>
            <a:r>
              <a:rPr lang="en-US" altLang="zh-TW" dirty="0"/>
              <a:t>                    jLabel16.setText(</a:t>
            </a:r>
            <a:r>
              <a:rPr lang="en-US" altLang="zh-TW" dirty="0" err="1"/>
              <a:t>d.getString</a:t>
            </a:r>
            <a:r>
              <a:rPr lang="en-US" altLang="zh-TW" dirty="0"/>
              <a:t>("description") + ':' + ' ' + </a:t>
            </a:r>
            <a:r>
              <a:rPr lang="en-US" altLang="zh-TW" dirty="0" err="1"/>
              <a:t>d.getString</a:t>
            </a:r>
            <a:r>
              <a:rPr lang="en-US" altLang="zh-TW" dirty="0"/>
              <a:t>("value") + </a:t>
            </a:r>
            <a:r>
              <a:rPr lang="en-US" altLang="zh-TW" dirty="0" err="1"/>
              <a:t>d.getString</a:t>
            </a:r>
            <a:r>
              <a:rPr lang="en-US" altLang="zh-TW" dirty="0"/>
              <a:t>("measures"));</a:t>
            </a:r>
          </a:p>
          <a:p>
            <a:r>
              <a:rPr lang="en-US" altLang="zh-TW" dirty="0"/>
              <a:t>                    break;</a:t>
            </a:r>
          </a:p>
          <a:p>
            <a:r>
              <a:rPr lang="en-US" altLang="zh-TW" dirty="0"/>
              <a:t>                case "</a:t>
            </a:r>
            <a:r>
              <a:rPr lang="zh-TW" altLang="en-US" dirty="0"/>
              <a:t>最大風速</a:t>
            </a:r>
            <a:r>
              <a:rPr lang="en-US" altLang="zh-TW" dirty="0"/>
              <a:t>":</a:t>
            </a:r>
          </a:p>
          <a:p>
            <a:r>
              <a:rPr lang="en-US" altLang="zh-TW" dirty="0"/>
              <a:t>                    jLabel17.setText(</a:t>
            </a:r>
            <a:r>
              <a:rPr lang="en-US" altLang="zh-TW" dirty="0" err="1"/>
              <a:t>d.getString</a:t>
            </a:r>
            <a:r>
              <a:rPr lang="en-US" altLang="zh-TW" dirty="0"/>
              <a:t>("description") + ':' + ' ' + </a:t>
            </a:r>
            <a:r>
              <a:rPr lang="en-US" altLang="zh-TW" dirty="0" err="1"/>
              <a:t>d.getString</a:t>
            </a:r>
            <a:r>
              <a:rPr lang="en-US" altLang="zh-TW" dirty="0"/>
              <a:t>("value") + </a:t>
            </a:r>
            <a:r>
              <a:rPr lang="en-US" altLang="zh-TW" dirty="0" err="1"/>
              <a:t>d.getString</a:t>
            </a:r>
            <a:r>
              <a:rPr lang="en-US" altLang="zh-TW" dirty="0"/>
              <a:t>("measures"));</a:t>
            </a:r>
          </a:p>
          <a:p>
            <a:r>
              <a:rPr lang="en-US" altLang="zh-TW" dirty="0"/>
              <a:t>                    break;</a:t>
            </a:r>
          </a:p>
          <a:p>
            <a:r>
              <a:rPr lang="en-US" altLang="zh-TW" dirty="0"/>
              <a:t>            }</a:t>
            </a:r>
          </a:p>
          <a:p>
            <a:r>
              <a:rPr lang="en-US" altLang="zh-TW" dirty="0"/>
              <a:t>      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081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4884A29-A1B0-4FB1-BD22-4AF0E411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Wx</a:t>
            </a:r>
            <a:r>
              <a:rPr lang="zh-TW" altLang="en-US" dirty="0"/>
              <a:t>天氣現象</a:t>
            </a:r>
            <a:r>
              <a:rPr lang="en-US" altLang="zh-TW" dirty="0"/>
              <a:t>Query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E8507D3-5328-46F1-8994-F6CE24B5B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950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1F6D83-062C-4F12-B34A-C01E9881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C07BBC1-33CB-4953-B049-B1AD22812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624110"/>
            <a:ext cx="8915400" cy="2212091"/>
          </a:xfrm>
          <a:prstGeom prst="rect">
            <a:avLst/>
          </a:prstGeom>
        </p:spPr>
      </p:pic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A1DF8BA3-C44F-491D-B913-91E8D565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795951"/>
            <a:ext cx="8915400" cy="2157050"/>
          </a:xfrm>
          <a:prstGeom prst="rect">
            <a:avLst/>
          </a:prstGeom>
        </p:spPr>
      </p:pic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0F1A583A-BDA5-4F53-8BAD-9DDC83B83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5008042"/>
            <a:ext cx="8915400" cy="217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47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BF2C6-F274-4EB0-BAFD-169C9C0F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6C2446F7-329D-4FA5-8A57-27D20DF93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624110"/>
            <a:ext cx="8915400" cy="2187716"/>
          </a:xfrm>
          <a:prstGeom prst="rect">
            <a:avLst/>
          </a:prstGeom>
        </p:spPr>
      </p:pic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155A74C5-46E0-4FE0-8062-4565037DB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811826"/>
            <a:ext cx="8325826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69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74467-98F1-4EF9-822A-F85C9746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66CFD7F9-EAAE-4245-8453-51FDC6149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1988849"/>
            <a:ext cx="8915400" cy="221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35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73F30B-DCD1-4A01-912F-E86C5E96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顯示天氣圖片－完整程式碼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3D52048-89E0-495E-9887-E2C0973A1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023" y="1260909"/>
            <a:ext cx="11344977" cy="5597091"/>
          </a:xfrm>
        </p:spPr>
        <p:txBody>
          <a:bodyPr>
            <a:normAutofit/>
          </a:bodyPr>
          <a:lstStyle/>
          <a:p>
            <a:r>
              <a:rPr lang="en-US" altLang="zh-TW" dirty="0"/>
              <a:t>for (Document d : result) {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>
                <a:highlight>
                  <a:srgbClr val="FFFF00"/>
                </a:highlight>
              </a:rPr>
              <a:t>ImageIcon</a:t>
            </a:r>
            <a:r>
              <a:rPr lang="en-US" altLang="zh-TW" dirty="0">
                <a:highlight>
                  <a:srgbClr val="FFFF00"/>
                </a:highlight>
              </a:rPr>
              <a:t> </a:t>
            </a:r>
            <a:r>
              <a:rPr lang="en-US" altLang="zh-TW" dirty="0" err="1">
                <a:highlight>
                  <a:srgbClr val="FFFF00"/>
                </a:highlight>
              </a:rPr>
              <a:t>imageIcon</a:t>
            </a:r>
            <a:r>
              <a:rPr lang="en-US" altLang="zh-TW" dirty="0">
                <a:highlight>
                  <a:srgbClr val="FFFF00"/>
                </a:highlight>
              </a:rPr>
              <a:t> = new </a:t>
            </a:r>
            <a:r>
              <a:rPr lang="en-US" altLang="zh-TW" dirty="0" err="1">
                <a:highlight>
                  <a:srgbClr val="FFFF00"/>
                </a:highlight>
              </a:rPr>
              <a:t>ImageIcon</a:t>
            </a:r>
            <a:r>
              <a:rPr lang="en-US" altLang="zh-TW" dirty="0">
                <a:highlight>
                  <a:srgbClr val="FFFF00"/>
                </a:highlight>
              </a:rPr>
              <a:t>("</a:t>
            </a:r>
            <a:r>
              <a:rPr lang="en-US" altLang="zh-TW" dirty="0" err="1">
                <a:highlight>
                  <a:srgbClr val="FFFF00"/>
                </a:highlight>
              </a:rPr>
              <a:t>src</a:t>
            </a:r>
            <a:r>
              <a:rPr lang="en-US" altLang="zh-TW" dirty="0">
                <a:highlight>
                  <a:srgbClr val="FFFF00"/>
                </a:highlight>
              </a:rPr>
              <a:t>/swingguitest1/</a:t>
            </a:r>
            <a:r>
              <a:rPr lang="en-US" altLang="zh-TW" dirty="0" err="1">
                <a:highlight>
                  <a:srgbClr val="FFFF00"/>
                </a:highlight>
              </a:rPr>
              <a:t>img_jpg</a:t>
            </a:r>
            <a:r>
              <a:rPr lang="en-US" altLang="zh-TW" dirty="0">
                <a:highlight>
                  <a:srgbClr val="FFFF00"/>
                </a:highlight>
              </a:rPr>
              <a:t>/" + </a:t>
            </a:r>
            <a:r>
              <a:rPr lang="en-US" altLang="zh-TW" dirty="0" err="1">
                <a:highlight>
                  <a:srgbClr val="FFFF00"/>
                </a:highlight>
              </a:rPr>
              <a:t>String.format</a:t>
            </a:r>
            <a:r>
              <a:rPr lang="en-US" altLang="zh-TW" dirty="0">
                <a:highlight>
                  <a:srgbClr val="FFFF00"/>
                </a:highlight>
              </a:rPr>
              <a:t>("%02d", </a:t>
            </a:r>
            <a:r>
              <a:rPr lang="en-US" altLang="zh-TW" dirty="0" err="1">
                <a:highlight>
                  <a:srgbClr val="FFFF00"/>
                </a:highlight>
              </a:rPr>
              <a:t>Integer.parseInt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en-US" altLang="zh-TW" dirty="0" err="1">
                <a:highlight>
                  <a:srgbClr val="FFFF00"/>
                </a:highlight>
              </a:rPr>
              <a:t>d.getString</a:t>
            </a:r>
            <a:r>
              <a:rPr lang="en-US" altLang="zh-TW" dirty="0">
                <a:highlight>
                  <a:srgbClr val="FFFF00"/>
                </a:highlight>
              </a:rPr>
              <a:t>("value"))) + ".jpg"); // load the image to a </a:t>
            </a:r>
            <a:r>
              <a:rPr lang="en-US" altLang="zh-TW" dirty="0" err="1">
                <a:highlight>
                  <a:srgbClr val="FFFF00"/>
                </a:highlight>
              </a:rPr>
              <a:t>imageIcon</a:t>
            </a:r>
            <a:endParaRPr lang="en-US" altLang="zh-TW" dirty="0">
              <a:highlight>
                <a:srgbClr val="FFFF00"/>
              </a:highlight>
            </a:endParaRPr>
          </a:p>
          <a:p>
            <a:r>
              <a:rPr lang="en-US" altLang="zh-TW" dirty="0"/>
              <a:t>            Image </a:t>
            </a:r>
            <a:r>
              <a:rPr lang="en-US" altLang="zh-TW" dirty="0" err="1"/>
              <a:t>image</a:t>
            </a:r>
            <a:r>
              <a:rPr lang="en-US" altLang="zh-TW" dirty="0"/>
              <a:t> = </a:t>
            </a:r>
            <a:r>
              <a:rPr lang="en-US" altLang="zh-TW" dirty="0" err="1"/>
              <a:t>imageIcon.getImage</a:t>
            </a:r>
            <a:r>
              <a:rPr lang="en-US" altLang="zh-TW" dirty="0"/>
              <a:t>(); // transform it </a:t>
            </a:r>
          </a:p>
          <a:p>
            <a:r>
              <a:rPr lang="en-US" altLang="zh-TW" dirty="0"/>
              <a:t>            Image </a:t>
            </a:r>
            <a:r>
              <a:rPr lang="en-US" altLang="zh-TW" dirty="0" err="1"/>
              <a:t>newimg</a:t>
            </a:r>
            <a:r>
              <a:rPr lang="en-US" altLang="zh-TW" dirty="0"/>
              <a:t> = </a:t>
            </a:r>
            <a:r>
              <a:rPr lang="en-US" altLang="zh-TW" dirty="0" err="1"/>
              <a:t>image.getScaledInstance</a:t>
            </a:r>
            <a:r>
              <a:rPr lang="en-US" altLang="zh-TW" dirty="0"/>
              <a:t>(200, 200, </a:t>
            </a:r>
            <a:r>
              <a:rPr lang="en-US" altLang="zh-TW" dirty="0" err="1"/>
              <a:t>java.awt.Image.SCALE_SMOOTH</a:t>
            </a:r>
            <a:r>
              <a:rPr lang="en-US" altLang="zh-TW" dirty="0"/>
              <a:t>); // scale it the smooth way  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imageIcon</a:t>
            </a:r>
            <a:r>
              <a:rPr lang="en-US" altLang="zh-TW" dirty="0"/>
              <a:t> = new </a:t>
            </a:r>
            <a:r>
              <a:rPr lang="en-US" altLang="zh-TW" dirty="0" err="1"/>
              <a:t>ImageIcon</a:t>
            </a:r>
            <a:r>
              <a:rPr lang="en-US" altLang="zh-TW" dirty="0"/>
              <a:t>(</a:t>
            </a:r>
            <a:r>
              <a:rPr lang="en-US" altLang="zh-TW" dirty="0" err="1"/>
              <a:t>newimg</a:t>
            </a:r>
            <a:r>
              <a:rPr lang="en-US" altLang="zh-TW" dirty="0"/>
              <a:t>);  // transform it back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            jLabel8.setIcon(</a:t>
            </a:r>
            <a:r>
              <a:rPr lang="en-US" altLang="zh-TW" dirty="0" err="1">
                <a:highlight>
                  <a:srgbClr val="FFFF00"/>
                </a:highlight>
              </a:rPr>
              <a:t>imageIcon</a:t>
            </a:r>
            <a:r>
              <a:rPr lang="en-US" altLang="zh-TW" dirty="0">
                <a:highlight>
                  <a:srgbClr val="FFFF00"/>
                </a:highlight>
              </a:rPr>
              <a:t>);</a:t>
            </a:r>
          </a:p>
          <a:p>
            <a:r>
              <a:rPr lang="en-US" altLang="zh-TW" dirty="0"/>
              <a:t>            jLabel8.setText(null);</a:t>
            </a:r>
          </a:p>
          <a:p>
            <a:r>
              <a:rPr lang="en-US" altLang="zh-TW" dirty="0"/>
              <a:t>            jLabel18.setText(</a:t>
            </a:r>
            <a:r>
              <a:rPr lang="en-US" altLang="zh-TW" dirty="0" err="1"/>
              <a:t>d.getString</a:t>
            </a:r>
            <a:r>
              <a:rPr lang="en-US" altLang="zh-TW" dirty="0"/>
              <a:t>("description"));</a:t>
            </a:r>
          </a:p>
          <a:p>
            <a:r>
              <a:rPr lang="en-US" altLang="zh-TW" dirty="0"/>
              <a:t>      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104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77CACCF-4F59-420B-AF09-632AB88B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setjButtonHourDisableStart</a:t>
            </a:r>
            <a:r>
              <a:rPr lang="en-US" altLang="zh-TW" dirty="0"/>
              <a:t>()</a:t>
            </a:r>
            <a:r>
              <a:rPr lang="zh-TW" altLang="en-US" dirty="0"/>
              <a:t>函式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57BC3A4-88B2-4032-8B07-36D83CC6A1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按下今天日期的按鈕會執行此函示</a:t>
            </a:r>
            <a:endParaRPr lang="en-US" altLang="zh-TW" dirty="0"/>
          </a:p>
          <a:p>
            <a:r>
              <a:rPr lang="zh-TW" altLang="en-US" dirty="0"/>
              <a:t>把今天已經過完的小時按鈕</a:t>
            </a:r>
            <a:r>
              <a:rPr lang="en-US" altLang="zh-TW" dirty="0"/>
              <a:t>disable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933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AC47046-CB5B-4A43-9666-D48F795F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43" y="1135781"/>
            <a:ext cx="11527857" cy="5722219"/>
          </a:xfrm>
        </p:spPr>
        <p:txBody>
          <a:bodyPr>
            <a:normAutofit/>
          </a:bodyPr>
          <a:lstStyle/>
          <a:p>
            <a:r>
              <a:rPr lang="en-US" altLang="zh-TW" dirty="0" err="1">
                <a:highlight>
                  <a:srgbClr val="FFFF00"/>
                </a:highlight>
              </a:rPr>
              <a:t>this.jButtonHour</a:t>
            </a:r>
            <a:r>
              <a:rPr lang="en-US" altLang="zh-TW" dirty="0">
                <a:highlight>
                  <a:srgbClr val="FFFF00"/>
                </a:highlight>
              </a:rPr>
              <a:t> = new </a:t>
            </a:r>
            <a:r>
              <a:rPr lang="en-US" altLang="zh-TW" dirty="0" err="1">
                <a:highlight>
                  <a:srgbClr val="FFFF00"/>
                </a:highlight>
              </a:rPr>
              <a:t>ArrayList</a:t>
            </a:r>
            <a:r>
              <a:rPr lang="en-US" altLang="zh-TW" dirty="0">
                <a:highlight>
                  <a:srgbClr val="FFFF00"/>
                </a:highlight>
              </a:rPr>
              <a:t>&lt;</a:t>
            </a:r>
            <a:r>
              <a:rPr lang="en-US" altLang="zh-TW" dirty="0" err="1">
                <a:highlight>
                  <a:srgbClr val="FFFF00"/>
                </a:highlight>
              </a:rPr>
              <a:t>javax.swing.JButton</a:t>
            </a:r>
            <a:r>
              <a:rPr lang="en-US" altLang="zh-TW" dirty="0">
                <a:highlight>
                  <a:srgbClr val="FFFF00"/>
                </a:highlight>
              </a:rPr>
              <a:t>&gt;();//</a:t>
            </a:r>
            <a:r>
              <a:rPr lang="en-US" altLang="zh-TW" dirty="0" err="1">
                <a:highlight>
                  <a:srgbClr val="FFFF00"/>
                </a:highlight>
              </a:rPr>
              <a:t>jButtonHour</a:t>
            </a:r>
            <a:r>
              <a:rPr lang="zh-TW" altLang="en-US" dirty="0">
                <a:highlight>
                  <a:srgbClr val="FFFF00"/>
                </a:highlight>
              </a:rPr>
              <a:t>是一個</a:t>
            </a:r>
            <a:r>
              <a:rPr lang="en-US" altLang="zh-TW" dirty="0" err="1">
                <a:highlight>
                  <a:srgbClr val="FFFF00"/>
                </a:highlight>
              </a:rPr>
              <a:t>ArrayList</a:t>
            </a:r>
            <a:r>
              <a:rPr lang="zh-TW" altLang="en-US" dirty="0">
                <a:highlight>
                  <a:srgbClr val="FFFF00"/>
                </a:highlight>
              </a:rPr>
              <a:t>裡面存很多時間</a:t>
            </a:r>
            <a:r>
              <a:rPr lang="en-US" altLang="zh-TW" dirty="0" err="1">
                <a:highlight>
                  <a:srgbClr val="FFFF00"/>
                </a:highlight>
              </a:rPr>
              <a:t>Jbutton</a:t>
            </a:r>
            <a:endParaRPr lang="en-US" altLang="zh-TW" dirty="0">
              <a:highlight>
                <a:srgbClr val="FFFF00"/>
              </a:highlight>
            </a:endParaRPr>
          </a:p>
          <a:p>
            <a:r>
              <a:rPr lang="en-US" altLang="zh-TW" dirty="0"/>
              <a:t>for 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jButtonHour.size</a:t>
            </a:r>
            <a:r>
              <a:rPr lang="en-US" altLang="zh-TW" dirty="0"/>
              <a:t>();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>
                <a:highlight>
                  <a:srgbClr val="FFFF00"/>
                </a:highlight>
              </a:rPr>
              <a:t>jButtonHour.get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en-US" altLang="zh-TW" dirty="0" err="1">
                <a:highlight>
                  <a:srgbClr val="FFFF00"/>
                </a:highlight>
              </a:rPr>
              <a:t>i</a:t>
            </a:r>
            <a:r>
              <a:rPr lang="en-US" altLang="zh-TW" dirty="0">
                <a:highlight>
                  <a:srgbClr val="FFFF00"/>
                </a:highlight>
              </a:rPr>
              <a:t>).</a:t>
            </a:r>
            <a:r>
              <a:rPr lang="en-US" altLang="zh-TW" dirty="0" err="1">
                <a:highlight>
                  <a:srgbClr val="FFFF00"/>
                </a:highlight>
              </a:rPr>
              <a:t>setEnabled</a:t>
            </a:r>
            <a:r>
              <a:rPr lang="en-US" altLang="zh-TW" dirty="0">
                <a:highlight>
                  <a:srgbClr val="FFFF00"/>
                </a:highlight>
              </a:rPr>
              <a:t>(true);//</a:t>
            </a:r>
            <a:r>
              <a:rPr lang="zh-TW" altLang="en-US" dirty="0">
                <a:highlight>
                  <a:srgbClr val="FFFF00"/>
                </a:highlight>
              </a:rPr>
              <a:t>每個按鈕先弄成可以按</a:t>
            </a:r>
            <a:endParaRPr lang="en-US" altLang="zh-TW" dirty="0">
              <a:highlight>
                <a:srgbClr val="FFFF00"/>
              </a:highlight>
            </a:endParaRP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    for 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jButtonHour.size</a:t>
            </a:r>
            <a:r>
              <a:rPr lang="en-US" altLang="zh-TW" dirty="0"/>
              <a:t>();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</a:t>
            </a:r>
            <a:r>
              <a:rPr lang="en-US" altLang="zh-TW" dirty="0" err="1"/>
              <a:t>jButtonHour.get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).</a:t>
            </a:r>
            <a:r>
              <a:rPr lang="en-US" altLang="zh-TW" dirty="0" err="1"/>
              <a:t>getText</a:t>
            </a:r>
            <a:r>
              <a:rPr lang="en-US" altLang="zh-TW" dirty="0"/>
              <a:t>().substring(0, </a:t>
            </a:r>
            <a:r>
              <a:rPr lang="en-US" altLang="zh-TW" dirty="0" err="1"/>
              <a:t>jButtonHour.get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).</a:t>
            </a:r>
            <a:r>
              <a:rPr lang="en-US" altLang="zh-TW" dirty="0" err="1"/>
              <a:t>getText</a:t>
            </a:r>
            <a:r>
              <a:rPr lang="en-US" altLang="zh-TW" dirty="0"/>
              <a:t>().length() - 1));//00 01  02  ......  23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//            </a:t>
            </a:r>
            <a:r>
              <a:rPr lang="zh-TW" altLang="en-US" dirty="0">
                <a:highlight>
                  <a:srgbClr val="FFFF00"/>
                </a:highlight>
              </a:rPr>
              <a:t>如果小時按鈕上的小時數</a:t>
            </a:r>
            <a:r>
              <a:rPr lang="en-US" altLang="zh-TW" dirty="0">
                <a:highlight>
                  <a:srgbClr val="FFFF00"/>
                </a:highlight>
              </a:rPr>
              <a:t>&lt;</a:t>
            </a:r>
            <a:r>
              <a:rPr lang="zh-TW" altLang="en-US" dirty="0">
                <a:highlight>
                  <a:srgbClr val="FFFF00"/>
                </a:highlight>
              </a:rPr>
              <a:t>現在時間的小時數</a:t>
            </a:r>
            <a:endParaRPr lang="en-US" altLang="zh-TW" dirty="0">
              <a:highlight>
                <a:srgbClr val="FFFF00"/>
              </a:highlight>
            </a:endParaRPr>
          </a:p>
          <a:p>
            <a:r>
              <a:rPr lang="en-US" altLang="zh-TW" dirty="0">
                <a:highlight>
                  <a:srgbClr val="FFFF00"/>
                </a:highlight>
              </a:rPr>
              <a:t>            if (</a:t>
            </a:r>
            <a:r>
              <a:rPr lang="en-US" altLang="zh-TW" dirty="0" err="1">
                <a:highlight>
                  <a:srgbClr val="FFFF00"/>
                </a:highlight>
              </a:rPr>
              <a:t>Integer.parseInt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en-US" altLang="zh-TW" dirty="0" err="1">
                <a:highlight>
                  <a:srgbClr val="FFFF00"/>
                </a:highlight>
              </a:rPr>
              <a:t>jButtonHour.get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en-US" altLang="zh-TW" dirty="0" err="1">
                <a:highlight>
                  <a:srgbClr val="FFFF00"/>
                </a:highlight>
              </a:rPr>
              <a:t>i</a:t>
            </a:r>
            <a:r>
              <a:rPr lang="en-US" altLang="zh-TW" dirty="0">
                <a:highlight>
                  <a:srgbClr val="FFFF00"/>
                </a:highlight>
              </a:rPr>
              <a:t>).</a:t>
            </a:r>
            <a:r>
              <a:rPr lang="en-US" altLang="zh-TW" dirty="0" err="1">
                <a:highlight>
                  <a:srgbClr val="FFFF00"/>
                </a:highlight>
              </a:rPr>
              <a:t>getText</a:t>
            </a:r>
            <a:r>
              <a:rPr lang="en-US" altLang="zh-TW" dirty="0">
                <a:highlight>
                  <a:srgbClr val="FFFF00"/>
                </a:highlight>
              </a:rPr>
              <a:t>().substring(0, </a:t>
            </a:r>
            <a:r>
              <a:rPr lang="en-US" altLang="zh-TW" dirty="0" err="1">
                <a:highlight>
                  <a:srgbClr val="FFFF00"/>
                </a:highlight>
              </a:rPr>
              <a:t>jButtonHour.get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en-US" altLang="zh-TW" dirty="0" err="1">
                <a:highlight>
                  <a:srgbClr val="FFFF00"/>
                </a:highlight>
              </a:rPr>
              <a:t>i</a:t>
            </a:r>
            <a:r>
              <a:rPr lang="en-US" altLang="zh-TW" dirty="0">
                <a:highlight>
                  <a:srgbClr val="FFFF00"/>
                </a:highlight>
              </a:rPr>
              <a:t>).</a:t>
            </a:r>
            <a:r>
              <a:rPr lang="en-US" altLang="zh-TW" dirty="0" err="1">
                <a:highlight>
                  <a:srgbClr val="FFFF00"/>
                </a:highlight>
              </a:rPr>
              <a:t>getText</a:t>
            </a:r>
            <a:r>
              <a:rPr lang="en-US" altLang="zh-TW" dirty="0">
                <a:highlight>
                  <a:srgbClr val="FFFF00"/>
                </a:highlight>
              </a:rPr>
              <a:t>().length() - 1)) &lt; new Date().</a:t>
            </a:r>
            <a:r>
              <a:rPr lang="en-US" altLang="zh-TW" dirty="0" err="1">
                <a:highlight>
                  <a:srgbClr val="FFFF00"/>
                </a:highlight>
              </a:rPr>
              <a:t>getHours</a:t>
            </a:r>
            <a:r>
              <a:rPr lang="en-US" altLang="zh-TW" dirty="0">
                <a:highlight>
                  <a:srgbClr val="FFFF00"/>
                </a:highlight>
              </a:rPr>
              <a:t>())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>
                <a:highlight>
                  <a:srgbClr val="FFFF00"/>
                </a:highlight>
              </a:rPr>
              <a:t>jButtonHour.get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en-US" altLang="zh-TW" dirty="0" err="1">
                <a:highlight>
                  <a:srgbClr val="FFFF00"/>
                </a:highlight>
              </a:rPr>
              <a:t>i</a:t>
            </a:r>
            <a:r>
              <a:rPr lang="en-US" altLang="zh-TW" dirty="0">
                <a:highlight>
                  <a:srgbClr val="FFFF00"/>
                </a:highlight>
              </a:rPr>
              <a:t>).</a:t>
            </a:r>
            <a:r>
              <a:rPr lang="en-US" altLang="zh-TW" dirty="0" err="1">
                <a:highlight>
                  <a:srgbClr val="FFFF00"/>
                </a:highlight>
              </a:rPr>
              <a:t>setEnabled</a:t>
            </a:r>
            <a:r>
              <a:rPr lang="en-US" altLang="zh-TW" dirty="0">
                <a:highlight>
                  <a:srgbClr val="FFFF00"/>
                </a:highlight>
              </a:rPr>
              <a:t>(false);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highlight>
                  <a:srgbClr val="FFFF00"/>
                </a:highlight>
              </a:rPr>
              <a:t>//</a:t>
            </a:r>
            <a:r>
              <a:rPr lang="zh-TW" altLang="en-US" dirty="0">
                <a:highlight>
                  <a:srgbClr val="FFFF00"/>
                </a:highlight>
              </a:rPr>
              <a:t>把按鈕設成不能按</a:t>
            </a:r>
            <a:endParaRPr lang="en-US" altLang="zh-TW" dirty="0">
              <a:highlight>
                <a:srgbClr val="FFFF00"/>
              </a:highlight>
            </a:endParaRPr>
          </a:p>
          <a:p>
            <a:r>
              <a:rPr lang="en-US" altLang="zh-TW" dirty="0"/>
              <a:t>            }</a:t>
            </a:r>
          </a:p>
          <a:p>
            <a:r>
              <a:rPr lang="en-US" altLang="zh-TW" dirty="0"/>
              <a:t>      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9997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形 4">
            <a:extLst>
              <a:ext uri="{FF2B5EF4-FFF2-40B4-BE49-F238E27FC236}">
                <a16:creationId xmlns:a16="http://schemas.microsoft.com/office/drawing/2014/main" id="{D437F8FA-2477-449D-9EE4-4B7362029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1185" y="3477952"/>
            <a:ext cx="866775" cy="733425"/>
          </a:xfrm>
          <a:prstGeom prst="rect">
            <a:avLst/>
          </a:prstGeom>
        </p:spPr>
      </p:pic>
      <p:pic>
        <p:nvPicPr>
          <p:cNvPr id="7" name="圖形 6">
            <a:extLst>
              <a:ext uri="{FF2B5EF4-FFF2-40B4-BE49-F238E27FC236}">
                <a16:creationId xmlns:a16="http://schemas.microsoft.com/office/drawing/2014/main" id="{91B073E1-BAD8-40A5-8777-A98CEC331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2056" y="3475921"/>
            <a:ext cx="895350" cy="790575"/>
          </a:xfrm>
          <a:prstGeom prst="rect">
            <a:avLst/>
          </a:prstGeom>
        </p:spPr>
      </p:pic>
      <p:pic>
        <p:nvPicPr>
          <p:cNvPr id="9" name="圖形 8">
            <a:extLst>
              <a:ext uri="{FF2B5EF4-FFF2-40B4-BE49-F238E27FC236}">
                <a16:creationId xmlns:a16="http://schemas.microsoft.com/office/drawing/2014/main" id="{1345FE70-0914-467C-8A1D-8D8B29F78C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7422" y="3448049"/>
            <a:ext cx="895350" cy="809625"/>
          </a:xfrm>
          <a:prstGeom prst="rect">
            <a:avLst/>
          </a:prstGeom>
        </p:spPr>
      </p:pic>
      <p:pic>
        <p:nvPicPr>
          <p:cNvPr id="11" name="圖形 10">
            <a:extLst>
              <a:ext uri="{FF2B5EF4-FFF2-40B4-BE49-F238E27FC236}">
                <a16:creationId xmlns:a16="http://schemas.microsoft.com/office/drawing/2014/main" id="{84B6FD87-8B9A-43C8-9A22-B892A3DE34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08208" y="3457575"/>
            <a:ext cx="904875" cy="790575"/>
          </a:xfrm>
          <a:prstGeom prst="rect">
            <a:avLst/>
          </a:prstGeom>
        </p:spPr>
      </p:pic>
      <p:pic>
        <p:nvPicPr>
          <p:cNvPr id="13" name="圖形 12">
            <a:extLst>
              <a:ext uri="{FF2B5EF4-FFF2-40B4-BE49-F238E27FC236}">
                <a16:creationId xmlns:a16="http://schemas.microsoft.com/office/drawing/2014/main" id="{C3DE72E1-5F1D-4065-AACC-B36CC58688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73841" y="3431531"/>
            <a:ext cx="1076325" cy="952500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B2D75E85-739D-4B6F-B89E-811BA53A1C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10924" y="3457575"/>
            <a:ext cx="876300" cy="895350"/>
          </a:xfrm>
          <a:prstGeom prst="rect">
            <a:avLst/>
          </a:prstGeom>
        </p:spPr>
      </p:pic>
      <p:pic>
        <p:nvPicPr>
          <p:cNvPr id="17" name="圖形 16">
            <a:extLst>
              <a:ext uri="{FF2B5EF4-FFF2-40B4-BE49-F238E27FC236}">
                <a16:creationId xmlns:a16="http://schemas.microsoft.com/office/drawing/2014/main" id="{0AFDB3BE-9FF4-4268-A85E-BE36F97127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1137" y="4207741"/>
            <a:ext cx="1076325" cy="952500"/>
          </a:xfrm>
          <a:prstGeom prst="rect">
            <a:avLst/>
          </a:prstGeom>
        </p:spPr>
      </p:pic>
      <p:pic>
        <p:nvPicPr>
          <p:cNvPr id="19" name="圖形 18">
            <a:extLst>
              <a:ext uri="{FF2B5EF4-FFF2-40B4-BE49-F238E27FC236}">
                <a16:creationId xmlns:a16="http://schemas.microsoft.com/office/drawing/2014/main" id="{7061D025-1000-455E-BE74-36553B5D8B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67307" y="4236316"/>
            <a:ext cx="876300" cy="895350"/>
          </a:xfrm>
          <a:prstGeom prst="rect">
            <a:avLst/>
          </a:prstGeom>
        </p:spPr>
      </p:pic>
      <p:pic>
        <p:nvPicPr>
          <p:cNvPr id="21" name="圖形 20">
            <a:extLst>
              <a:ext uri="{FF2B5EF4-FFF2-40B4-BE49-F238E27FC236}">
                <a16:creationId xmlns:a16="http://schemas.microsoft.com/office/drawing/2014/main" id="{BFC8AD0C-3214-4D97-B249-C30C57A22E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833717" y="4294650"/>
            <a:ext cx="895350" cy="809625"/>
          </a:xfrm>
          <a:prstGeom prst="rect">
            <a:avLst/>
          </a:prstGeom>
        </p:spPr>
      </p:pic>
      <p:pic>
        <p:nvPicPr>
          <p:cNvPr id="23" name="圖形 22">
            <a:extLst>
              <a:ext uri="{FF2B5EF4-FFF2-40B4-BE49-F238E27FC236}">
                <a16:creationId xmlns:a16="http://schemas.microsoft.com/office/drawing/2014/main" id="{1EAC54EF-C711-40DC-A954-E284CBD6F7C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844209" y="4236316"/>
            <a:ext cx="962025" cy="990600"/>
          </a:xfrm>
          <a:prstGeom prst="rect">
            <a:avLst/>
          </a:prstGeom>
        </p:spPr>
      </p:pic>
      <p:pic>
        <p:nvPicPr>
          <p:cNvPr id="25" name="圖形 24">
            <a:extLst>
              <a:ext uri="{FF2B5EF4-FFF2-40B4-BE49-F238E27FC236}">
                <a16:creationId xmlns:a16="http://schemas.microsoft.com/office/drawing/2014/main" id="{6D0CFF88-6FAA-44F7-A0BA-5414D9B4A30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859034" y="4294650"/>
            <a:ext cx="990600" cy="904875"/>
          </a:xfrm>
          <a:prstGeom prst="rect">
            <a:avLst/>
          </a:prstGeom>
        </p:spPr>
      </p:pic>
      <p:pic>
        <p:nvPicPr>
          <p:cNvPr id="27" name="圖形 26">
            <a:extLst>
              <a:ext uri="{FF2B5EF4-FFF2-40B4-BE49-F238E27FC236}">
                <a16:creationId xmlns:a16="http://schemas.microsoft.com/office/drawing/2014/main" id="{ACF658BF-DD3F-4BA2-9A22-8FE5320B553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936202" y="4254765"/>
            <a:ext cx="1095375" cy="1019175"/>
          </a:xfrm>
          <a:prstGeom prst="rect">
            <a:avLst/>
          </a:prstGeom>
        </p:spPr>
      </p:pic>
      <p:pic>
        <p:nvPicPr>
          <p:cNvPr id="29" name="圖形 28">
            <a:extLst>
              <a:ext uri="{FF2B5EF4-FFF2-40B4-BE49-F238E27FC236}">
                <a16:creationId xmlns:a16="http://schemas.microsoft.com/office/drawing/2014/main" id="{BCE7AB7E-35B5-4B09-9A92-186E5FEB74D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068247" y="4422758"/>
            <a:ext cx="942975" cy="847725"/>
          </a:xfrm>
          <a:prstGeom prst="rect">
            <a:avLst/>
          </a:prstGeom>
        </p:spPr>
      </p:pic>
      <p:pic>
        <p:nvPicPr>
          <p:cNvPr id="31" name="圖形 30">
            <a:extLst>
              <a:ext uri="{FF2B5EF4-FFF2-40B4-BE49-F238E27FC236}">
                <a16:creationId xmlns:a16="http://schemas.microsoft.com/office/drawing/2014/main" id="{C03FEB33-0F70-4B86-8056-5BBED4B2073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87422" y="4445866"/>
            <a:ext cx="971550" cy="781050"/>
          </a:xfrm>
          <a:prstGeom prst="rect">
            <a:avLst/>
          </a:prstGeom>
        </p:spPr>
      </p:pic>
      <p:pic>
        <p:nvPicPr>
          <p:cNvPr id="33" name="圖形 32">
            <a:extLst>
              <a:ext uri="{FF2B5EF4-FFF2-40B4-BE49-F238E27FC236}">
                <a16:creationId xmlns:a16="http://schemas.microsoft.com/office/drawing/2014/main" id="{A7AE167F-DA3C-4276-B868-495A8CDB195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147004" y="4385709"/>
            <a:ext cx="876300" cy="866775"/>
          </a:xfrm>
          <a:prstGeom prst="rect">
            <a:avLst/>
          </a:prstGeom>
        </p:spPr>
      </p:pic>
      <p:pic>
        <p:nvPicPr>
          <p:cNvPr id="35" name="圖形 34">
            <a:extLst>
              <a:ext uri="{FF2B5EF4-FFF2-40B4-BE49-F238E27FC236}">
                <a16:creationId xmlns:a16="http://schemas.microsoft.com/office/drawing/2014/main" id="{76D83A4E-83F3-4F8F-B4B3-58A6C26E3E4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271157" y="4489495"/>
            <a:ext cx="866775" cy="771525"/>
          </a:xfrm>
          <a:prstGeom prst="rect">
            <a:avLst/>
          </a:prstGeom>
        </p:spPr>
      </p:pic>
      <p:pic>
        <p:nvPicPr>
          <p:cNvPr id="37" name="圖形 36">
            <a:extLst>
              <a:ext uri="{FF2B5EF4-FFF2-40B4-BE49-F238E27FC236}">
                <a16:creationId xmlns:a16="http://schemas.microsoft.com/office/drawing/2014/main" id="{AE770C92-6B98-4166-B743-6FF3F964272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1210924" y="4385987"/>
            <a:ext cx="1057275" cy="866775"/>
          </a:xfrm>
          <a:prstGeom prst="rect">
            <a:avLst/>
          </a:prstGeom>
        </p:spPr>
      </p:pic>
      <p:pic>
        <p:nvPicPr>
          <p:cNvPr id="39" name="圖形 38">
            <a:extLst>
              <a:ext uri="{FF2B5EF4-FFF2-40B4-BE49-F238E27FC236}">
                <a16:creationId xmlns:a16="http://schemas.microsoft.com/office/drawing/2014/main" id="{8E90EB5C-DB2F-4C59-A5F7-03B9F0E70EC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8638" y="5242659"/>
            <a:ext cx="1047750" cy="771525"/>
          </a:xfrm>
          <a:prstGeom prst="rect">
            <a:avLst/>
          </a:prstGeom>
        </p:spPr>
      </p:pic>
      <p:pic>
        <p:nvPicPr>
          <p:cNvPr id="41" name="圖形 40">
            <a:extLst>
              <a:ext uri="{FF2B5EF4-FFF2-40B4-BE49-F238E27FC236}">
                <a16:creationId xmlns:a16="http://schemas.microsoft.com/office/drawing/2014/main" id="{CC455CA6-FF09-4B2D-B680-9E453E82C09B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681470" y="5228672"/>
            <a:ext cx="876300" cy="866775"/>
          </a:xfrm>
          <a:prstGeom prst="rect">
            <a:avLst/>
          </a:prstGeom>
        </p:spPr>
      </p:pic>
      <p:pic>
        <p:nvPicPr>
          <p:cNvPr id="43" name="圖形 42">
            <a:extLst>
              <a:ext uri="{FF2B5EF4-FFF2-40B4-BE49-F238E27FC236}">
                <a16:creationId xmlns:a16="http://schemas.microsoft.com/office/drawing/2014/main" id="{E05615B0-7BEC-48C3-9FF7-5012323EBE9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2756625" y="5314397"/>
            <a:ext cx="866775" cy="771525"/>
          </a:xfrm>
          <a:prstGeom prst="rect">
            <a:avLst/>
          </a:prstGeom>
        </p:spPr>
      </p:pic>
      <p:pic>
        <p:nvPicPr>
          <p:cNvPr id="45" name="圖形 44">
            <a:extLst>
              <a:ext uri="{FF2B5EF4-FFF2-40B4-BE49-F238E27FC236}">
                <a16:creationId xmlns:a16="http://schemas.microsoft.com/office/drawing/2014/main" id="{9CE4407B-C8B5-466D-9621-606E918F4C1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739072" y="5257250"/>
            <a:ext cx="1057275" cy="866775"/>
          </a:xfrm>
          <a:prstGeom prst="rect">
            <a:avLst/>
          </a:prstGeom>
        </p:spPr>
      </p:pic>
      <p:pic>
        <p:nvPicPr>
          <p:cNvPr id="47" name="圖形 46">
            <a:extLst>
              <a:ext uri="{FF2B5EF4-FFF2-40B4-BE49-F238E27FC236}">
                <a16:creationId xmlns:a16="http://schemas.microsoft.com/office/drawing/2014/main" id="{919DDA8E-2625-40A5-8D88-5B4A45E67C71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889485" y="5314397"/>
            <a:ext cx="1047750" cy="771525"/>
          </a:xfrm>
          <a:prstGeom prst="rect">
            <a:avLst/>
          </a:prstGeom>
        </p:spPr>
      </p:pic>
      <p:pic>
        <p:nvPicPr>
          <p:cNvPr id="49" name="圖形 48">
            <a:extLst>
              <a:ext uri="{FF2B5EF4-FFF2-40B4-BE49-F238E27FC236}">
                <a16:creationId xmlns:a16="http://schemas.microsoft.com/office/drawing/2014/main" id="{095C657D-0B9F-4100-A8C0-3683B6A620A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054996" y="5242960"/>
            <a:ext cx="1028700" cy="838200"/>
          </a:xfrm>
          <a:prstGeom prst="rect">
            <a:avLst/>
          </a:prstGeom>
        </p:spPr>
      </p:pic>
      <p:pic>
        <p:nvPicPr>
          <p:cNvPr id="51" name="圖形 50">
            <a:extLst>
              <a:ext uri="{FF2B5EF4-FFF2-40B4-BE49-F238E27FC236}">
                <a16:creationId xmlns:a16="http://schemas.microsoft.com/office/drawing/2014/main" id="{462DD19F-DE5E-42DF-90F6-1C908D6464BA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159118" y="5319160"/>
            <a:ext cx="1047750" cy="762000"/>
          </a:xfrm>
          <a:prstGeom prst="rect">
            <a:avLst/>
          </a:prstGeom>
        </p:spPr>
      </p:pic>
      <p:pic>
        <p:nvPicPr>
          <p:cNvPr id="53" name="圖形 52">
            <a:extLst>
              <a:ext uri="{FF2B5EF4-FFF2-40B4-BE49-F238E27FC236}">
                <a16:creationId xmlns:a16="http://schemas.microsoft.com/office/drawing/2014/main" id="{EF143782-8D90-47F9-9B55-D18E112F7DA5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8302292" y="5336105"/>
            <a:ext cx="1028700" cy="790575"/>
          </a:xfrm>
          <a:prstGeom prst="rect">
            <a:avLst/>
          </a:prstGeom>
        </p:spPr>
      </p:pic>
      <p:pic>
        <p:nvPicPr>
          <p:cNvPr id="55" name="圖形 54">
            <a:extLst>
              <a:ext uri="{FF2B5EF4-FFF2-40B4-BE49-F238E27FC236}">
                <a16:creationId xmlns:a16="http://schemas.microsoft.com/office/drawing/2014/main" id="{976454CA-2842-4D2F-813E-8C2DC036AF85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9481837" y="5317055"/>
            <a:ext cx="1028700" cy="790575"/>
          </a:xfrm>
          <a:prstGeom prst="rect">
            <a:avLst/>
          </a:prstGeom>
        </p:spPr>
      </p:pic>
      <p:pic>
        <p:nvPicPr>
          <p:cNvPr id="57" name="圖形 56">
            <a:extLst>
              <a:ext uri="{FF2B5EF4-FFF2-40B4-BE49-F238E27FC236}">
                <a16:creationId xmlns:a16="http://schemas.microsoft.com/office/drawing/2014/main" id="{D387EF60-46CA-4230-84D2-4497E23CA67A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0539412" y="5366484"/>
            <a:ext cx="600075" cy="647700"/>
          </a:xfrm>
          <a:prstGeom prst="rect">
            <a:avLst/>
          </a:prstGeom>
        </p:spPr>
      </p:pic>
      <p:pic>
        <p:nvPicPr>
          <p:cNvPr id="59" name="圖形 58">
            <a:extLst>
              <a:ext uri="{FF2B5EF4-FFF2-40B4-BE49-F238E27FC236}">
                <a16:creationId xmlns:a16="http://schemas.microsoft.com/office/drawing/2014/main" id="{BA012306-288D-4333-916C-6E01A944C989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1290332" y="5258528"/>
            <a:ext cx="904875" cy="885825"/>
          </a:xfrm>
          <a:prstGeom prst="rect">
            <a:avLst/>
          </a:prstGeom>
        </p:spPr>
      </p:pic>
      <p:pic>
        <p:nvPicPr>
          <p:cNvPr id="61" name="圖形 60">
            <a:extLst>
              <a:ext uri="{FF2B5EF4-FFF2-40B4-BE49-F238E27FC236}">
                <a16:creationId xmlns:a16="http://schemas.microsoft.com/office/drawing/2014/main" id="{43118761-2F4C-4260-BCC6-D4111FB75291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514949" y="6069530"/>
            <a:ext cx="904875" cy="733425"/>
          </a:xfrm>
          <a:prstGeom prst="rect">
            <a:avLst/>
          </a:prstGeom>
        </p:spPr>
      </p:pic>
      <p:pic>
        <p:nvPicPr>
          <p:cNvPr id="63" name="圖形 62">
            <a:extLst>
              <a:ext uri="{FF2B5EF4-FFF2-40B4-BE49-F238E27FC236}">
                <a16:creationId xmlns:a16="http://schemas.microsoft.com/office/drawing/2014/main" id="{73A996FE-38A2-4A57-A1B2-FA3D0759F912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415061" y="6069530"/>
            <a:ext cx="1038225" cy="771525"/>
          </a:xfrm>
          <a:prstGeom prst="rect">
            <a:avLst/>
          </a:prstGeom>
        </p:spPr>
      </p:pic>
      <p:pic>
        <p:nvPicPr>
          <p:cNvPr id="65" name="圖形 64">
            <a:extLst>
              <a:ext uri="{FF2B5EF4-FFF2-40B4-BE49-F238E27FC236}">
                <a16:creationId xmlns:a16="http://schemas.microsoft.com/office/drawing/2014/main" id="{20678092-0055-4F9B-8D43-177F8C0EACC9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2414535" y="6108257"/>
            <a:ext cx="876300" cy="609600"/>
          </a:xfrm>
          <a:prstGeom prst="rect">
            <a:avLst/>
          </a:prstGeom>
        </p:spPr>
      </p:pic>
      <p:pic>
        <p:nvPicPr>
          <p:cNvPr id="67" name="圖形 66">
            <a:extLst>
              <a:ext uri="{FF2B5EF4-FFF2-40B4-BE49-F238E27FC236}">
                <a16:creationId xmlns:a16="http://schemas.microsoft.com/office/drawing/2014/main" id="{2167BFCF-812C-4152-AF7C-C97062A0D884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3305174" y="6144353"/>
            <a:ext cx="895350" cy="581025"/>
          </a:xfrm>
          <a:prstGeom prst="rect">
            <a:avLst/>
          </a:prstGeom>
        </p:spPr>
      </p:pic>
      <p:pic>
        <p:nvPicPr>
          <p:cNvPr id="69" name="圖形 68">
            <a:extLst>
              <a:ext uri="{FF2B5EF4-FFF2-40B4-BE49-F238E27FC236}">
                <a16:creationId xmlns:a16="http://schemas.microsoft.com/office/drawing/2014/main" id="{17A7EC11-CB87-42D5-A0BB-8281D8ECBB04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4200524" y="6145155"/>
            <a:ext cx="895350" cy="581025"/>
          </a:xfrm>
          <a:prstGeom prst="rect">
            <a:avLst/>
          </a:prstGeom>
        </p:spPr>
      </p:pic>
      <p:pic>
        <p:nvPicPr>
          <p:cNvPr id="71" name="圖形 70">
            <a:extLst>
              <a:ext uri="{FF2B5EF4-FFF2-40B4-BE49-F238E27FC236}">
                <a16:creationId xmlns:a16="http://schemas.microsoft.com/office/drawing/2014/main" id="{AD3EC086-118C-41C1-B968-8B766DA71BD1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5095874" y="6144353"/>
            <a:ext cx="904875" cy="533400"/>
          </a:xfrm>
          <a:prstGeom prst="rect">
            <a:avLst/>
          </a:prstGeom>
        </p:spPr>
      </p:pic>
      <p:pic>
        <p:nvPicPr>
          <p:cNvPr id="73" name="圖形 72">
            <a:extLst>
              <a:ext uri="{FF2B5EF4-FFF2-40B4-BE49-F238E27FC236}">
                <a16:creationId xmlns:a16="http://schemas.microsoft.com/office/drawing/2014/main" id="{AB980EAC-720A-4DE9-91D9-D20EC08844E9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000750" y="6107630"/>
            <a:ext cx="866775" cy="733425"/>
          </a:xfrm>
          <a:prstGeom prst="rect">
            <a:avLst/>
          </a:prstGeom>
        </p:spPr>
      </p:pic>
      <p:pic>
        <p:nvPicPr>
          <p:cNvPr id="75" name="圖形 74">
            <a:extLst>
              <a:ext uri="{FF2B5EF4-FFF2-40B4-BE49-F238E27FC236}">
                <a16:creationId xmlns:a16="http://schemas.microsoft.com/office/drawing/2014/main" id="{4777E0EA-B10B-426A-8CBF-000E99F20ECE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6838950" y="6069531"/>
            <a:ext cx="895350" cy="781050"/>
          </a:xfrm>
          <a:prstGeom prst="rect">
            <a:avLst/>
          </a:prstGeom>
        </p:spPr>
      </p:pic>
      <p:pic>
        <p:nvPicPr>
          <p:cNvPr id="77" name="圖形 76">
            <a:extLst>
              <a:ext uri="{FF2B5EF4-FFF2-40B4-BE49-F238E27FC236}">
                <a16:creationId xmlns:a16="http://schemas.microsoft.com/office/drawing/2014/main" id="{DF83E8EB-025A-4E04-AA54-23AEE6FE3C9B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7734300" y="6069531"/>
            <a:ext cx="895350" cy="781050"/>
          </a:xfrm>
          <a:prstGeom prst="rect">
            <a:avLst/>
          </a:prstGeom>
        </p:spPr>
      </p:pic>
      <p:pic>
        <p:nvPicPr>
          <p:cNvPr id="79" name="圖形 78">
            <a:extLst>
              <a:ext uri="{FF2B5EF4-FFF2-40B4-BE49-F238E27FC236}">
                <a16:creationId xmlns:a16="http://schemas.microsoft.com/office/drawing/2014/main" id="{9734C922-4174-459A-9F13-AD9C70AD6BEE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8629650" y="6145731"/>
            <a:ext cx="866775" cy="733425"/>
          </a:xfrm>
          <a:prstGeom prst="rect">
            <a:avLst/>
          </a:prstGeom>
        </p:spPr>
      </p:pic>
      <p:pic>
        <p:nvPicPr>
          <p:cNvPr id="81" name="圖形 80">
            <a:extLst>
              <a:ext uri="{FF2B5EF4-FFF2-40B4-BE49-F238E27FC236}">
                <a16:creationId xmlns:a16="http://schemas.microsoft.com/office/drawing/2014/main" id="{A72ECAD7-A45D-4A11-851E-26450890633B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9496425" y="6069531"/>
            <a:ext cx="895350" cy="809625"/>
          </a:xfrm>
          <a:prstGeom prst="rect">
            <a:avLst/>
          </a:prstGeom>
        </p:spPr>
      </p:pic>
      <p:pic>
        <p:nvPicPr>
          <p:cNvPr id="83" name="圖形 82">
            <a:extLst>
              <a:ext uri="{FF2B5EF4-FFF2-40B4-BE49-F238E27FC236}">
                <a16:creationId xmlns:a16="http://schemas.microsoft.com/office/drawing/2014/main" id="{931A420C-01B9-41F4-955A-288299950BAF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10391775" y="6055243"/>
            <a:ext cx="895350" cy="809625"/>
          </a:xfrm>
          <a:prstGeom prst="rect">
            <a:avLst/>
          </a:prstGeom>
        </p:spPr>
      </p:pic>
      <p:pic>
        <p:nvPicPr>
          <p:cNvPr id="85" name="圖形 84">
            <a:extLst>
              <a:ext uri="{FF2B5EF4-FFF2-40B4-BE49-F238E27FC236}">
                <a16:creationId xmlns:a16="http://schemas.microsoft.com/office/drawing/2014/main" id="{93AFFF4C-BF97-468D-87DC-AED262E8AF41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11287125" y="6069531"/>
            <a:ext cx="904875" cy="790575"/>
          </a:xfrm>
          <a:prstGeom prst="rect">
            <a:avLst/>
          </a:prstGeom>
        </p:spPr>
      </p:pic>
      <p:sp>
        <p:nvSpPr>
          <p:cNvPr id="89" name="標題 88">
            <a:extLst>
              <a:ext uri="{FF2B5EF4-FFF2-40B4-BE49-F238E27FC236}">
                <a16:creationId xmlns:a16="http://schemas.microsoft.com/office/drawing/2014/main" id="{CA1D1C61-C232-4F90-A08A-452BEE6D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謝謝大家</a:t>
            </a:r>
            <a:r>
              <a:rPr lang="en-US" altLang="zh-TW" dirty="0"/>
              <a:t>~</a:t>
            </a:r>
            <a:br>
              <a:rPr lang="en-US" altLang="zh-TW" dirty="0"/>
            </a:br>
            <a:r>
              <a:rPr lang="zh-TW" altLang="en-US" dirty="0"/>
              <a:t>附上我的天氣現象圖庫</a:t>
            </a:r>
          </a:p>
        </p:txBody>
      </p:sp>
    </p:spTree>
    <p:extLst>
      <p:ext uri="{BB962C8B-B14F-4D97-AF65-F5344CB8AC3E}">
        <p14:creationId xmlns:p14="http://schemas.microsoft.com/office/powerpoint/2010/main" val="278884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3B22086-E77E-4933-8602-64C39388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使用工具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AA11176-7179-4AD1-9888-91EE81C1D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</a:t>
            </a:r>
            <a:r>
              <a:rPr lang="zh-TW" altLang="en-US" dirty="0"/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21150485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6D376C-E66C-4A5D-BF42-2FC808F8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137DA2-46C5-4417-9CD2-7D12011D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>
                <a:hlinkClick r:id="rId2"/>
              </a:rPr>
              <a:t>https://opendata.cwb.gov.tw/index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https://opendata.cwb.gov.tw/dist/opendata-swagger.html#/%E9%A0%90%E5%A0%B1/get_v1_rest_datastore_F_D0047_091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https://www.cwb.gov.tw/V8/C/K/Weather_Icon.html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https://opendata.cwb.gov.tw/opendatadoc/MFC/D0047.pdf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6"/>
              </a:rPr>
              <a:t>https://zh-tw.coderbridge.com/series/800ffff9f7524d35ac6ecc51fffda4b9/posts/320ac14dc0ec494ebc210823a5d75166</a:t>
            </a:r>
            <a:endParaRPr lang="en-US" altLang="zh-TW" dirty="0"/>
          </a:p>
          <a:p>
            <a:r>
              <a:rPr lang="en-US" altLang="zh-TW" dirty="0">
                <a:hlinkClick r:id="rId7"/>
              </a:rPr>
              <a:t>https://docs.mongodb.com/manual/aggregation/</a:t>
            </a:r>
            <a:endParaRPr lang="en-US" altLang="zh-TW" dirty="0"/>
          </a:p>
          <a:p>
            <a:r>
              <a:rPr lang="en-US" altLang="zh-TW" dirty="0">
                <a:hlinkClick r:id="rId8"/>
              </a:rPr>
              <a:t>https://docs.mongodb.com/manual/reference/operator/aggregation/dateFromString/#mongodb-expression-exp.-dateFromString</a:t>
            </a:r>
            <a:endParaRPr lang="en-US" altLang="zh-TW" dirty="0"/>
          </a:p>
          <a:p>
            <a:r>
              <a:rPr lang="en-US" altLang="zh-TW" dirty="0">
                <a:hlinkClick r:id="rId9"/>
              </a:rPr>
              <a:t>https://www.mongodb.com/community/forums/t/finding-data-between-two-dates-by-using-a-query-in-mongodb-charts/102506</a:t>
            </a:r>
            <a:endParaRPr lang="en-US" altLang="zh-TW" dirty="0"/>
          </a:p>
          <a:p>
            <a:r>
              <a:rPr lang="en-US" altLang="zh-TW" dirty="0">
                <a:hlinkClick r:id="rId10"/>
              </a:rPr>
              <a:t>https://docs.mongodb.com/manual/reference/operator/aggregation/dateFromString/</a:t>
            </a:r>
            <a:endParaRPr lang="en-US" altLang="zh-TW" dirty="0"/>
          </a:p>
          <a:p>
            <a:r>
              <a:rPr lang="en-US" altLang="zh-TW" dirty="0">
                <a:hlinkClick r:id="rId11"/>
              </a:rPr>
              <a:t>https://www.baeldung.com/java-mongodb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4705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B682-162A-4DAC-A693-83D1C688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3</a:t>
            </a:r>
            <a:r>
              <a:rPr lang="zh-TW" altLang="en-US" dirty="0"/>
              <a:t>個工具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A33BD3-36B9-4481-AE80-584F607EF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NetBeans </a:t>
            </a:r>
            <a:r>
              <a:rPr lang="en-US" altLang="zh-TW" dirty="0" err="1"/>
              <a:t>JFrame</a:t>
            </a:r>
            <a:r>
              <a:rPr lang="en-US" altLang="zh-TW" dirty="0"/>
              <a:t> Form: </a:t>
            </a:r>
          </a:p>
          <a:p>
            <a:pPr lvl="1"/>
            <a:r>
              <a:rPr lang="zh-TW" altLang="en-US" dirty="0"/>
              <a:t>拉前端</a:t>
            </a:r>
            <a:endParaRPr lang="en-US" altLang="zh-TW" dirty="0"/>
          </a:p>
          <a:p>
            <a:pPr lvl="1"/>
            <a:r>
              <a:rPr lang="zh-TW" altLang="en-US" dirty="0"/>
              <a:t>對齊</a:t>
            </a:r>
            <a:endParaRPr lang="en-US" altLang="zh-TW" dirty="0"/>
          </a:p>
          <a:p>
            <a:r>
              <a:rPr lang="en-US" altLang="zh-TW" dirty="0"/>
              <a:t>MongoDB: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把政府公開天氣資料</a:t>
            </a:r>
            <a:r>
              <a:rPr lang="en-US" altLang="zh-TW" dirty="0"/>
              <a:t>.json</a:t>
            </a:r>
            <a:r>
              <a:rPr lang="zh-TW" altLang="en-US" dirty="0"/>
              <a:t>檔存到</a:t>
            </a:r>
            <a:r>
              <a:rPr lang="en-US" altLang="zh-TW" dirty="0"/>
              <a:t>MongoDB</a:t>
            </a:r>
          </a:p>
          <a:p>
            <a:r>
              <a:rPr lang="en-US" altLang="zh-TW" dirty="0"/>
              <a:t>MongoDB Compass:</a:t>
            </a:r>
          </a:p>
          <a:p>
            <a:pPr lvl="1"/>
            <a:r>
              <a:rPr lang="en-US" altLang="zh-TW" dirty="0"/>
              <a:t>MongoDB</a:t>
            </a:r>
            <a:r>
              <a:rPr lang="zh-TW" altLang="en-US" dirty="0"/>
              <a:t>官方</a:t>
            </a:r>
            <a:r>
              <a:rPr lang="en-US" altLang="zh-TW" dirty="0"/>
              <a:t>GUI</a:t>
            </a:r>
            <a:r>
              <a:rPr lang="zh-TW" altLang="en-US" dirty="0"/>
              <a:t>應用程式</a:t>
            </a:r>
            <a:endParaRPr lang="en-US" altLang="zh-TW" dirty="0"/>
          </a:p>
          <a:p>
            <a:pPr lvl="1"/>
            <a:r>
              <a:rPr lang="zh-TW" altLang="en-US" dirty="0"/>
              <a:t>可以模擬</a:t>
            </a:r>
            <a:r>
              <a:rPr lang="en-US" altLang="zh-TW" dirty="0"/>
              <a:t>Aggregation</a:t>
            </a:r>
          </a:p>
          <a:p>
            <a:pPr lvl="1"/>
            <a:r>
              <a:rPr lang="en-US" altLang="zh-TW" dirty="0"/>
              <a:t>Aggregation</a:t>
            </a:r>
            <a:r>
              <a:rPr lang="zh-TW" altLang="en-US" dirty="0"/>
              <a:t>超級好用，</a:t>
            </a:r>
            <a:r>
              <a:rPr lang="en-US" altLang="zh-TW" dirty="0"/>
              <a:t> MongoDB</a:t>
            </a:r>
            <a:r>
              <a:rPr lang="zh-TW" altLang="en-US" dirty="0"/>
              <a:t>會計算你的資料，倒出你想要的資料，最後把</a:t>
            </a:r>
            <a:r>
              <a:rPr lang="en-US" altLang="zh-TW" dirty="0"/>
              <a:t>Aggregation</a:t>
            </a:r>
            <a:r>
              <a:rPr lang="zh-TW" altLang="en-US" dirty="0"/>
              <a:t>自動生成</a:t>
            </a:r>
            <a:r>
              <a:rPr lang="en-US" altLang="zh-TW" dirty="0"/>
              <a:t>Java</a:t>
            </a:r>
            <a:r>
              <a:rPr lang="zh-TW" altLang="en-US" dirty="0"/>
              <a:t>程式碼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7108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3DD81E-85B0-4703-BAD7-2052A0D1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NetBeans </a:t>
            </a:r>
            <a:r>
              <a:rPr lang="en-US" altLang="zh-TW" dirty="0" err="1"/>
              <a:t>JFrame</a:t>
            </a:r>
            <a:r>
              <a:rPr lang="en-US" altLang="zh-TW" dirty="0"/>
              <a:t> 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C0A4DD0-F400-4533-A12D-CC8B10D31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8805332" cy="4953000"/>
          </a:xfrm>
        </p:spPr>
      </p:pic>
    </p:spTree>
    <p:extLst>
      <p:ext uri="{BB962C8B-B14F-4D97-AF65-F5344CB8AC3E}">
        <p14:creationId xmlns:p14="http://schemas.microsoft.com/office/powerpoint/2010/main" val="78482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3DD81E-85B0-4703-BAD7-2052A0D1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NetBeans </a:t>
            </a:r>
            <a:r>
              <a:rPr lang="en-US" altLang="zh-TW" dirty="0" err="1"/>
              <a:t>JFrame</a:t>
            </a:r>
            <a:r>
              <a:rPr lang="en-US" altLang="zh-TW" dirty="0"/>
              <a:t> Form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F79B619-FEA3-48DA-A607-F31E49F21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2133600"/>
            <a:ext cx="839893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8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A5CF19-EA7A-4E57-BF37-E52B0947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MongoDB Compass</a:t>
            </a:r>
            <a:br>
              <a:rPr lang="en-US" altLang="zh-TW" dirty="0"/>
            </a:br>
            <a:r>
              <a:rPr lang="en-US" altLang="zh-TW" dirty="0"/>
              <a:t>(MongoDB</a:t>
            </a:r>
            <a:r>
              <a:rPr lang="zh-TW" altLang="en-US" dirty="0"/>
              <a:t>官方</a:t>
            </a:r>
            <a:r>
              <a:rPr lang="en-US" altLang="zh-TW" dirty="0"/>
              <a:t>GUI)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73BD573-05AC-4485-8936-252D0DE7A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8805332" cy="4953000"/>
          </a:xfrm>
        </p:spPr>
      </p:pic>
    </p:spTree>
    <p:extLst>
      <p:ext uri="{BB962C8B-B14F-4D97-AF65-F5344CB8AC3E}">
        <p14:creationId xmlns:p14="http://schemas.microsoft.com/office/powerpoint/2010/main" val="84151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2417E5-3FF4-4A7F-838A-468E23DA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MongoDB Aggregation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3211ED-BD46-4B49-85D1-8A03E82DB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比</a:t>
            </a:r>
            <a:r>
              <a:rPr lang="en-US" altLang="zh-TW" dirty="0"/>
              <a:t>find()</a:t>
            </a:r>
            <a:r>
              <a:rPr lang="zh-TW" altLang="en-US" dirty="0"/>
              <a:t>強大很多的</a:t>
            </a:r>
            <a:r>
              <a:rPr lang="en-US" altLang="zh-TW" dirty="0"/>
              <a:t>MongoDB</a:t>
            </a:r>
            <a:r>
              <a:rPr lang="zh-TW" altLang="en-US" dirty="0"/>
              <a:t>內建資料運算、過濾、排序、分組等功能</a:t>
            </a:r>
          </a:p>
        </p:txBody>
      </p:sp>
    </p:spTree>
    <p:extLst>
      <p:ext uri="{BB962C8B-B14F-4D97-AF65-F5344CB8AC3E}">
        <p14:creationId xmlns:p14="http://schemas.microsoft.com/office/powerpoint/2010/main" val="69568563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4591</TotalTime>
  <Words>2345</Words>
  <Application>Microsoft Office PowerPoint</Application>
  <PresentationFormat>寬螢幕</PresentationFormat>
  <Paragraphs>228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5" baseType="lpstr">
      <vt:lpstr>微軟正黑體</vt:lpstr>
      <vt:lpstr>Arial</vt:lpstr>
      <vt:lpstr>Century Gothic</vt:lpstr>
      <vt:lpstr>Wingdings 3</vt:lpstr>
      <vt:lpstr>絲縷</vt:lpstr>
      <vt:lpstr>就很。Pro。天氣預報app</vt:lpstr>
      <vt:lpstr>使用介紹</vt:lpstr>
      <vt:lpstr>PowerPoint 簡報</vt:lpstr>
      <vt:lpstr>使用工具</vt:lpstr>
      <vt:lpstr>使用3個工具</vt:lpstr>
      <vt:lpstr>NetBeans JFrame Form</vt:lpstr>
      <vt:lpstr>NetBeans JFrame Form</vt:lpstr>
      <vt:lpstr>MongoDB Compass (MongoDB官方GUI)</vt:lpstr>
      <vt:lpstr>MongoDB Aggregation</vt:lpstr>
      <vt:lpstr>語法</vt:lpstr>
      <vt:lpstr>程式流程</vt:lpstr>
      <vt:lpstr>程式流程 JFrame建構式</vt:lpstr>
      <vt:lpstr>程式流程 日期按鈕</vt:lpstr>
      <vt:lpstr>程式流程 時間按鈕</vt:lpstr>
      <vt:lpstr>WeatherJFrame建構式</vt:lpstr>
      <vt:lpstr>拿到開始&amp;結束時間1</vt:lpstr>
      <vt:lpstr>拿到開始時間2</vt:lpstr>
      <vt:lpstr>拿到結束時間2</vt:lpstr>
      <vt:lpstr>MongoDB Compass－神功能 Export Pipeline To: JAVA</vt:lpstr>
      <vt:lpstr>拿到開始時間程式碼</vt:lpstr>
      <vt:lpstr>拿到結束時間程式碼</vt:lpstr>
      <vt:lpstr>把日期按鈕做出來</vt:lpstr>
      <vt:lpstr>把00到24時每個按鈕做出來</vt:lpstr>
      <vt:lpstr>MongoDBQuery()函式</vt:lpstr>
      <vt:lpstr>天氣數據Query</vt:lpstr>
      <vt:lpstr>PowerPoint 簡報</vt:lpstr>
      <vt:lpstr>PowerPoint 簡報</vt:lpstr>
      <vt:lpstr>PowerPoint 簡報</vt:lpstr>
      <vt:lpstr>判斷該Document是哪種氣象數據並顯示</vt:lpstr>
      <vt:lpstr>完整程式碼(pass)</vt:lpstr>
      <vt:lpstr>完整程式碼(pass)</vt:lpstr>
      <vt:lpstr>Wx天氣現象Query</vt:lpstr>
      <vt:lpstr>PowerPoint 簡報</vt:lpstr>
      <vt:lpstr>PowerPoint 簡報</vt:lpstr>
      <vt:lpstr>PowerPoint 簡報</vt:lpstr>
      <vt:lpstr>顯示天氣圖片－完整程式碼</vt:lpstr>
      <vt:lpstr>setjButtonHourDisableStart()函式</vt:lpstr>
      <vt:lpstr>PowerPoint 簡報</vt:lpstr>
      <vt:lpstr>謝謝大家~ 附上我的天氣現象圖庫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陳遠謀</dc:creator>
  <cp:lastModifiedBy>陳遠謀</cp:lastModifiedBy>
  <cp:revision>24</cp:revision>
  <dcterms:created xsi:type="dcterms:W3CDTF">2022-01-15T09:50:17Z</dcterms:created>
  <dcterms:modified xsi:type="dcterms:W3CDTF">2022-01-18T16:14:10Z</dcterms:modified>
</cp:coreProperties>
</file>