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0" r:id="rId9"/>
    <p:sldId id="265" r:id="rId10"/>
    <p:sldId id="261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57199" y="120754"/>
            <a:ext cx="8421329" cy="457200"/>
          </a:xfrm>
          <a:prstGeom prst="roundRect">
            <a:avLst/>
          </a:prstGeom>
          <a:solidFill>
            <a:srgbClr val="C8E6C9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000000"/>
                </a:solidFill>
              </a:defRPr>
            </a:pPr>
            <a:r>
              <a:rPr dirty="0"/>
              <a:t>TFM_PROYECTO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72193" y="710008"/>
            <a:ext cx="1996685" cy="457200"/>
          </a:xfrm>
          <a:prstGeom prst="roundRect">
            <a:avLst/>
          </a:prstGeom>
          <a:solidFill>
            <a:srgbClr val="FFF4B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dirty="0"/>
              <a:t>DATA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200400" y="707798"/>
            <a:ext cx="3121743" cy="457200"/>
          </a:xfrm>
          <a:prstGeom prst="roundRect">
            <a:avLst/>
          </a:prstGeom>
          <a:solidFill>
            <a:srgbClr val="BBDEF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dirty="0"/>
              <a:t>LOTES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199" y="1287995"/>
            <a:ext cx="2011680" cy="457200"/>
          </a:xfrm>
          <a:prstGeom prst="roundRect">
            <a:avLst/>
          </a:prstGeom>
          <a:solidFill>
            <a:srgbClr val="FFF4B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dirty="0"/>
              <a:t>RECURSOS_COMUNES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200400" y="1282683"/>
            <a:ext cx="3121742" cy="457200"/>
          </a:xfrm>
          <a:prstGeom prst="roundRect">
            <a:avLst/>
          </a:prstGeom>
          <a:solidFill>
            <a:srgbClr val="BBDEF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es-ES" dirty="0"/>
              <a:t>GLOSARIO</a:t>
            </a:r>
            <a:r>
              <a:rPr dirty="0"/>
              <a:t>_</a:t>
            </a:r>
            <a:r>
              <a:rPr lang="es-ES" dirty="0"/>
              <a:t>ACUMULADO.JSON</a:t>
            </a:r>
            <a:endParaRPr dirty="0"/>
          </a:p>
        </p:txBody>
      </p:sp>
      <p:sp>
        <p:nvSpPr>
          <p:cNvPr id="8" name="Rounded Rectangle 7"/>
          <p:cNvSpPr/>
          <p:nvPr/>
        </p:nvSpPr>
        <p:spPr>
          <a:xfrm>
            <a:off x="3200397" y="1785695"/>
            <a:ext cx="3121745" cy="457200"/>
          </a:xfrm>
          <a:prstGeom prst="roundRect">
            <a:avLst/>
          </a:prstGeom>
          <a:solidFill>
            <a:srgbClr val="BBDEF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es-ES" dirty="0"/>
              <a:t>TOKENIZER</a:t>
            </a:r>
            <a:r>
              <a:rPr dirty="0"/>
              <a:t>_</a:t>
            </a:r>
            <a:r>
              <a:rPr lang="es-ES" dirty="0"/>
              <a:t>Y</a:t>
            </a:r>
            <a:r>
              <a:rPr dirty="0"/>
              <a:t>_</a:t>
            </a:r>
            <a:r>
              <a:rPr lang="es-ES" dirty="0"/>
              <a:t>EMBEDDINGS</a:t>
            </a:r>
            <a:r>
              <a:rPr dirty="0"/>
              <a:t>_</a:t>
            </a:r>
            <a:r>
              <a:rPr lang="es-ES" dirty="0"/>
              <a:t>ACTUALIZADOS</a:t>
            </a:r>
            <a:endParaRPr dirty="0"/>
          </a:p>
        </p:txBody>
      </p:sp>
      <p:sp>
        <p:nvSpPr>
          <p:cNvPr id="9" name="Rounded Rectangle 8"/>
          <p:cNvSpPr/>
          <p:nvPr/>
        </p:nvSpPr>
        <p:spPr>
          <a:xfrm>
            <a:off x="457199" y="2342688"/>
            <a:ext cx="2011680" cy="457200"/>
          </a:xfrm>
          <a:prstGeom prst="roundRect">
            <a:avLst/>
          </a:prstGeom>
          <a:solidFill>
            <a:srgbClr val="FFF4B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dirty="0"/>
              <a:t>MODULOS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200400" y="2342174"/>
            <a:ext cx="3112892" cy="457200"/>
          </a:xfrm>
          <a:prstGeom prst="roundRect">
            <a:avLst/>
          </a:prstGeom>
          <a:solidFill>
            <a:srgbClr val="BBDEF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dirty="0"/>
              <a:t>PREPROCESAMIENTO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322142" y="2331696"/>
            <a:ext cx="2694038" cy="457200"/>
          </a:xfrm>
          <a:prstGeom prst="roundRect">
            <a:avLst/>
          </a:prstGeom>
          <a:solidFill>
            <a:srgbClr val="CE93D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dirty="0"/>
              <a:t>CARGA_VALIDACION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322142" y="2818705"/>
            <a:ext cx="2694038" cy="457200"/>
          </a:xfrm>
          <a:prstGeom prst="roundRect">
            <a:avLst/>
          </a:prstGeom>
          <a:solidFill>
            <a:srgbClr val="CE93D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dirty="0"/>
              <a:t>IDENTIFICACION_INTERLOCUTORES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322142" y="3308065"/>
            <a:ext cx="2694038" cy="457200"/>
          </a:xfrm>
          <a:prstGeom prst="roundRect">
            <a:avLst/>
          </a:prstGeom>
          <a:solidFill>
            <a:srgbClr val="CE93D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dirty="0"/>
              <a:t>DETECCION_TERMINOS_TECNICOS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322142" y="3791507"/>
            <a:ext cx="2694038" cy="457200"/>
          </a:xfrm>
          <a:prstGeom prst="roundRect">
            <a:avLst/>
          </a:prstGeom>
          <a:solidFill>
            <a:srgbClr val="CE93D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dirty="0"/>
              <a:t>PREPROCESAMIENTO_AVANZADO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0" y="4282934"/>
            <a:ext cx="3112892" cy="457200"/>
          </a:xfrm>
          <a:prstGeom prst="roundRect">
            <a:avLst/>
          </a:prstGeom>
          <a:solidFill>
            <a:srgbClr val="BBDEF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  <a:p>
            <a:pPr>
              <a:defRPr sz="1200">
                <a:solidFill>
                  <a:srgbClr val="000000"/>
                </a:solidFill>
              </a:defRPr>
            </a:pPr>
            <a:r>
              <a:t>MODELADO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313292" y="4297098"/>
            <a:ext cx="2694039" cy="457200"/>
          </a:xfrm>
          <a:prstGeom prst="roundRect">
            <a:avLst/>
          </a:prstGeom>
          <a:solidFill>
            <a:srgbClr val="CE93D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dirty="0"/>
              <a:t>GENERACION_EMBEDDINGS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322142" y="4788867"/>
            <a:ext cx="2694039" cy="457200"/>
          </a:xfrm>
          <a:prstGeom prst="roundRect">
            <a:avLst/>
          </a:prstGeom>
          <a:solidFill>
            <a:srgbClr val="CE93D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dirty="0"/>
              <a:t>CLASIFICACION_LONGFORMER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322142" y="5279683"/>
            <a:ext cx="2694039" cy="457200"/>
          </a:xfrm>
          <a:prstGeom prst="roundRect">
            <a:avLst/>
          </a:prstGeom>
          <a:solidFill>
            <a:srgbClr val="CE93D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dirty="0"/>
              <a:t>EVALUACION_Y_ANALISIS_RESULTADOS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72193" y="5800153"/>
            <a:ext cx="2011681" cy="457200"/>
          </a:xfrm>
          <a:prstGeom prst="roundRect">
            <a:avLst/>
          </a:prstGeom>
          <a:solidFill>
            <a:srgbClr val="FFF4B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dirty="0"/>
              <a:t>MODELOS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200400" y="5800153"/>
            <a:ext cx="3121742" cy="457200"/>
          </a:xfrm>
          <a:prstGeom prst="roundRect">
            <a:avLst/>
          </a:prstGeom>
          <a:solidFill>
            <a:srgbClr val="BBDEF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es-ES" dirty="0"/>
              <a:t>MODELO</a:t>
            </a:r>
            <a:r>
              <a:rPr dirty="0"/>
              <a:t>_</a:t>
            </a:r>
            <a:r>
              <a:rPr lang="es-ES" dirty="0"/>
              <a:t>LONGFORMER</a:t>
            </a:r>
            <a:r>
              <a:rPr dirty="0"/>
              <a:t>_</a:t>
            </a:r>
            <a:r>
              <a:rPr lang="es-ES" dirty="0"/>
              <a:t>FINAL</a:t>
            </a:r>
            <a:endParaRPr dirty="0"/>
          </a:p>
        </p:txBody>
      </p:sp>
      <p:sp>
        <p:nvSpPr>
          <p:cNvPr id="21" name="Rounded Rectangle 20"/>
          <p:cNvSpPr/>
          <p:nvPr/>
        </p:nvSpPr>
        <p:spPr>
          <a:xfrm>
            <a:off x="472193" y="6322014"/>
            <a:ext cx="2011681" cy="457200"/>
          </a:xfrm>
          <a:prstGeom prst="roundRect">
            <a:avLst/>
          </a:prstGeom>
          <a:solidFill>
            <a:srgbClr val="FFF4B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dirty="0"/>
              <a:t>RESULTADOS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200400" y="6339702"/>
            <a:ext cx="3121742" cy="457200"/>
          </a:xfrm>
          <a:prstGeom prst="roundRect">
            <a:avLst/>
          </a:prstGeom>
          <a:solidFill>
            <a:srgbClr val="BBDEF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dirty="0"/>
              <a:t>INFORMES_[</a:t>
            </a:r>
            <a:r>
              <a:rPr lang="es-ES" dirty="0"/>
              <a:t>FECHA</a:t>
            </a:r>
            <a:r>
              <a:rPr dirty="0"/>
              <a:t>_</a:t>
            </a:r>
            <a:r>
              <a:rPr lang="es-ES" dirty="0"/>
              <a:t>LOTE</a:t>
            </a:r>
            <a:r>
              <a:rPr dirty="0"/>
              <a:t>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82C9B09-1471-F70F-C7B0-108DEEDA0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229" y="30844"/>
            <a:ext cx="6520039" cy="67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53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 descr="Base de datos con relleno sólido">
            <a:extLst>
              <a:ext uri="{FF2B5EF4-FFF2-40B4-BE49-F238E27FC236}">
                <a16:creationId xmlns:a16="http://schemas.microsoft.com/office/drawing/2014/main" id="{CE979F7C-C04A-71CF-1081-2A4DB5036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1338" y="2808338"/>
            <a:ext cx="1241323" cy="1241323"/>
          </a:xfrm>
          <a:prstGeom prst="rect">
            <a:avLst/>
          </a:prstGeom>
        </p:spPr>
      </p:pic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41A0645E-C9B5-250C-AD71-98336EE1FC36}"/>
              </a:ext>
            </a:extLst>
          </p:cNvPr>
          <p:cNvSpPr/>
          <p:nvPr/>
        </p:nvSpPr>
        <p:spPr>
          <a:xfrm>
            <a:off x="2636142" y="1672719"/>
            <a:ext cx="1577833" cy="457200"/>
          </a:xfrm>
          <a:prstGeom prst="round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000000"/>
                </a:solidFill>
              </a:defRPr>
            </a:pPr>
            <a:r>
              <a:rPr lang="es-ES" dirty="0">
                <a:solidFill>
                  <a:schemeClr val="bg1"/>
                </a:solidFill>
              </a:rPr>
              <a:t>Entendimiento del negocio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B49261F4-E341-5950-03E3-1798A896DDA9}"/>
              </a:ext>
            </a:extLst>
          </p:cNvPr>
          <p:cNvSpPr/>
          <p:nvPr/>
        </p:nvSpPr>
        <p:spPr>
          <a:xfrm>
            <a:off x="4930027" y="1683786"/>
            <a:ext cx="1577833" cy="457200"/>
          </a:xfrm>
          <a:prstGeom prst="round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000000"/>
                </a:solidFill>
              </a:defRPr>
            </a:pPr>
            <a:r>
              <a:rPr lang="es-ES" dirty="0">
                <a:solidFill>
                  <a:schemeClr val="bg1"/>
                </a:solidFill>
              </a:rPr>
              <a:t>Entendimiento de los Datos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" name="Rounded Rectangle 2">
            <a:extLst>
              <a:ext uri="{FF2B5EF4-FFF2-40B4-BE49-F238E27FC236}">
                <a16:creationId xmlns:a16="http://schemas.microsoft.com/office/drawing/2014/main" id="{53CC21EE-1FC6-205D-ED06-29ADCDAEAC70}"/>
              </a:ext>
            </a:extLst>
          </p:cNvPr>
          <p:cNvSpPr/>
          <p:nvPr/>
        </p:nvSpPr>
        <p:spPr>
          <a:xfrm>
            <a:off x="2097946" y="3200399"/>
            <a:ext cx="1577833" cy="457200"/>
          </a:xfrm>
          <a:prstGeom prst="round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000000"/>
                </a:solidFill>
              </a:defRPr>
            </a:pPr>
            <a:r>
              <a:rPr lang="es-ES" dirty="0">
                <a:solidFill>
                  <a:schemeClr val="bg1"/>
                </a:solidFill>
              </a:rPr>
              <a:t>Despliegue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" name="Rounded Rectangle 2">
            <a:extLst>
              <a:ext uri="{FF2B5EF4-FFF2-40B4-BE49-F238E27FC236}">
                <a16:creationId xmlns:a16="http://schemas.microsoft.com/office/drawing/2014/main" id="{57CE2652-AB6A-5D8C-F3BC-8D6D68DA9F10}"/>
              </a:ext>
            </a:extLst>
          </p:cNvPr>
          <p:cNvSpPr/>
          <p:nvPr/>
        </p:nvSpPr>
        <p:spPr>
          <a:xfrm>
            <a:off x="5468220" y="2743199"/>
            <a:ext cx="1577833" cy="457200"/>
          </a:xfrm>
          <a:prstGeom prst="round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000000"/>
                </a:solidFill>
              </a:defRPr>
            </a:pPr>
            <a:r>
              <a:rPr lang="es-ES" dirty="0" err="1">
                <a:solidFill>
                  <a:schemeClr val="bg1"/>
                </a:solidFill>
              </a:rPr>
              <a:t>Preparacion</a:t>
            </a:r>
            <a:r>
              <a:rPr lang="es-ES" dirty="0">
                <a:solidFill>
                  <a:schemeClr val="bg1"/>
                </a:solidFill>
              </a:rPr>
              <a:t> de los Datos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F502BE3B-8A17-9DCB-3000-E687DBF8F7E8}"/>
              </a:ext>
            </a:extLst>
          </p:cNvPr>
          <p:cNvSpPr/>
          <p:nvPr/>
        </p:nvSpPr>
        <p:spPr>
          <a:xfrm>
            <a:off x="5468219" y="3657599"/>
            <a:ext cx="1577833" cy="457200"/>
          </a:xfrm>
          <a:prstGeom prst="round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000000"/>
                </a:solidFill>
              </a:defRPr>
            </a:pPr>
            <a:r>
              <a:rPr lang="es-ES" dirty="0">
                <a:solidFill>
                  <a:schemeClr val="bg1"/>
                </a:solidFill>
              </a:rPr>
              <a:t>Modelado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0" name="Rounded Rectangle 2">
            <a:extLst>
              <a:ext uri="{FF2B5EF4-FFF2-40B4-BE49-F238E27FC236}">
                <a16:creationId xmlns:a16="http://schemas.microsoft.com/office/drawing/2014/main" id="{B2D4CAD8-578B-B0B6-8152-50AD6ECE5486}"/>
              </a:ext>
            </a:extLst>
          </p:cNvPr>
          <p:cNvSpPr/>
          <p:nvPr/>
        </p:nvSpPr>
        <p:spPr>
          <a:xfrm>
            <a:off x="3783082" y="4591663"/>
            <a:ext cx="1577833" cy="457200"/>
          </a:xfrm>
          <a:prstGeom prst="round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000000"/>
                </a:solidFill>
              </a:defRPr>
            </a:pPr>
            <a:r>
              <a:rPr lang="es-ES" dirty="0" err="1">
                <a:solidFill>
                  <a:schemeClr val="bg1"/>
                </a:solidFill>
              </a:rPr>
              <a:t>Evaluacion</a:t>
            </a:r>
            <a:r>
              <a:rPr lang="es-ES" dirty="0">
                <a:solidFill>
                  <a:schemeClr val="bg1"/>
                </a:solidFill>
              </a:rPr>
              <a:t> de los Modelos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3628A150-12A8-B12E-F5B2-CC38BB66E90B}"/>
              </a:ext>
            </a:extLst>
          </p:cNvPr>
          <p:cNvSpPr/>
          <p:nvPr/>
        </p:nvSpPr>
        <p:spPr>
          <a:xfrm>
            <a:off x="1651819" y="508819"/>
            <a:ext cx="5840362" cy="584036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A16990F7-FCBD-427D-BA59-DB99C53B5CC9}"/>
              </a:ext>
            </a:extLst>
          </p:cNvPr>
          <p:cNvSpPr/>
          <p:nvPr/>
        </p:nvSpPr>
        <p:spPr>
          <a:xfrm>
            <a:off x="7230613" y="2850124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id="{82452D98-BED4-D8B0-DE3E-1D14DD8A6516}"/>
              </a:ext>
            </a:extLst>
          </p:cNvPr>
          <p:cNvSpPr/>
          <p:nvPr/>
        </p:nvSpPr>
        <p:spPr>
          <a:xfrm rot="16200000">
            <a:off x="4329682" y="45683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CB0C81E8-94E4-BA70-ED6C-1408798CE250}"/>
              </a:ext>
            </a:extLst>
          </p:cNvPr>
          <p:cNvSpPr/>
          <p:nvPr/>
        </p:nvSpPr>
        <p:spPr>
          <a:xfrm rot="10800000">
            <a:off x="1428755" y="2939795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D445D1ED-2E97-0E0C-2AE2-E6BC0B60D2B9}"/>
              </a:ext>
            </a:extLst>
          </p:cNvPr>
          <p:cNvCxnSpPr/>
          <p:nvPr/>
        </p:nvCxnSpPr>
        <p:spPr>
          <a:xfrm>
            <a:off x="4213975" y="1841103"/>
            <a:ext cx="7160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FAC27D4-66B9-A747-8EEF-D5A13BB2BEBC}"/>
              </a:ext>
            </a:extLst>
          </p:cNvPr>
          <p:cNvCxnSpPr/>
          <p:nvPr/>
        </p:nvCxnSpPr>
        <p:spPr>
          <a:xfrm flipH="1">
            <a:off x="4213975" y="1952939"/>
            <a:ext cx="7160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2649071-BC45-3F99-2C85-FA1B7E5D843D}"/>
              </a:ext>
            </a:extLst>
          </p:cNvPr>
          <p:cNvSpPr txBox="1"/>
          <p:nvPr/>
        </p:nvSpPr>
        <p:spPr>
          <a:xfrm>
            <a:off x="4170638" y="3929541"/>
            <a:ext cx="80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DATOS</a:t>
            </a:r>
          </a:p>
        </p:txBody>
      </p:sp>
      <p:sp>
        <p:nvSpPr>
          <p:cNvPr id="23" name="Arco 22">
            <a:extLst>
              <a:ext uri="{FF2B5EF4-FFF2-40B4-BE49-F238E27FC236}">
                <a16:creationId xmlns:a16="http://schemas.microsoft.com/office/drawing/2014/main" id="{E5F209B1-F414-D9F5-8068-E0689EC11404}"/>
              </a:ext>
            </a:extLst>
          </p:cNvPr>
          <p:cNvSpPr/>
          <p:nvPr/>
        </p:nvSpPr>
        <p:spPr>
          <a:xfrm rot="11717401">
            <a:off x="2968670" y="3404838"/>
            <a:ext cx="1444262" cy="1386475"/>
          </a:xfrm>
          <a:prstGeom prst="arc">
            <a:avLst/>
          </a:prstGeom>
          <a:ln w="38100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Arco 24">
            <a:extLst>
              <a:ext uri="{FF2B5EF4-FFF2-40B4-BE49-F238E27FC236}">
                <a16:creationId xmlns:a16="http://schemas.microsoft.com/office/drawing/2014/main" id="{ABB5C8E0-3175-F262-5D96-96FC2D36E2F3}"/>
              </a:ext>
            </a:extLst>
          </p:cNvPr>
          <p:cNvSpPr/>
          <p:nvPr/>
        </p:nvSpPr>
        <p:spPr>
          <a:xfrm rot="5612204">
            <a:off x="4973322" y="3593159"/>
            <a:ext cx="1291025" cy="1239369"/>
          </a:xfrm>
          <a:prstGeom prst="arc">
            <a:avLst/>
          </a:prstGeom>
          <a:ln w="38100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1C251908-C5BE-7DCA-0638-237A58F115FF}"/>
              </a:ext>
            </a:extLst>
          </p:cNvPr>
          <p:cNvCxnSpPr/>
          <p:nvPr/>
        </p:nvCxnSpPr>
        <p:spPr>
          <a:xfrm flipH="1" flipV="1">
            <a:off x="3539613" y="2241756"/>
            <a:ext cx="543181" cy="22712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57C2C783-9617-1469-EA1C-4C9785BBCA84}"/>
              </a:ext>
            </a:extLst>
          </p:cNvPr>
          <p:cNvCxnSpPr/>
          <p:nvPr/>
        </p:nvCxnSpPr>
        <p:spPr>
          <a:xfrm>
            <a:off x="6174660" y="3200399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CA9F86C-5CB1-983A-2050-F2C3ECA4527B}"/>
              </a:ext>
            </a:extLst>
          </p:cNvPr>
          <p:cNvCxnSpPr/>
          <p:nvPr/>
        </p:nvCxnSpPr>
        <p:spPr>
          <a:xfrm flipV="1">
            <a:off x="6389873" y="3200399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DEB78D3C-3B24-779C-A591-1F5801FE19D8}"/>
              </a:ext>
            </a:extLst>
          </p:cNvPr>
          <p:cNvSpPr/>
          <p:nvPr/>
        </p:nvSpPr>
        <p:spPr>
          <a:xfrm rot="5400000">
            <a:off x="4329682" y="5859977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857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El contenido generado por IA puede ser incorrecto.">
            <a:extLst>
              <a:ext uri="{FF2B5EF4-FFF2-40B4-BE49-F238E27FC236}">
                <a16:creationId xmlns:a16="http://schemas.microsoft.com/office/drawing/2014/main" id="{089315D4-EBBA-5621-DC08-39B414DCB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37" y="164195"/>
            <a:ext cx="8304725" cy="622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8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2020E77-3104-727E-7BD9-00F6E1CF51EE}"/>
              </a:ext>
            </a:extLst>
          </p:cNvPr>
          <p:cNvSpPr/>
          <p:nvPr/>
        </p:nvSpPr>
        <p:spPr>
          <a:xfrm>
            <a:off x="3261851" y="1057290"/>
            <a:ext cx="2620298" cy="457200"/>
          </a:xfrm>
          <a:prstGeom prst="roundRect">
            <a:avLst/>
          </a:prstGeom>
          <a:solidFill>
            <a:srgbClr val="C8E6C9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000000"/>
                </a:solidFill>
              </a:defRPr>
            </a:pPr>
            <a:r>
              <a:rPr lang="es-ES" dirty="0"/>
              <a:t> </a:t>
            </a:r>
            <a:r>
              <a:rPr lang="es-ES" dirty="0">
                <a:latin typeface="Wingdings" panose="05000000000000000000" pitchFamily="2" charset="2"/>
              </a:rPr>
              <a:t>0</a:t>
            </a:r>
            <a:r>
              <a:rPr lang="es-ES" dirty="0">
                <a:latin typeface="Wingdings" panose="05000000000000000000" pitchFamily="2" charset="2"/>
                <a:sym typeface="Wingdings" panose="05000000000000000000" pitchFamily="2" charset="2"/>
              </a:rPr>
              <a:t> </a:t>
            </a:r>
            <a:r>
              <a:rPr lang="es-ES" dirty="0"/>
              <a:t>MODULO_X</a:t>
            </a:r>
            <a:endParaRPr dirty="0"/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D2E99BC9-C10D-D8FA-AF95-286F007197AE}"/>
              </a:ext>
            </a:extLst>
          </p:cNvPr>
          <p:cNvSpPr/>
          <p:nvPr/>
        </p:nvSpPr>
        <p:spPr>
          <a:xfrm>
            <a:off x="472193" y="2022255"/>
            <a:ext cx="1996685" cy="457200"/>
          </a:xfrm>
          <a:prstGeom prst="roundRect">
            <a:avLst/>
          </a:prstGeom>
          <a:solidFill>
            <a:srgbClr val="FFF4B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es-ES" dirty="0">
                <a:latin typeface="Wingdings" panose="05000000000000000000" pitchFamily="2" charset="2"/>
                <a:sym typeface="Wingdings" panose="05000000000000000000" pitchFamily="2" charset="2"/>
              </a:rPr>
              <a:t> </a:t>
            </a:r>
            <a:r>
              <a:rPr lang="es-ES" dirty="0"/>
              <a:t>main.py</a:t>
            </a:r>
          </a:p>
          <a:p>
            <a:pPr>
              <a:defRPr sz="1200">
                <a:solidFill>
                  <a:srgbClr val="000000"/>
                </a:solidFill>
              </a:defRPr>
            </a:pPr>
            <a:r>
              <a:rPr lang="es-ES" dirty="0"/>
              <a:t>Script principal</a:t>
            </a:r>
            <a:endParaRPr dirty="0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519193CD-FB76-4479-F7B6-76A414558F6E}"/>
              </a:ext>
            </a:extLst>
          </p:cNvPr>
          <p:cNvSpPr/>
          <p:nvPr/>
        </p:nvSpPr>
        <p:spPr>
          <a:xfrm>
            <a:off x="3573657" y="2044378"/>
            <a:ext cx="1996685" cy="457200"/>
          </a:xfrm>
          <a:prstGeom prst="roundRect">
            <a:avLst/>
          </a:prstGeom>
          <a:solidFill>
            <a:srgbClr val="FFF4B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es-ES" dirty="0">
                <a:latin typeface="Wingdings" panose="05000000000000000000" pitchFamily="2" charset="2"/>
                <a:sym typeface="Wingdings" panose="05000000000000000000" pitchFamily="2" charset="2"/>
              </a:rPr>
              <a:t> </a:t>
            </a:r>
            <a:r>
              <a:rPr lang="es-ES" dirty="0"/>
              <a:t>utils.py</a:t>
            </a:r>
          </a:p>
          <a:p>
            <a:pPr>
              <a:defRPr sz="1200">
                <a:solidFill>
                  <a:srgbClr val="000000"/>
                </a:solidFill>
              </a:defRPr>
            </a:pPr>
            <a:r>
              <a:rPr lang="es-ES" dirty="0"/>
              <a:t>Funciones reutilizables</a:t>
            </a:r>
            <a:endParaRPr dirty="0"/>
          </a:p>
        </p:txBody>
      </p:sp>
      <p:sp>
        <p:nvSpPr>
          <p:cNvPr id="7" name="Rounded Rectangle 2">
            <a:extLst>
              <a:ext uri="{FF2B5EF4-FFF2-40B4-BE49-F238E27FC236}">
                <a16:creationId xmlns:a16="http://schemas.microsoft.com/office/drawing/2014/main" id="{FB8374F6-1D55-748D-D5F0-9FCCE58D50E9}"/>
              </a:ext>
            </a:extLst>
          </p:cNvPr>
          <p:cNvSpPr/>
          <p:nvPr/>
        </p:nvSpPr>
        <p:spPr>
          <a:xfrm>
            <a:off x="6597689" y="2027544"/>
            <a:ext cx="2247409" cy="457200"/>
          </a:xfrm>
          <a:prstGeom prst="roundRect">
            <a:avLst/>
          </a:prstGeom>
          <a:solidFill>
            <a:srgbClr val="FFF4B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es-ES" dirty="0">
                <a:latin typeface="Wingdings" panose="05000000000000000000" pitchFamily="2" charset="2"/>
                <a:sym typeface="Wingdings" panose="05000000000000000000" pitchFamily="2" charset="2"/>
              </a:rPr>
              <a:t> </a:t>
            </a:r>
            <a:r>
              <a:rPr lang="es-ES" dirty="0" err="1"/>
              <a:t>config.yaml</a:t>
            </a:r>
            <a:endParaRPr lang="es-ES" dirty="0"/>
          </a:p>
          <a:p>
            <a:pPr>
              <a:defRPr sz="1200">
                <a:solidFill>
                  <a:srgbClr val="000000"/>
                </a:solidFill>
              </a:defRPr>
            </a:pPr>
            <a:r>
              <a:rPr lang="es-ES" dirty="0"/>
              <a:t>Parámetros configurables</a:t>
            </a:r>
            <a:endParaRPr dirty="0"/>
          </a:p>
        </p:txBody>
      </p:sp>
      <p:sp>
        <p:nvSpPr>
          <p:cNvPr id="8" name="Rounded Rectangle 1">
            <a:extLst>
              <a:ext uri="{FF2B5EF4-FFF2-40B4-BE49-F238E27FC236}">
                <a16:creationId xmlns:a16="http://schemas.microsoft.com/office/drawing/2014/main" id="{D5B3DD55-395E-398D-D7A5-16A588C6F9C1}"/>
              </a:ext>
            </a:extLst>
          </p:cNvPr>
          <p:cNvSpPr/>
          <p:nvPr/>
        </p:nvSpPr>
        <p:spPr>
          <a:xfrm>
            <a:off x="3261850" y="3031466"/>
            <a:ext cx="2620298" cy="4572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000000"/>
                </a:solidFill>
              </a:defRPr>
            </a:pPr>
            <a:r>
              <a:rPr lang="es-ES" dirty="0"/>
              <a:t> </a:t>
            </a:r>
            <a:r>
              <a:rPr lang="es-ES" dirty="0">
                <a:latin typeface="Wingdings" panose="05000000000000000000" pitchFamily="2" charset="2"/>
              </a:rPr>
              <a:t>0</a:t>
            </a:r>
            <a:r>
              <a:rPr lang="es-ES" dirty="0">
                <a:latin typeface="Wingdings" panose="05000000000000000000" pitchFamily="2" charset="2"/>
                <a:sym typeface="Wingdings" panose="05000000000000000000" pitchFamily="2" charset="2"/>
              </a:rPr>
              <a:t> </a:t>
            </a:r>
            <a:r>
              <a:rPr lang="es-ES" dirty="0"/>
              <a:t>Carpetas</a:t>
            </a:r>
            <a:endParaRPr dirty="0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EDEBF0AC-0919-FAAE-4CE0-DC8302B587C2}"/>
              </a:ext>
            </a:extLst>
          </p:cNvPr>
          <p:cNvSpPr/>
          <p:nvPr/>
        </p:nvSpPr>
        <p:spPr>
          <a:xfrm>
            <a:off x="472193" y="4187810"/>
            <a:ext cx="1759730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es-ES" dirty="0">
                <a:latin typeface="Wingdings" panose="05000000000000000000" pitchFamily="2" charset="2"/>
              </a:rPr>
              <a:t>0 </a:t>
            </a:r>
            <a:r>
              <a:rPr lang="es-ES" dirty="0"/>
              <a:t>entrada</a:t>
            </a:r>
            <a:endParaRPr dirty="0"/>
          </a:p>
        </p:txBody>
      </p:sp>
      <p:sp>
        <p:nvSpPr>
          <p:cNvPr id="10" name="Rounded Rectangle 2">
            <a:extLst>
              <a:ext uri="{FF2B5EF4-FFF2-40B4-BE49-F238E27FC236}">
                <a16:creationId xmlns:a16="http://schemas.microsoft.com/office/drawing/2014/main" id="{6707F538-5F92-44C5-FBCD-A1F132FBA675}"/>
              </a:ext>
            </a:extLst>
          </p:cNvPr>
          <p:cNvSpPr/>
          <p:nvPr/>
        </p:nvSpPr>
        <p:spPr>
          <a:xfrm>
            <a:off x="2644016" y="4187810"/>
            <a:ext cx="1759730" cy="4572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es-ES" dirty="0">
                <a:latin typeface="Wingdings" panose="05000000000000000000" pitchFamily="2" charset="2"/>
              </a:rPr>
              <a:t>0 </a:t>
            </a:r>
            <a:r>
              <a:rPr lang="es-ES" dirty="0"/>
              <a:t>salida</a:t>
            </a:r>
            <a:endParaRPr dirty="0"/>
          </a:p>
        </p:txBody>
      </p:sp>
      <p:sp>
        <p:nvSpPr>
          <p:cNvPr id="11" name="Rounded Rectangle 2">
            <a:extLst>
              <a:ext uri="{FF2B5EF4-FFF2-40B4-BE49-F238E27FC236}">
                <a16:creationId xmlns:a16="http://schemas.microsoft.com/office/drawing/2014/main" id="{E173650B-297E-BAAE-929D-805ACA230069}"/>
              </a:ext>
            </a:extLst>
          </p:cNvPr>
          <p:cNvSpPr/>
          <p:nvPr/>
        </p:nvSpPr>
        <p:spPr>
          <a:xfrm>
            <a:off x="4864691" y="4187810"/>
            <a:ext cx="1759731" cy="457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es-ES" dirty="0">
                <a:latin typeface="Wingdings" panose="05000000000000000000" pitchFamily="2" charset="2"/>
              </a:rPr>
              <a:t>0 </a:t>
            </a:r>
            <a:r>
              <a:rPr lang="es-ES" dirty="0"/>
              <a:t>logs</a:t>
            </a:r>
            <a:endParaRPr dirty="0"/>
          </a:p>
        </p:txBody>
      </p:sp>
      <p:sp>
        <p:nvSpPr>
          <p:cNvPr id="12" name="Rounded Rectangle 2">
            <a:extLst>
              <a:ext uri="{FF2B5EF4-FFF2-40B4-BE49-F238E27FC236}">
                <a16:creationId xmlns:a16="http://schemas.microsoft.com/office/drawing/2014/main" id="{90231806-23BA-2CC6-FD2C-92F711D9DAAF}"/>
              </a:ext>
            </a:extLst>
          </p:cNvPr>
          <p:cNvSpPr/>
          <p:nvPr/>
        </p:nvSpPr>
        <p:spPr>
          <a:xfrm>
            <a:off x="7085368" y="4187810"/>
            <a:ext cx="1759730" cy="457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es-ES" dirty="0">
                <a:latin typeface="Wingdings" panose="05000000000000000000" pitchFamily="2" charset="2"/>
              </a:rPr>
              <a:t>0 </a:t>
            </a:r>
            <a:r>
              <a:rPr lang="es-ES" dirty="0"/>
              <a:t>ejemplos</a:t>
            </a:r>
            <a:endParaRPr dirty="0"/>
          </a:p>
        </p:txBody>
      </p:sp>
      <p:sp>
        <p:nvSpPr>
          <p:cNvPr id="13" name="Rounded Rectangle 2">
            <a:extLst>
              <a:ext uri="{FF2B5EF4-FFF2-40B4-BE49-F238E27FC236}">
                <a16:creationId xmlns:a16="http://schemas.microsoft.com/office/drawing/2014/main" id="{DA0B8FD1-8D03-34A1-8B69-AE15DF0088EF}"/>
              </a:ext>
            </a:extLst>
          </p:cNvPr>
          <p:cNvSpPr/>
          <p:nvPr/>
        </p:nvSpPr>
        <p:spPr>
          <a:xfrm>
            <a:off x="472193" y="5175952"/>
            <a:ext cx="1759730" cy="457200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es-ES" dirty="0">
                <a:latin typeface="Wingdings" panose="05000000000000000000" pitchFamily="2" charset="2"/>
                <a:sym typeface="Wingdings" panose="05000000000000000000" pitchFamily="2" charset="2"/>
              </a:rPr>
              <a:t></a:t>
            </a:r>
            <a:r>
              <a:rPr lang="es-ES" dirty="0">
                <a:latin typeface="Wingdings" panose="05000000000000000000" pitchFamily="2" charset="2"/>
              </a:rPr>
              <a:t> </a:t>
            </a:r>
            <a:r>
              <a:rPr lang="es-ES" dirty="0"/>
              <a:t>dataset_entrada.csv</a:t>
            </a:r>
            <a:endParaRPr dirty="0"/>
          </a:p>
        </p:txBody>
      </p:sp>
      <p:sp>
        <p:nvSpPr>
          <p:cNvPr id="14" name="Rounded Rectangle 2">
            <a:extLst>
              <a:ext uri="{FF2B5EF4-FFF2-40B4-BE49-F238E27FC236}">
                <a16:creationId xmlns:a16="http://schemas.microsoft.com/office/drawing/2014/main" id="{782DDE4B-40EA-29C9-4B80-61C27CA1DD5B}"/>
              </a:ext>
            </a:extLst>
          </p:cNvPr>
          <p:cNvSpPr/>
          <p:nvPr/>
        </p:nvSpPr>
        <p:spPr>
          <a:xfrm>
            <a:off x="2644016" y="5174898"/>
            <a:ext cx="1759730" cy="457200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es-ES" dirty="0">
                <a:latin typeface="Wingdings" panose="05000000000000000000" pitchFamily="2" charset="2"/>
                <a:sym typeface="Wingdings" panose="05000000000000000000" pitchFamily="2" charset="2"/>
              </a:rPr>
              <a:t></a:t>
            </a:r>
            <a:r>
              <a:rPr lang="es-ES" dirty="0">
                <a:latin typeface="Wingdings" panose="05000000000000000000" pitchFamily="2" charset="2"/>
              </a:rPr>
              <a:t> </a:t>
            </a:r>
            <a:r>
              <a:rPr lang="es-ES" dirty="0"/>
              <a:t>dataset_salida.csv</a:t>
            </a:r>
            <a:endParaRPr dirty="0"/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D63DBB91-DF4C-EBB8-7D14-81E4477D0B68}"/>
              </a:ext>
            </a:extLst>
          </p:cNvPr>
          <p:cNvSpPr/>
          <p:nvPr/>
        </p:nvSpPr>
        <p:spPr>
          <a:xfrm>
            <a:off x="4864692" y="5180123"/>
            <a:ext cx="1759730" cy="457200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es-ES" dirty="0">
                <a:latin typeface="Wingdings" panose="05000000000000000000" pitchFamily="2" charset="2"/>
                <a:sym typeface="Wingdings" panose="05000000000000000000" pitchFamily="2" charset="2"/>
              </a:rPr>
              <a:t></a:t>
            </a:r>
            <a:r>
              <a:rPr lang="es-ES" dirty="0">
                <a:latin typeface="Wingdings" panose="05000000000000000000" pitchFamily="2" charset="2"/>
              </a:rPr>
              <a:t> </a:t>
            </a:r>
            <a:r>
              <a:rPr lang="es-ES" dirty="0"/>
              <a:t>log_modulo_x.log</a:t>
            </a:r>
            <a:endParaRPr dirty="0"/>
          </a:p>
        </p:txBody>
      </p:sp>
      <p:sp>
        <p:nvSpPr>
          <p:cNvPr id="16" name="Rounded Rectangle 2">
            <a:extLst>
              <a:ext uri="{FF2B5EF4-FFF2-40B4-BE49-F238E27FC236}">
                <a16:creationId xmlns:a16="http://schemas.microsoft.com/office/drawing/2014/main" id="{59AF4622-F257-8FF9-762C-3AEFB6E83433}"/>
              </a:ext>
            </a:extLst>
          </p:cNvPr>
          <p:cNvSpPr/>
          <p:nvPr/>
        </p:nvSpPr>
        <p:spPr>
          <a:xfrm>
            <a:off x="7085368" y="5174898"/>
            <a:ext cx="1759730" cy="457200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es-ES" dirty="0">
                <a:latin typeface="Wingdings" panose="05000000000000000000" pitchFamily="2" charset="2"/>
                <a:sym typeface="Wingdings" panose="05000000000000000000" pitchFamily="2" charset="2"/>
              </a:rPr>
              <a:t></a:t>
            </a:r>
            <a:r>
              <a:rPr lang="es-ES" dirty="0">
                <a:latin typeface="Wingdings" panose="05000000000000000000" pitchFamily="2" charset="2"/>
              </a:rPr>
              <a:t> </a:t>
            </a:r>
            <a:r>
              <a:rPr lang="es-ES" dirty="0"/>
              <a:t>muestra_salida.csv</a:t>
            </a:r>
            <a:endParaRPr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64F892D-B5C0-A090-914F-C0C8633884FD}"/>
              </a:ext>
            </a:extLst>
          </p:cNvPr>
          <p:cNvCxnSpPr>
            <a:stCxn id="2" idx="2"/>
            <a:endCxn id="5" idx="0"/>
          </p:cNvCxnSpPr>
          <p:nvPr/>
        </p:nvCxnSpPr>
        <p:spPr>
          <a:xfrm flipH="1">
            <a:off x="1470536" y="1514490"/>
            <a:ext cx="3101464" cy="5077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2E54537E-5645-4C8B-E9A3-BD6FC46A8396}"/>
              </a:ext>
            </a:extLst>
          </p:cNvPr>
          <p:cNvCxnSpPr>
            <a:stCxn id="2" idx="2"/>
            <a:endCxn id="6" idx="0"/>
          </p:cNvCxnSpPr>
          <p:nvPr/>
        </p:nvCxnSpPr>
        <p:spPr>
          <a:xfrm>
            <a:off x="4572000" y="1514490"/>
            <a:ext cx="0" cy="5298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AB33A15-424A-B5CD-8319-45A7D8D253D3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4572000" y="1514490"/>
            <a:ext cx="3149394" cy="5130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4855325-C710-72EA-5C24-16B0B43453CE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1470536" y="2479455"/>
            <a:ext cx="3101463" cy="5520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54E7760C-D859-9FF3-E4D1-928BDF96D083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4571999" y="2484744"/>
            <a:ext cx="3149395" cy="5467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ECD087A3-E85F-586C-6728-40133E4FA0AC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571999" y="2501578"/>
            <a:ext cx="1" cy="5298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6BCF528A-C37C-7779-14B5-041BD9F1C67C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1352058" y="3488666"/>
            <a:ext cx="3219941" cy="6991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76AC1696-64FC-AD4C-E49D-3E3A77DF48E8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4571999" y="3488666"/>
            <a:ext cx="3393234" cy="6991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3F9851DA-EE9E-9395-3E53-4B6F5840061D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3523881" y="3488666"/>
            <a:ext cx="1048118" cy="6991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6D515808-4165-5ED3-A512-35E688234E0B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4571999" y="3488666"/>
            <a:ext cx="1172558" cy="6991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34EE7FFC-90A3-A028-0C9D-0A0C823AE219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1352058" y="4645010"/>
            <a:ext cx="0" cy="5309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8C3DA196-B6C7-F040-876D-97B1A1198796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>
            <a:off x="3523881" y="4645010"/>
            <a:ext cx="0" cy="5298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ECDA8D3-D151-054D-FD32-D2EE400BF5EB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>
            <a:off x="5744557" y="4645010"/>
            <a:ext cx="0" cy="5351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A058253-A671-0EFA-D175-6B13A61CC2E0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7965233" y="4645010"/>
            <a:ext cx="0" cy="5298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52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El contenido generado por IA puede ser incorrecto.">
            <a:extLst>
              <a:ext uri="{FF2B5EF4-FFF2-40B4-BE49-F238E27FC236}">
                <a16:creationId xmlns:a16="http://schemas.microsoft.com/office/drawing/2014/main" id="{A48D538A-B331-AFFB-F427-721CF6A4B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08" y="309716"/>
            <a:ext cx="8008166" cy="600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5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A81F8313-4CF1-DE6D-0CC6-5E84CFED7E9C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flipH="1">
            <a:off x="1218100" y="1569971"/>
            <a:ext cx="2266216" cy="25877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9EA2BF1-860B-F826-F32B-F2B655E845B9}"/>
              </a:ext>
            </a:extLst>
          </p:cNvPr>
          <p:cNvSpPr/>
          <p:nvPr/>
        </p:nvSpPr>
        <p:spPr>
          <a:xfrm>
            <a:off x="157569" y="120754"/>
            <a:ext cx="8720959" cy="457200"/>
          </a:xfrm>
          <a:prstGeom prst="roundRect">
            <a:avLst/>
          </a:prstGeom>
          <a:solidFill>
            <a:srgbClr val="C8E6C9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000000"/>
                </a:solidFill>
              </a:defRPr>
            </a:pPr>
            <a:r>
              <a:rPr lang="es-ES" dirty="0">
                <a:latin typeface="Wingdings" panose="05000000000000000000" pitchFamily="2" charset="2"/>
              </a:rPr>
              <a:t>0</a:t>
            </a:r>
            <a:r>
              <a:rPr lang="es-ES" dirty="0"/>
              <a:t> </a:t>
            </a:r>
            <a:r>
              <a:rPr dirty="0"/>
              <a:t>TFM_PROYECTO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F6CC55F-7C5D-9ACA-CFA2-B845B2FD0436}"/>
              </a:ext>
            </a:extLst>
          </p:cNvPr>
          <p:cNvSpPr/>
          <p:nvPr/>
        </p:nvSpPr>
        <p:spPr>
          <a:xfrm>
            <a:off x="157569" y="1112771"/>
            <a:ext cx="1759730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es-ES" dirty="0">
                <a:latin typeface="Wingdings" panose="05000000000000000000" pitchFamily="2" charset="2"/>
              </a:rPr>
              <a:t>0 </a:t>
            </a:r>
            <a:r>
              <a:rPr lang="es-ES" dirty="0"/>
              <a:t>DATA</a:t>
            </a:r>
            <a:endParaRPr dirty="0"/>
          </a:p>
        </p:txBody>
      </p:sp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03F7028E-7574-D3E3-567F-A08F0E596442}"/>
              </a:ext>
            </a:extLst>
          </p:cNvPr>
          <p:cNvSpPr/>
          <p:nvPr/>
        </p:nvSpPr>
        <p:spPr>
          <a:xfrm>
            <a:off x="2190145" y="1112771"/>
            <a:ext cx="2588342" cy="4572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000000"/>
                </a:solidFill>
              </a:defRPr>
            </a:pPr>
            <a:r>
              <a:rPr lang="es-ES" dirty="0"/>
              <a:t> </a:t>
            </a:r>
            <a:r>
              <a:rPr lang="es-ES" dirty="0">
                <a:latin typeface="Wingdings" panose="05000000000000000000" pitchFamily="2" charset="2"/>
              </a:rPr>
              <a:t>0</a:t>
            </a:r>
            <a:r>
              <a:rPr lang="es-ES" dirty="0">
                <a:latin typeface="Wingdings" panose="05000000000000000000" pitchFamily="2" charset="2"/>
                <a:sym typeface="Wingdings" panose="05000000000000000000" pitchFamily="2" charset="2"/>
              </a:rPr>
              <a:t> </a:t>
            </a:r>
            <a:r>
              <a:rPr lang="es-ES" dirty="0"/>
              <a:t>PREPROCESAMIENTO</a:t>
            </a:r>
            <a:endParaRPr dirty="0"/>
          </a:p>
        </p:txBody>
      </p:sp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1BB381FE-20A1-F63C-4017-7349B687218D}"/>
              </a:ext>
            </a:extLst>
          </p:cNvPr>
          <p:cNvSpPr/>
          <p:nvPr/>
        </p:nvSpPr>
        <p:spPr>
          <a:xfrm>
            <a:off x="4998219" y="752110"/>
            <a:ext cx="1597988" cy="4572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000000"/>
                </a:solidFill>
              </a:defRPr>
            </a:pPr>
            <a:r>
              <a:rPr lang="es-ES" dirty="0"/>
              <a:t> </a:t>
            </a:r>
            <a:r>
              <a:rPr lang="es-ES" dirty="0">
                <a:latin typeface="Wingdings" panose="05000000000000000000" pitchFamily="2" charset="2"/>
              </a:rPr>
              <a:t>0</a:t>
            </a:r>
            <a:r>
              <a:rPr lang="es-ES" dirty="0">
                <a:latin typeface="Wingdings" panose="05000000000000000000" pitchFamily="2" charset="2"/>
                <a:sym typeface="Wingdings" panose="05000000000000000000" pitchFamily="2" charset="2"/>
              </a:rPr>
              <a:t> </a:t>
            </a:r>
            <a:r>
              <a:rPr lang="es-ES" dirty="0"/>
              <a:t>MODULOS</a:t>
            </a:r>
            <a:endParaRPr dirty="0"/>
          </a:p>
        </p:txBody>
      </p:sp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1390DF33-34D9-D924-458C-63172716D25A}"/>
              </a:ext>
            </a:extLst>
          </p:cNvPr>
          <p:cNvSpPr/>
          <p:nvPr/>
        </p:nvSpPr>
        <p:spPr>
          <a:xfrm>
            <a:off x="6862917" y="1106390"/>
            <a:ext cx="2015612" cy="4572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000000"/>
                </a:solidFill>
              </a:defRPr>
            </a:pPr>
            <a:r>
              <a:rPr lang="es-ES" dirty="0"/>
              <a:t> </a:t>
            </a:r>
            <a:r>
              <a:rPr lang="es-ES" dirty="0">
                <a:latin typeface="Wingdings" panose="05000000000000000000" pitchFamily="2" charset="2"/>
              </a:rPr>
              <a:t>0</a:t>
            </a:r>
            <a:r>
              <a:rPr lang="es-ES" dirty="0">
                <a:latin typeface="Wingdings" panose="05000000000000000000" pitchFamily="2" charset="2"/>
                <a:sym typeface="Wingdings" panose="05000000000000000000" pitchFamily="2" charset="2"/>
              </a:rPr>
              <a:t> </a:t>
            </a:r>
            <a:r>
              <a:rPr lang="es-ES" dirty="0"/>
              <a:t>MODELADO</a:t>
            </a:r>
            <a:endParaRPr dirty="0"/>
          </a:p>
        </p:txBody>
      </p:sp>
      <p:sp>
        <p:nvSpPr>
          <p:cNvPr id="8" name="Rounded Rectangle 2">
            <a:extLst>
              <a:ext uri="{FF2B5EF4-FFF2-40B4-BE49-F238E27FC236}">
                <a16:creationId xmlns:a16="http://schemas.microsoft.com/office/drawing/2014/main" id="{1F164020-83E4-DBA6-17FD-040A779095D6}"/>
              </a:ext>
            </a:extLst>
          </p:cNvPr>
          <p:cNvSpPr/>
          <p:nvPr/>
        </p:nvSpPr>
        <p:spPr>
          <a:xfrm>
            <a:off x="142575" y="2301366"/>
            <a:ext cx="1759730" cy="457200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es-ES" dirty="0">
                <a:latin typeface="Wingdings" panose="05000000000000000000" pitchFamily="2" charset="2"/>
                <a:sym typeface="Wingdings" panose="05000000000000000000" pitchFamily="2" charset="2"/>
              </a:rPr>
              <a:t></a:t>
            </a:r>
            <a:r>
              <a:rPr lang="es-ES" dirty="0">
                <a:latin typeface="Wingdings" panose="05000000000000000000" pitchFamily="2" charset="2"/>
              </a:rPr>
              <a:t> </a:t>
            </a:r>
            <a:r>
              <a:rPr lang="es-ES" dirty="0"/>
              <a:t>LOTES_ANTERIORES</a:t>
            </a:r>
            <a:endParaRPr dirty="0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98A7F919-7AF0-8CFF-8BBF-5C03F091E6E0}"/>
              </a:ext>
            </a:extLst>
          </p:cNvPr>
          <p:cNvSpPr/>
          <p:nvPr/>
        </p:nvSpPr>
        <p:spPr>
          <a:xfrm>
            <a:off x="142575" y="1695144"/>
            <a:ext cx="1759730" cy="457200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es-ES" dirty="0">
                <a:latin typeface="Wingdings" panose="05000000000000000000" pitchFamily="2" charset="2"/>
                <a:sym typeface="Wingdings" panose="05000000000000000000" pitchFamily="2" charset="2"/>
              </a:rPr>
              <a:t></a:t>
            </a:r>
            <a:r>
              <a:rPr lang="es-ES" dirty="0">
                <a:latin typeface="Wingdings" panose="05000000000000000000" pitchFamily="2" charset="2"/>
              </a:rPr>
              <a:t> </a:t>
            </a:r>
            <a:r>
              <a:rPr lang="es-ES" dirty="0"/>
              <a:t>LOTE_(fecha)</a:t>
            </a:r>
            <a:endParaRPr dirty="0"/>
          </a:p>
        </p:txBody>
      </p:sp>
      <p:sp>
        <p:nvSpPr>
          <p:cNvPr id="10" name="Rounded Rectangle 2">
            <a:extLst>
              <a:ext uri="{FF2B5EF4-FFF2-40B4-BE49-F238E27FC236}">
                <a16:creationId xmlns:a16="http://schemas.microsoft.com/office/drawing/2014/main" id="{12EB9E97-4EF9-B3DF-925F-6D7B70FD3A7A}"/>
              </a:ext>
            </a:extLst>
          </p:cNvPr>
          <p:cNvSpPr/>
          <p:nvPr/>
        </p:nvSpPr>
        <p:spPr>
          <a:xfrm>
            <a:off x="2190143" y="3508162"/>
            <a:ext cx="2588342" cy="457200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es-ES" dirty="0">
                <a:sym typeface="Wingdings" panose="05000000000000000000" pitchFamily="2" charset="2"/>
              </a:rPr>
              <a:t>MODULO_04_PREPROCESAMIENTO</a:t>
            </a:r>
            <a:endParaRPr lang="es-ES" dirty="0"/>
          </a:p>
        </p:txBody>
      </p:sp>
      <p:sp>
        <p:nvSpPr>
          <p:cNvPr id="11" name="Rounded Rectangle 2">
            <a:extLst>
              <a:ext uri="{FF2B5EF4-FFF2-40B4-BE49-F238E27FC236}">
                <a16:creationId xmlns:a16="http://schemas.microsoft.com/office/drawing/2014/main" id="{627D28DB-BA83-D801-CA29-FF3B09505CE7}"/>
              </a:ext>
            </a:extLst>
          </p:cNvPr>
          <p:cNvSpPr/>
          <p:nvPr/>
        </p:nvSpPr>
        <p:spPr>
          <a:xfrm>
            <a:off x="2190144" y="2907588"/>
            <a:ext cx="2588343" cy="457200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es-ES" dirty="0">
                <a:sym typeface="Wingdings" panose="05000000000000000000" pitchFamily="2" charset="2"/>
              </a:rPr>
              <a:t>MODULO_03_TERMINOS_TECNICOS</a:t>
            </a:r>
            <a:endParaRPr lang="es-ES" dirty="0"/>
          </a:p>
        </p:txBody>
      </p:sp>
      <p:sp>
        <p:nvSpPr>
          <p:cNvPr id="12" name="Rounded Rectangle 2">
            <a:extLst>
              <a:ext uri="{FF2B5EF4-FFF2-40B4-BE49-F238E27FC236}">
                <a16:creationId xmlns:a16="http://schemas.microsoft.com/office/drawing/2014/main" id="{830999EF-E9B5-5B8B-1A99-D016BD8261CD}"/>
              </a:ext>
            </a:extLst>
          </p:cNvPr>
          <p:cNvSpPr/>
          <p:nvPr/>
        </p:nvSpPr>
        <p:spPr>
          <a:xfrm>
            <a:off x="2190145" y="2301366"/>
            <a:ext cx="2588342" cy="457200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es-ES" dirty="0">
                <a:sym typeface="Wingdings" panose="05000000000000000000" pitchFamily="2" charset="2"/>
              </a:rPr>
              <a:t>MODULO_02_IDENTIFICACION</a:t>
            </a:r>
            <a:endParaRPr lang="es-ES" dirty="0"/>
          </a:p>
        </p:txBody>
      </p:sp>
      <p:sp>
        <p:nvSpPr>
          <p:cNvPr id="13" name="Rounded Rectangle 2">
            <a:extLst>
              <a:ext uri="{FF2B5EF4-FFF2-40B4-BE49-F238E27FC236}">
                <a16:creationId xmlns:a16="http://schemas.microsoft.com/office/drawing/2014/main" id="{27E648E0-6770-4096-A805-03A338972482}"/>
              </a:ext>
            </a:extLst>
          </p:cNvPr>
          <p:cNvSpPr/>
          <p:nvPr/>
        </p:nvSpPr>
        <p:spPr>
          <a:xfrm>
            <a:off x="2190145" y="1706147"/>
            <a:ext cx="2588342" cy="457200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es-ES" dirty="0">
                <a:sym typeface="Wingdings" panose="05000000000000000000" pitchFamily="2" charset="2"/>
              </a:rPr>
              <a:t>MODULO_01_CARGA_VALIDACION</a:t>
            </a:r>
            <a:endParaRPr dirty="0"/>
          </a:p>
        </p:txBody>
      </p:sp>
      <p:sp>
        <p:nvSpPr>
          <p:cNvPr id="14" name="Rounded Rectangle 2">
            <a:extLst>
              <a:ext uri="{FF2B5EF4-FFF2-40B4-BE49-F238E27FC236}">
                <a16:creationId xmlns:a16="http://schemas.microsoft.com/office/drawing/2014/main" id="{334CC4AF-80A7-92E6-309C-B0E5AFF57A25}"/>
              </a:ext>
            </a:extLst>
          </p:cNvPr>
          <p:cNvSpPr/>
          <p:nvPr/>
        </p:nvSpPr>
        <p:spPr>
          <a:xfrm>
            <a:off x="142574" y="4732763"/>
            <a:ext cx="2136057" cy="457200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es-ES" dirty="0">
                <a:latin typeface="Wingdings" panose="05000000000000000000" pitchFamily="2" charset="2"/>
                <a:sym typeface="Wingdings" panose="05000000000000000000" pitchFamily="2" charset="2"/>
              </a:rPr>
              <a:t></a:t>
            </a:r>
            <a:r>
              <a:rPr lang="es-ES" dirty="0">
                <a:latin typeface="Wingdings" panose="05000000000000000000" pitchFamily="2" charset="2"/>
              </a:rPr>
              <a:t> </a:t>
            </a:r>
            <a:r>
              <a:rPr lang="es-ES" dirty="0" err="1"/>
              <a:t>glosario_acumulado.json</a:t>
            </a:r>
            <a:endParaRPr dirty="0"/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1C06EB80-8910-9A24-CC81-8F700D128FF8}"/>
              </a:ext>
            </a:extLst>
          </p:cNvPr>
          <p:cNvSpPr/>
          <p:nvPr/>
        </p:nvSpPr>
        <p:spPr>
          <a:xfrm>
            <a:off x="142575" y="5357843"/>
            <a:ext cx="2136058" cy="457200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es-ES" dirty="0">
                <a:latin typeface="Wingdings" panose="05000000000000000000" pitchFamily="2" charset="2"/>
                <a:sym typeface="Wingdings" panose="05000000000000000000" pitchFamily="2" charset="2"/>
              </a:rPr>
              <a:t></a:t>
            </a:r>
            <a:r>
              <a:rPr lang="es-ES" dirty="0">
                <a:latin typeface="Wingdings" panose="05000000000000000000" pitchFamily="2" charset="2"/>
              </a:rPr>
              <a:t> </a:t>
            </a:r>
            <a:r>
              <a:rPr lang="es-ES" dirty="0" err="1"/>
              <a:t>tokenizer_y_embeddings</a:t>
            </a:r>
            <a:endParaRPr dirty="0"/>
          </a:p>
        </p:txBody>
      </p:sp>
      <p:sp>
        <p:nvSpPr>
          <p:cNvPr id="16" name="Rounded Rectangle 2">
            <a:extLst>
              <a:ext uri="{FF2B5EF4-FFF2-40B4-BE49-F238E27FC236}">
                <a16:creationId xmlns:a16="http://schemas.microsoft.com/office/drawing/2014/main" id="{6244EB28-DDED-C05C-99F5-423823C1C6D6}"/>
              </a:ext>
            </a:extLst>
          </p:cNvPr>
          <p:cNvSpPr/>
          <p:nvPr/>
        </p:nvSpPr>
        <p:spPr>
          <a:xfrm>
            <a:off x="6862916" y="2301366"/>
            <a:ext cx="2042405" cy="457200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es-ES" dirty="0">
                <a:sym typeface="Wingdings" panose="05000000000000000000" pitchFamily="2" charset="2"/>
              </a:rPr>
              <a:t>MODULO_06_CLASIFICACION</a:t>
            </a:r>
            <a:endParaRPr lang="es-ES" dirty="0"/>
          </a:p>
        </p:txBody>
      </p:sp>
      <p:sp>
        <p:nvSpPr>
          <p:cNvPr id="17" name="Rounded Rectangle 2">
            <a:extLst>
              <a:ext uri="{FF2B5EF4-FFF2-40B4-BE49-F238E27FC236}">
                <a16:creationId xmlns:a16="http://schemas.microsoft.com/office/drawing/2014/main" id="{1060FFA1-2BCF-A642-4263-57E224D18E2A}"/>
              </a:ext>
            </a:extLst>
          </p:cNvPr>
          <p:cNvSpPr/>
          <p:nvPr/>
        </p:nvSpPr>
        <p:spPr>
          <a:xfrm>
            <a:off x="6862916" y="1695144"/>
            <a:ext cx="2042405" cy="457200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es-ES" dirty="0">
                <a:sym typeface="Wingdings" panose="05000000000000000000" pitchFamily="2" charset="2"/>
              </a:rPr>
              <a:t>MODULO_05_EMBEDDINGS</a:t>
            </a:r>
            <a:endParaRPr lang="es-ES" dirty="0"/>
          </a:p>
        </p:txBody>
      </p:sp>
      <p:sp>
        <p:nvSpPr>
          <p:cNvPr id="18" name="Rounded Rectangle 2">
            <a:extLst>
              <a:ext uri="{FF2B5EF4-FFF2-40B4-BE49-F238E27FC236}">
                <a16:creationId xmlns:a16="http://schemas.microsoft.com/office/drawing/2014/main" id="{77B9D3DF-2620-298B-2D94-9A785262DA6D}"/>
              </a:ext>
            </a:extLst>
          </p:cNvPr>
          <p:cNvSpPr/>
          <p:nvPr/>
        </p:nvSpPr>
        <p:spPr>
          <a:xfrm>
            <a:off x="6862917" y="4271384"/>
            <a:ext cx="2015611" cy="457200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es-ES" dirty="0">
                <a:sym typeface="Wingdings" panose="05000000000000000000" pitchFamily="2" charset="2"/>
              </a:rPr>
              <a:t>MODULO_07_EVALUACION</a:t>
            </a:r>
          </a:p>
        </p:txBody>
      </p:sp>
      <p:sp>
        <p:nvSpPr>
          <p:cNvPr id="19" name="Rounded Rectangle 2">
            <a:extLst>
              <a:ext uri="{FF2B5EF4-FFF2-40B4-BE49-F238E27FC236}">
                <a16:creationId xmlns:a16="http://schemas.microsoft.com/office/drawing/2014/main" id="{15B47493-2900-06EC-23A5-C891A0BE36EA}"/>
              </a:ext>
            </a:extLst>
          </p:cNvPr>
          <p:cNvSpPr/>
          <p:nvPr/>
        </p:nvSpPr>
        <p:spPr>
          <a:xfrm>
            <a:off x="157568" y="4157769"/>
            <a:ext cx="2121063" cy="457200"/>
          </a:xfrm>
          <a:prstGeom prst="round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es-ES" dirty="0">
                <a:latin typeface="Wingdings" panose="05000000000000000000" pitchFamily="2" charset="2"/>
              </a:rPr>
              <a:t>0 </a:t>
            </a:r>
            <a:r>
              <a:rPr lang="es-ES" dirty="0"/>
              <a:t>RECURSOS_COMUNES</a:t>
            </a:r>
            <a:endParaRPr dirty="0"/>
          </a:p>
        </p:txBody>
      </p:sp>
      <p:sp>
        <p:nvSpPr>
          <p:cNvPr id="20" name="Rounded Rectangle 2">
            <a:extLst>
              <a:ext uri="{FF2B5EF4-FFF2-40B4-BE49-F238E27FC236}">
                <a16:creationId xmlns:a16="http://schemas.microsoft.com/office/drawing/2014/main" id="{50EB36EE-8CF8-3F17-3F76-195D75C24BE0}"/>
              </a:ext>
            </a:extLst>
          </p:cNvPr>
          <p:cNvSpPr/>
          <p:nvPr/>
        </p:nvSpPr>
        <p:spPr>
          <a:xfrm>
            <a:off x="4998219" y="3104960"/>
            <a:ext cx="1592827" cy="457200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es-ES" dirty="0">
                <a:latin typeface="Wingdings" panose="05000000000000000000" pitchFamily="2" charset="2"/>
                <a:sym typeface="Wingdings" panose="05000000000000000000" pitchFamily="2" charset="2"/>
              </a:rPr>
              <a:t></a:t>
            </a:r>
            <a:r>
              <a:rPr lang="es-ES" dirty="0">
                <a:latin typeface="Wingdings" panose="05000000000000000000" pitchFamily="2" charset="2"/>
              </a:rPr>
              <a:t> </a:t>
            </a:r>
            <a:r>
              <a:rPr lang="es-ES" dirty="0" err="1"/>
              <a:t>modelo_final</a:t>
            </a:r>
            <a:endParaRPr dirty="0"/>
          </a:p>
        </p:txBody>
      </p:sp>
      <p:sp>
        <p:nvSpPr>
          <p:cNvPr id="21" name="Rounded Rectangle 2">
            <a:extLst>
              <a:ext uri="{FF2B5EF4-FFF2-40B4-BE49-F238E27FC236}">
                <a16:creationId xmlns:a16="http://schemas.microsoft.com/office/drawing/2014/main" id="{87A41CBC-0E68-F78B-EFA6-389BB5BB8513}"/>
              </a:ext>
            </a:extLst>
          </p:cNvPr>
          <p:cNvSpPr/>
          <p:nvPr/>
        </p:nvSpPr>
        <p:spPr>
          <a:xfrm>
            <a:off x="5013213" y="2529966"/>
            <a:ext cx="1577833" cy="457200"/>
          </a:xfrm>
          <a:prstGeom prst="round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es-ES" dirty="0">
                <a:latin typeface="Wingdings" panose="05000000000000000000" pitchFamily="2" charset="2"/>
              </a:rPr>
              <a:t>0 </a:t>
            </a:r>
            <a:r>
              <a:rPr lang="es-ES" dirty="0"/>
              <a:t>MODELOS</a:t>
            </a:r>
            <a:endParaRPr dirty="0"/>
          </a:p>
        </p:txBody>
      </p:sp>
      <p:sp>
        <p:nvSpPr>
          <p:cNvPr id="22" name="Rounded Rectangle 2">
            <a:extLst>
              <a:ext uri="{FF2B5EF4-FFF2-40B4-BE49-F238E27FC236}">
                <a16:creationId xmlns:a16="http://schemas.microsoft.com/office/drawing/2014/main" id="{9AD598D3-30DA-0D03-22DE-8860F02AADAA}"/>
              </a:ext>
            </a:extLst>
          </p:cNvPr>
          <p:cNvSpPr/>
          <p:nvPr/>
        </p:nvSpPr>
        <p:spPr>
          <a:xfrm>
            <a:off x="5003380" y="4824873"/>
            <a:ext cx="1761452" cy="457200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es-ES" dirty="0">
                <a:sym typeface="Wingdings" panose="05000000000000000000" pitchFamily="2" charset="2"/>
              </a:rPr>
              <a:t></a:t>
            </a:r>
            <a:r>
              <a:rPr lang="es-ES" dirty="0"/>
              <a:t> informes_(</a:t>
            </a:r>
            <a:r>
              <a:rPr lang="es-ES" dirty="0" err="1"/>
              <a:t>fecha_lote</a:t>
            </a:r>
            <a:r>
              <a:rPr lang="es-ES" dirty="0"/>
              <a:t>)</a:t>
            </a:r>
            <a:endParaRPr dirty="0"/>
          </a:p>
        </p:txBody>
      </p:sp>
      <p:sp>
        <p:nvSpPr>
          <p:cNvPr id="23" name="Rounded Rectangle 2">
            <a:extLst>
              <a:ext uri="{FF2B5EF4-FFF2-40B4-BE49-F238E27FC236}">
                <a16:creationId xmlns:a16="http://schemas.microsoft.com/office/drawing/2014/main" id="{3A39F440-5FBB-9901-9F88-B793C2C1EBF4}"/>
              </a:ext>
            </a:extLst>
          </p:cNvPr>
          <p:cNvSpPr/>
          <p:nvPr/>
        </p:nvSpPr>
        <p:spPr>
          <a:xfrm>
            <a:off x="5018374" y="4249879"/>
            <a:ext cx="1577833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es-ES" dirty="0">
                <a:latin typeface="Wingdings" panose="05000000000000000000" pitchFamily="2" charset="2"/>
              </a:rPr>
              <a:t>0 </a:t>
            </a:r>
            <a:r>
              <a:rPr lang="es-ES" dirty="0"/>
              <a:t>RESULTADOS</a:t>
            </a:r>
            <a:endParaRPr dirty="0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06F2CB54-F4EA-5175-4C0B-6788494CD66A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1917299" y="1341371"/>
            <a:ext cx="2728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47A533A7-1731-EC87-DF65-A9D3ACB0713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778487" y="980710"/>
            <a:ext cx="219732" cy="360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61870016-CF21-2AE4-0B84-B3E9B571BFB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596207" y="980710"/>
            <a:ext cx="266710" cy="3542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DE26FEE2-4572-7355-3959-8C7977303567}"/>
              </a:ext>
            </a:extLst>
          </p:cNvPr>
          <p:cNvCxnSpPr>
            <a:stCxn id="3" idx="2"/>
            <a:endCxn id="9" idx="0"/>
          </p:cNvCxnSpPr>
          <p:nvPr/>
        </p:nvCxnSpPr>
        <p:spPr>
          <a:xfrm flipH="1">
            <a:off x="1022440" y="1569971"/>
            <a:ext cx="14994" cy="125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82D2643A-2E49-C0C5-CB29-ACB10473F0B2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1022440" y="2152344"/>
            <a:ext cx="0" cy="149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1318E2A-E393-90F2-3B5A-0EC03E557D22}"/>
              </a:ext>
            </a:extLst>
          </p:cNvPr>
          <p:cNvCxnSpPr>
            <a:stCxn id="19" idx="2"/>
            <a:endCxn id="14" idx="0"/>
          </p:cNvCxnSpPr>
          <p:nvPr/>
        </p:nvCxnSpPr>
        <p:spPr>
          <a:xfrm flipH="1">
            <a:off x="1210603" y="4614969"/>
            <a:ext cx="7497" cy="117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31F28584-1AED-49C6-681A-D680A43476FC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1210603" y="5189963"/>
            <a:ext cx="1" cy="167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FECCFFFE-D1AA-036A-4DB9-02B47F197F0E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3484316" y="1569971"/>
            <a:ext cx="0" cy="136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03E3767-C148-DAD6-D088-9E10BE6B8E79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>
            <a:off x="3484316" y="2163347"/>
            <a:ext cx="0" cy="1380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61517A3F-110E-A097-495A-11B74F8CF688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>
            <a:off x="3484316" y="2758566"/>
            <a:ext cx="0" cy="149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CBB34E23-A329-4DF9-CF63-4B9A0ADA0750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 flipH="1">
            <a:off x="3484314" y="3364788"/>
            <a:ext cx="2" cy="143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C60C2B3F-6A9F-C7AD-FC77-758DEC15AABA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 flipH="1">
            <a:off x="5794633" y="2987166"/>
            <a:ext cx="7497" cy="117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461DB2C4-453A-E2EC-127D-BDB4BD71F878}"/>
              </a:ext>
            </a:extLst>
          </p:cNvPr>
          <p:cNvCxnSpPr>
            <a:stCxn id="23" idx="2"/>
            <a:endCxn id="22" idx="0"/>
          </p:cNvCxnSpPr>
          <p:nvPr/>
        </p:nvCxnSpPr>
        <p:spPr>
          <a:xfrm>
            <a:off x="5807291" y="4707079"/>
            <a:ext cx="76815" cy="117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894D616B-8B4E-6532-C153-0B4D4C5D4CAA}"/>
              </a:ext>
            </a:extLst>
          </p:cNvPr>
          <p:cNvCxnSpPr>
            <a:stCxn id="7" idx="2"/>
            <a:endCxn id="17" idx="0"/>
          </p:cNvCxnSpPr>
          <p:nvPr/>
        </p:nvCxnSpPr>
        <p:spPr>
          <a:xfrm>
            <a:off x="7870723" y="1563590"/>
            <a:ext cx="13396" cy="131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9987988C-895B-9C7B-21D1-ED2AF91BA9DB}"/>
              </a:ext>
            </a:extLst>
          </p:cNvPr>
          <p:cNvCxnSpPr>
            <a:stCxn id="17" idx="2"/>
            <a:endCxn id="16" idx="0"/>
          </p:cNvCxnSpPr>
          <p:nvPr/>
        </p:nvCxnSpPr>
        <p:spPr>
          <a:xfrm>
            <a:off x="7884119" y="2152344"/>
            <a:ext cx="0" cy="149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377C0E18-99D7-2464-5156-BFB17A45A454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 flipH="1">
            <a:off x="7870723" y="2758566"/>
            <a:ext cx="13396" cy="1512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2C8630BF-0D04-B49D-1D93-06F69BC42499}"/>
              </a:ext>
            </a:extLst>
          </p:cNvPr>
          <p:cNvCxnSpPr>
            <a:stCxn id="21" idx="3"/>
            <a:endCxn id="16" idx="1"/>
          </p:cNvCxnSpPr>
          <p:nvPr/>
        </p:nvCxnSpPr>
        <p:spPr>
          <a:xfrm flipV="1">
            <a:off x="6591046" y="2529966"/>
            <a:ext cx="271870" cy="228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08AAB34A-2075-95EC-9511-55E936E0320E}"/>
              </a:ext>
            </a:extLst>
          </p:cNvPr>
          <p:cNvCxnSpPr>
            <a:stCxn id="23" idx="3"/>
            <a:endCxn id="18" idx="1"/>
          </p:cNvCxnSpPr>
          <p:nvPr/>
        </p:nvCxnSpPr>
        <p:spPr>
          <a:xfrm>
            <a:off x="6596207" y="4478479"/>
            <a:ext cx="266710" cy="215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243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El contenido generado por IA puede ser incorrecto.">
            <a:extLst>
              <a:ext uri="{FF2B5EF4-FFF2-40B4-BE49-F238E27FC236}">
                <a16:creationId xmlns:a16="http://schemas.microsoft.com/office/drawing/2014/main" id="{4B33883A-18AF-B3C3-378C-1C5CF859E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27" y="0"/>
            <a:ext cx="76155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09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A26D290-9292-40DD-9ACA-84A8E687B548}"/>
              </a:ext>
            </a:extLst>
          </p:cNvPr>
          <p:cNvSpPr/>
          <p:nvPr/>
        </p:nvSpPr>
        <p:spPr>
          <a:xfrm>
            <a:off x="157569" y="120754"/>
            <a:ext cx="8720959" cy="457200"/>
          </a:xfrm>
          <a:prstGeom prst="roundRect">
            <a:avLst/>
          </a:prstGeom>
          <a:solidFill>
            <a:srgbClr val="C8E6C9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000000"/>
                </a:solidFill>
              </a:defRPr>
            </a:pPr>
            <a:r>
              <a:rPr lang="es-ES" dirty="0"/>
              <a:t>Estructura estándar de los módulos de preprocesamiento</a:t>
            </a:r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rPr lang="es-ES" dirty="0"/>
              <a:t>(basados en la plantilla) </a:t>
            </a:r>
            <a:endParaRPr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05AEE14-A3C4-7FB9-482B-53880E793195}"/>
              </a:ext>
            </a:extLst>
          </p:cNvPr>
          <p:cNvSpPr/>
          <p:nvPr/>
        </p:nvSpPr>
        <p:spPr>
          <a:xfrm>
            <a:off x="1327606" y="884171"/>
            <a:ext cx="5643463" cy="2563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es-ES" dirty="0"/>
              <a:t>Configurar entorno (</a:t>
            </a:r>
            <a:r>
              <a:rPr lang="es-ES" dirty="0" err="1"/>
              <a:t>colab</a:t>
            </a:r>
            <a:r>
              <a:rPr lang="es-ES" dirty="0"/>
              <a:t> o local)</a:t>
            </a:r>
            <a:endParaRPr dirty="0"/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967F4C3B-BBFB-5029-938C-36FB360ABCD2}"/>
              </a:ext>
            </a:extLst>
          </p:cNvPr>
          <p:cNvSpPr/>
          <p:nvPr/>
        </p:nvSpPr>
        <p:spPr>
          <a:xfrm>
            <a:off x="1480006" y="1380700"/>
            <a:ext cx="5643463" cy="2563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es-ES" dirty="0"/>
              <a:t>Importar utilidades y </a:t>
            </a:r>
            <a:r>
              <a:rPr lang="es-ES" dirty="0" err="1"/>
              <a:t>config.yaml</a:t>
            </a:r>
            <a:endParaRPr dirty="0"/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DE24BDA0-A148-29EF-D234-9A40C014ABAC}"/>
              </a:ext>
            </a:extLst>
          </p:cNvPr>
          <p:cNvSpPr/>
          <p:nvPr/>
        </p:nvSpPr>
        <p:spPr>
          <a:xfrm>
            <a:off x="1632406" y="1896899"/>
            <a:ext cx="5643463" cy="2563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es-ES" dirty="0"/>
              <a:t>Configurar </a:t>
            </a:r>
            <a:r>
              <a:rPr lang="es-ES" dirty="0" err="1"/>
              <a:t>logger</a:t>
            </a:r>
            <a:endParaRPr dirty="0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90A50919-CA77-FFBB-03A0-944CAFCB4C25}"/>
              </a:ext>
            </a:extLst>
          </p:cNvPr>
          <p:cNvSpPr/>
          <p:nvPr/>
        </p:nvSpPr>
        <p:spPr>
          <a:xfrm>
            <a:off x="1784806" y="2422923"/>
            <a:ext cx="5643463" cy="2563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es-ES" dirty="0"/>
              <a:t>Inicializar entorno (rutas y metadatos)</a:t>
            </a:r>
            <a:endParaRPr dirty="0"/>
          </a:p>
        </p:txBody>
      </p:sp>
      <p:sp>
        <p:nvSpPr>
          <p:cNvPr id="7" name="Rounded Rectangle 2">
            <a:extLst>
              <a:ext uri="{FF2B5EF4-FFF2-40B4-BE49-F238E27FC236}">
                <a16:creationId xmlns:a16="http://schemas.microsoft.com/office/drawing/2014/main" id="{E04B888D-F53F-BC30-703D-46290216CCA5}"/>
              </a:ext>
            </a:extLst>
          </p:cNvPr>
          <p:cNvSpPr/>
          <p:nvPr/>
        </p:nvSpPr>
        <p:spPr>
          <a:xfrm>
            <a:off x="1937206" y="2939114"/>
            <a:ext cx="5643463" cy="2563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es-ES" dirty="0"/>
              <a:t>Buscar y cargar dataset de entrada</a:t>
            </a:r>
            <a:endParaRPr dirty="0"/>
          </a:p>
        </p:txBody>
      </p:sp>
      <p:sp>
        <p:nvSpPr>
          <p:cNvPr id="8" name="Rounded Rectangle 2">
            <a:extLst>
              <a:ext uri="{FF2B5EF4-FFF2-40B4-BE49-F238E27FC236}">
                <a16:creationId xmlns:a16="http://schemas.microsoft.com/office/drawing/2014/main" id="{65C7903E-31A3-5B56-FB6B-01A424822918}"/>
              </a:ext>
            </a:extLst>
          </p:cNvPr>
          <p:cNvSpPr/>
          <p:nvPr/>
        </p:nvSpPr>
        <p:spPr>
          <a:xfrm>
            <a:off x="2089606" y="3435647"/>
            <a:ext cx="5643463" cy="2563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es-ES" dirty="0"/>
              <a:t>Validar dataset de entrada</a:t>
            </a:r>
            <a:endParaRPr dirty="0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646385EF-CA79-EE75-C68D-28E16C1C9127}"/>
              </a:ext>
            </a:extLst>
          </p:cNvPr>
          <p:cNvSpPr/>
          <p:nvPr/>
        </p:nvSpPr>
        <p:spPr>
          <a:xfrm>
            <a:off x="2242006" y="3922340"/>
            <a:ext cx="5643463" cy="2563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es-ES" dirty="0"/>
              <a:t>Mostrar y guardar muestra de entrada </a:t>
            </a:r>
            <a:endParaRPr dirty="0"/>
          </a:p>
        </p:txBody>
      </p:sp>
      <p:sp>
        <p:nvSpPr>
          <p:cNvPr id="10" name="Rounded Rectangle 2">
            <a:extLst>
              <a:ext uri="{FF2B5EF4-FFF2-40B4-BE49-F238E27FC236}">
                <a16:creationId xmlns:a16="http://schemas.microsoft.com/office/drawing/2014/main" id="{766DD9D0-713E-091C-BA5B-D460881A2AE4}"/>
              </a:ext>
            </a:extLst>
          </p:cNvPr>
          <p:cNvSpPr/>
          <p:nvPr/>
        </p:nvSpPr>
        <p:spPr>
          <a:xfrm>
            <a:off x="2394406" y="4428701"/>
            <a:ext cx="5643463" cy="2563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es-ES" dirty="0"/>
              <a:t>Procesamiento específico del modulo (@medir_tiempo)</a:t>
            </a:r>
            <a:endParaRPr dirty="0"/>
          </a:p>
        </p:txBody>
      </p:sp>
      <p:sp>
        <p:nvSpPr>
          <p:cNvPr id="11" name="Rounded Rectangle 2">
            <a:extLst>
              <a:ext uri="{FF2B5EF4-FFF2-40B4-BE49-F238E27FC236}">
                <a16:creationId xmlns:a16="http://schemas.microsoft.com/office/drawing/2014/main" id="{56ABE442-BE1D-36E6-119E-AC9F0FC896EA}"/>
              </a:ext>
            </a:extLst>
          </p:cNvPr>
          <p:cNvSpPr/>
          <p:nvPr/>
        </p:nvSpPr>
        <p:spPr>
          <a:xfrm>
            <a:off x="2546806" y="4944897"/>
            <a:ext cx="5643463" cy="2563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es-ES" dirty="0"/>
              <a:t>Validar dataset de salida</a:t>
            </a:r>
            <a:endParaRPr dirty="0"/>
          </a:p>
        </p:txBody>
      </p:sp>
      <p:sp>
        <p:nvSpPr>
          <p:cNvPr id="12" name="Rounded Rectangle 2">
            <a:extLst>
              <a:ext uri="{FF2B5EF4-FFF2-40B4-BE49-F238E27FC236}">
                <a16:creationId xmlns:a16="http://schemas.microsoft.com/office/drawing/2014/main" id="{923B1772-9AF2-8679-332E-8AB280CD0B96}"/>
              </a:ext>
            </a:extLst>
          </p:cNvPr>
          <p:cNvSpPr/>
          <p:nvPr/>
        </p:nvSpPr>
        <p:spPr>
          <a:xfrm>
            <a:off x="2699206" y="5431595"/>
            <a:ext cx="5643463" cy="2563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es-ES" dirty="0"/>
              <a:t>Guardar dataset con nombre estándar</a:t>
            </a:r>
          </a:p>
        </p:txBody>
      </p:sp>
      <p:sp>
        <p:nvSpPr>
          <p:cNvPr id="13" name="Rounded Rectangle 2">
            <a:extLst>
              <a:ext uri="{FF2B5EF4-FFF2-40B4-BE49-F238E27FC236}">
                <a16:creationId xmlns:a16="http://schemas.microsoft.com/office/drawing/2014/main" id="{AA7D9E50-92B3-27F1-7A0C-D32F8D3456D1}"/>
              </a:ext>
            </a:extLst>
          </p:cNvPr>
          <p:cNvSpPr/>
          <p:nvPr/>
        </p:nvSpPr>
        <p:spPr>
          <a:xfrm>
            <a:off x="2851606" y="5937959"/>
            <a:ext cx="5643463" cy="2563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es-ES" dirty="0"/>
              <a:t>Mostrar y guardar muestra de salida</a:t>
            </a:r>
            <a:endParaRPr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AB47256-C36A-688E-21DE-C2B62AE08DD4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149338" y="1140542"/>
            <a:ext cx="0" cy="240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B575C16-38CB-273A-EABF-B95BCE0FCED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301738" y="1637071"/>
            <a:ext cx="0" cy="259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3C3F1659-4CA6-8498-FC9D-42D53D4A6B1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454138" y="2153270"/>
            <a:ext cx="0" cy="269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78440D97-1FC3-8C50-E70F-7854487684B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606538" y="2679294"/>
            <a:ext cx="0" cy="259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AE14A4B8-14A1-F74E-7071-AECA5D0FF657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758938" y="3195485"/>
            <a:ext cx="0" cy="2401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BC8E0D38-2262-0A88-ACB4-D6492CE40CD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911338" y="3692018"/>
            <a:ext cx="0" cy="230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C03D113C-8EBA-0F18-CC2A-637CA67DEBE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063738" y="4178711"/>
            <a:ext cx="0" cy="2499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0B188B52-C994-A3CE-9492-D158882B9A30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216138" y="4685072"/>
            <a:ext cx="0" cy="259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4F8BCDA-92B5-BB6E-211B-4BC2B1FF18BB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368538" y="5201268"/>
            <a:ext cx="0" cy="2303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38A93192-76FA-51CA-7454-18D0AAC3BD97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520938" y="5687966"/>
            <a:ext cx="0" cy="285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658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01814735-B7B5-90E6-876E-EE7E021DA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1" y="322320"/>
            <a:ext cx="8686817" cy="621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53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D2DDF-ED66-B9E9-E76D-EA24D18F1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3AFB633-B63E-10FC-415F-4E4EB24879FC}"/>
              </a:ext>
            </a:extLst>
          </p:cNvPr>
          <p:cNvSpPr/>
          <p:nvPr/>
        </p:nvSpPr>
        <p:spPr>
          <a:xfrm>
            <a:off x="137907" y="1143315"/>
            <a:ext cx="8720959" cy="457200"/>
          </a:xfrm>
          <a:prstGeom prst="roundRect">
            <a:avLst/>
          </a:prstGeom>
          <a:solidFill>
            <a:srgbClr val="C8E6C9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000000"/>
                </a:solidFill>
              </a:defRPr>
            </a:pPr>
            <a:r>
              <a:rPr lang="es-ES" dirty="0"/>
              <a:t>Integración de </a:t>
            </a:r>
            <a:r>
              <a:rPr lang="es-ES" dirty="0" err="1"/>
              <a:t>utilidades_comunes_NEW</a:t>
            </a:r>
            <a:r>
              <a:rPr lang="es-ES" dirty="0"/>
              <a:t> en un módulo de procesamiento</a:t>
            </a:r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D69D3241-0F02-2068-2BC0-AD3B78CA16F8}"/>
              </a:ext>
            </a:extLst>
          </p:cNvPr>
          <p:cNvSpPr/>
          <p:nvPr/>
        </p:nvSpPr>
        <p:spPr>
          <a:xfrm>
            <a:off x="1219455" y="1877233"/>
            <a:ext cx="5643463" cy="2563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es-ES" dirty="0" err="1"/>
              <a:t>Configurar_logger</a:t>
            </a:r>
            <a:endParaRPr dirty="0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6E536823-D7D7-EC5C-D4B6-43EDDC9BAD8F}"/>
              </a:ext>
            </a:extLst>
          </p:cNvPr>
          <p:cNvSpPr/>
          <p:nvPr/>
        </p:nvSpPr>
        <p:spPr>
          <a:xfrm>
            <a:off x="1371855" y="2403257"/>
            <a:ext cx="5643463" cy="2563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es-ES" dirty="0" err="1"/>
              <a:t>Inicializar_entorno</a:t>
            </a:r>
            <a:endParaRPr dirty="0"/>
          </a:p>
        </p:txBody>
      </p:sp>
      <p:sp>
        <p:nvSpPr>
          <p:cNvPr id="7" name="Rounded Rectangle 2">
            <a:extLst>
              <a:ext uri="{FF2B5EF4-FFF2-40B4-BE49-F238E27FC236}">
                <a16:creationId xmlns:a16="http://schemas.microsoft.com/office/drawing/2014/main" id="{03DEEB7D-DE33-019C-834C-CB5993C69BFE}"/>
              </a:ext>
            </a:extLst>
          </p:cNvPr>
          <p:cNvSpPr/>
          <p:nvPr/>
        </p:nvSpPr>
        <p:spPr>
          <a:xfrm>
            <a:off x="1524255" y="2919448"/>
            <a:ext cx="5643463" cy="2563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es-ES" dirty="0" err="1"/>
              <a:t>Cargar_dataset</a:t>
            </a:r>
            <a:endParaRPr dirty="0"/>
          </a:p>
        </p:txBody>
      </p:sp>
      <p:sp>
        <p:nvSpPr>
          <p:cNvPr id="8" name="Rounded Rectangle 2">
            <a:extLst>
              <a:ext uri="{FF2B5EF4-FFF2-40B4-BE49-F238E27FC236}">
                <a16:creationId xmlns:a16="http://schemas.microsoft.com/office/drawing/2014/main" id="{F71E8A00-3F9B-2519-6ECD-E6779BD98509}"/>
              </a:ext>
            </a:extLst>
          </p:cNvPr>
          <p:cNvSpPr/>
          <p:nvPr/>
        </p:nvSpPr>
        <p:spPr>
          <a:xfrm>
            <a:off x="1676655" y="3415981"/>
            <a:ext cx="5643463" cy="2563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es-ES" dirty="0" err="1"/>
              <a:t>Validar_integridad</a:t>
            </a:r>
            <a:endParaRPr dirty="0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E61C8DBD-7FBD-CE07-79AE-F2532607BA8B}"/>
              </a:ext>
            </a:extLst>
          </p:cNvPr>
          <p:cNvSpPr/>
          <p:nvPr/>
        </p:nvSpPr>
        <p:spPr>
          <a:xfrm>
            <a:off x="1829055" y="3902674"/>
            <a:ext cx="5643463" cy="2563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es-ES" dirty="0" err="1"/>
              <a:t>Mostrar_muestra_dataset</a:t>
            </a:r>
            <a:endParaRPr dirty="0"/>
          </a:p>
        </p:txBody>
      </p:sp>
      <p:sp>
        <p:nvSpPr>
          <p:cNvPr id="10" name="Rounded Rectangle 2">
            <a:extLst>
              <a:ext uri="{FF2B5EF4-FFF2-40B4-BE49-F238E27FC236}">
                <a16:creationId xmlns:a16="http://schemas.microsoft.com/office/drawing/2014/main" id="{3DFF9CC8-427A-856C-206A-36EA9F9E4278}"/>
              </a:ext>
            </a:extLst>
          </p:cNvPr>
          <p:cNvSpPr/>
          <p:nvPr/>
        </p:nvSpPr>
        <p:spPr>
          <a:xfrm>
            <a:off x="1981455" y="4409035"/>
            <a:ext cx="5643463" cy="2563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es-ES" dirty="0" err="1"/>
              <a:t>Guardar_muestra_dataset</a:t>
            </a:r>
            <a:endParaRPr dirty="0"/>
          </a:p>
        </p:txBody>
      </p:sp>
      <p:sp>
        <p:nvSpPr>
          <p:cNvPr id="11" name="Rounded Rectangle 2">
            <a:extLst>
              <a:ext uri="{FF2B5EF4-FFF2-40B4-BE49-F238E27FC236}">
                <a16:creationId xmlns:a16="http://schemas.microsoft.com/office/drawing/2014/main" id="{CA1EC267-FDA4-B7D9-F444-069BABA2257D}"/>
              </a:ext>
            </a:extLst>
          </p:cNvPr>
          <p:cNvSpPr/>
          <p:nvPr/>
        </p:nvSpPr>
        <p:spPr>
          <a:xfrm>
            <a:off x="2133855" y="4925231"/>
            <a:ext cx="5643463" cy="2563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es-ES" dirty="0"/>
              <a:t>Guardar dataset</a:t>
            </a:r>
            <a:endParaRPr dirty="0"/>
          </a:p>
        </p:txBody>
      </p:sp>
      <p:sp>
        <p:nvSpPr>
          <p:cNvPr id="12" name="Rounded Rectangle 2">
            <a:extLst>
              <a:ext uri="{FF2B5EF4-FFF2-40B4-BE49-F238E27FC236}">
                <a16:creationId xmlns:a16="http://schemas.microsoft.com/office/drawing/2014/main" id="{112A9098-FD92-5E19-2C69-A86D2E3C81ED}"/>
              </a:ext>
            </a:extLst>
          </p:cNvPr>
          <p:cNvSpPr/>
          <p:nvPr/>
        </p:nvSpPr>
        <p:spPr>
          <a:xfrm>
            <a:off x="2286255" y="5411929"/>
            <a:ext cx="5643463" cy="2563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lang="es-ES" dirty="0" err="1"/>
              <a:t>Comparar_datasets</a:t>
            </a:r>
            <a:endParaRPr lang="es-ES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2ADA11B-2DE2-560B-1C43-736A18FBEA8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041187" y="2133604"/>
            <a:ext cx="0" cy="269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7EDD04E-D3F6-3447-B97B-B624A160954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193587" y="2659628"/>
            <a:ext cx="0" cy="259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9858773E-1F69-406F-AAE8-CFF98657D097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345987" y="3175819"/>
            <a:ext cx="0" cy="2401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A1DD5179-4E91-90BC-4FCA-D1CE292B043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498387" y="3672352"/>
            <a:ext cx="0" cy="230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98002B1E-A95D-C5DC-AB35-5061BE589C38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650787" y="4159045"/>
            <a:ext cx="0" cy="2499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E3EE5B6E-0EB6-15BA-2B50-67192FFEEC39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803187" y="4665406"/>
            <a:ext cx="0" cy="259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F7A77098-5E41-5104-032C-FC8159B048A7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955587" y="5181602"/>
            <a:ext cx="0" cy="2303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501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349</Words>
  <Application>Microsoft Office PowerPoint</Application>
  <PresentationFormat>Presentación en pantalla (4:3)</PresentationFormat>
  <Paragraphs>87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Eva Martin Cruz</cp:lastModifiedBy>
  <cp:revision>16</cp:revision>
  <dcterms:created xsi:type="dcterms:W3CDTF">2013-01-27T09:14:16Z</dcterms:created>
  <dcterms:modified xsi:type="dcterms:W3CDTF">2025-06-15T18:49:11Z</dcterms:modified>
  <cp:category/>
</cp:coreProperties>
</file>