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408" r:id="rId2"/>
    <p:sldId id="562" r:id="rId3"/>
    <p:sldId id="596" r:id="rId4"/>
    <p:sldId id="564" r:id="rId5"/>
    <p:sldId id="565" r:id="rId6"/>
    <p:sldId id="566" r:id="rId7"/>
    <p:sldId id="567" r:id="rId8"/>
    <p:sldId id="568" r:id="rId9"/>
    <p:sldId id="569" r:id="rId10"/>
    <p:sldId id="597" r:id="rId11"/>
    <p:sldId id="577" r:id="rId12"/>
    <p:sldId id="579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78" r:id="rId21"/>
    <p:sldId id="595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602" r:id="rId38"/>
    <p:sldId id="598" r:id="rId39"/>
    <p:sldId id="599" r:id="rId40"/>
    <p:sldId id="601" r:id="rId41"/>
    <p:sldId id="600" r:id="rId42"/>
    <p:sldId id="603" r:id="rId43"/>
    <p:sldId id="604" r:id="rId44"/>
    <p:sldId id="605" r:id="rId45"/>
    <p:sldId id="606" r:id="rId46"/>
    <p:sldId id="607" r:id="rId47"/>
    <p:sldId id="608" r:id="rId48"/>
    <p:sldId id="609" r:id="rId49"/>
    <p:sldId id="610" r:id="rId50"/>
    <p:sldId id="611" r:id="rId51"/>
    <p:sldId id="612" r:id="rId52"/>
    <p:sldId id="613" r:id="rId53"/>
    <p:sldId id="614" r:id="rId54"/>
    <p:sldId id="615" r:id="rId55"/>
    <p:sldId id="616" r:id="rId56"/>
    <p:sldId id="617" r:id="rId57"/>
    <p:sldId id="618" r:id="rId58"/>
    <p:sldId id="619" r:id="rId59"/>
    <p:sldId id="620" r:id="rId60"/>
    <p:sldId id="621" r:id="rId61"/>
    <p:sldId id="629" r:id="rId62"/>
    <p:sldId id="622" r:id="rId63"/>
    <p:sldId id="623" r:id="rId64"/>
    <p:sldId id="627" r:id="rId65"/>
    <p:sldId id="625" r:id="rId66"/>
    <p:sldId id="624" r:id="rId67"/>
    <p:sldId id="626" r:id="rId68"/>
    <p:sldId id="628" r:id="rId69"/>
    <p:sldId id="630" r:id="rId70"/>
    <p:sldId id="631" r:id="rId71"/>
    <p:sldId id="632" r:id="rId72"/>
    <p:sldId id="633" r:id="rId73"/>
    <p:sldId id="634" r:id="rId7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C69"/>
    <a:srgbClr val="F39322"/>
    <a:srgbClr val="DB81A2"/>
    <a:srgbClr val="FF9039"/>
    <a:srgbClr val="FCEDE8"/>
    <a:srgbClr val="FFFFFF"/>
    <a:srgbClr val="E6E6E6"/>
    <a:srgbClr val="006634"/>
    <a:srgbClr val="86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1" autoAdjust="0"/>
    <p:restoredTop sz="80120" autoAdjust="0"/>
  </p:normalViewPr>
  <p:slideViewPr>
    <p:cSldViewPr snapToGrid="0">
      <p:cViewPr varScale="1">
        <p:scale>
          <a:sx n="75" d="100"/>
          <a:sy n="75" d="100"/>
        </p:scale>
        <p:origin x="16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1932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89781-F136-403A-9A18-F5A619CEDC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8FB0E-6F11-425E-BA85-F066039B9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C2F7C-FCB1-4154-A707-02579EEC012A}" type="datetime1">
              <a:rPr lang="nl-NL" smtClean="0"/>
              <a:t>16-06-2021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2A01D-65F8-4012-B908-12826D752B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87A9-C523-46BA-BB91-7D67E1F348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CFA6E-79E2-47B6-A9E0-BE46D0CDB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92367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7CFA-9089-4604-BE55-6B5DC76CD258}" type="datetime1">
              <a:rPr lang="nl-NL" smtClean="0"/>
              <a:t>16-06-2021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360D2-D3D6-4455-9451-79BE698AF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20427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63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105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62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55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8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4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6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369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ik om lesonderdeel te wijzi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2201-9246-4DB9-8E72-D8F0A1194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DC061-1013-4035-83D6-9FDFD827F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4B7A18-409E-4E1F-8B24-B1ABCF2171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1B2828-63CC-49D2-AE22-B840BA77F576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605C84-4C94-4F94-9B00-CC737AC5DD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750A22-C26C-42C5-AF17-F038A39260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21826CD-BEEC-49A3-AF6E-BBB4C19349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16200000">
            <a:off x="-2669382" y="2669382"/>
            <a:ext cx="6176963" cy="83820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579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915A-50A6-4E23-9FAD-6797A8BC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34"/>
            <a:ext cx="10515600" cy="7846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37A4-E44C-4E62-B3D3-82819923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1"/>
            <a:ext cx="10515600" cy="49242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8D94-B578-431D-B0DB-F369176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D5D8-D8E0-4027-BEE1-E9D025F5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FAA7-636E-4C3D-9EE1-D2FE05C0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0B90957-C7DE-44A2-9644-E41BA59BDD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16200000">
            <a:off x="-2669382" y="2669382"/>
            <a:ext cx="6176963" cy="83820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955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0FA1-3484-488A-B8C8-813EB7BF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A3F1-83C7-49BF-A7E8-D8715DD85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00512"/>
            <a:ext cx="5181600" cy="50764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27F37-9E95-43EF-BADA-76FE01AE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512"/>
            <a:ext cx="5181600" cy="50764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BF483-6077-4FB8-B9B9-AF64E419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C8A-D376-4D7D-81B6-6D413BB6ADCE}" type="datetime1">
              <a:rPr lang="nl-NL" smtClean="0"/>
              <a:t>16-06-2021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D0CE-B5FB-4178-ABC1-468FE7A7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4F5A-E7BF-4353-B6EC-18BE351F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97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5689-1B32-4365-9CA7-25A24C8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193"/>
            <a:ext cx="10515600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9C9D9-8577-4321-932E-0C36A161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6882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89D8-D10B-4D4A-8E42-4C42FCCD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2734"/>
            <a:ext cx="5157787" cy="39969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8D5F4-9D3B-47F7-86F0-3F4C32C13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882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0948C-C29D-4E6E-A232-AC19ACBD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2734"/>
            <a:ext cx="5183188" cy="39969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A5E6A-54F9-4E67-A5EF-88A61FE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D927-EC25-496D-B469-00A632F59486}" type="datetime1">
              <a:rPr lang="nl-NL" smtClean="0"/>
              <a:t>16-06-2021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9FDBC-6A48-4DF3-AD56-F6B53885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94DCF-BEE4-4031-9120-32067FAB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41AC-78FF-4167-A588-E476FD81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CF98F-A03D-46C9-8919-BC4A3898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613A-C8DD-4D9F-9348-007568A57BBD}" type="datetime1">
              <a:rPr lang="nl-NL" smtClean="0"/>
              <a:t>16-06-2021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5D19-1869-44D5-9976-2EC98181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5C65F-E178-40C8-ACB7-B6315CB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93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21A84-BBD4-4088-92F6-57D551CA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63EB-BDA7-4EEE-93B9-364F65D56FE6}" type="datetime1">
              <a:rPr lang="nl-NL" smtClean="0"/>
              <a:t>16-06-2021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273CC-1833-41B1-A7D1-EF5810B0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B7D6E-1672-49E4-A418-38815F5B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43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83D65-A3E8-4F81-95FA-CB527D16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8200" y="1339325"/>
            <a:ext cx="5084618" cy="48051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5C256-A703-4B02-AA65-C12B0246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39325"/>
            <a:ext cx="5083030" cy="1069975"/>
          </a:xfrm>
          <a:solidFill>
            <a:schemeClr val="tx1">
              <a:alpha val="75000"/>
            </a:schemeClr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7E2ED-1C51-4AC5-B959-0C0920A3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92B5-9FBB-4269-B8BA-4127245FDEA9}" type="datetime1">
              <a:rPr lang="nl-NL" smtClean="0"/>
              <a:t>16-06-2021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34A0-417E-42D2-BA08-B4FBFE2B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18AC9-A60B-47FE-9686-9FE13BBA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5408B0C-B993-4DE3-8E0F-B54EEF5C1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6108" y="1339325"/>
            <a:ext cx="5077691" cy="4805166"/>
          </a:xfrm>
          <a:solidFill>
            <a:schemeClr val="bg1">
              <a:alpha val="75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6F96D5-77B5-472B-A366-45DAC2B98E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299551"/>
            <a:ext cx="10515599" cy="8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0987D-F174-4EAF-8435-468D522D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78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647F-8407-45A4-B0BF-DCF36D625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0512"/>
            <a:ext cx="10515600" cy="5076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1C24-C90C-4D29-BB52-968C1F7EF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F3C3-F7C5-43BB-B660-E7387076C93C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A5F6-3D38-48DE-A6DA-8A2310F23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C2A0-B63F-4333-9117-0BC4892C9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B249B-782A-466E-A75C-46891604E696}"/>
              </a:ext>
            </a:extLst>
          </p:cNvPr>
          <p:cNvSpPr/>
          <p:nvPr userDrawn="1"/>
        </p:nvSpPr>
        <p:spPr>
          <a:xfrm rot="16200000">
            <a:off x="-3009900" y="3009900"/>
            <a:ext cx="6858000" cy="838200"/>
          </a:xfrm>
          <a:prstGeom prst="rect">
            <a:avLst/>
          </a:prstGeom>
          <a:solidFill>
            <a:srgbClr val="F39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95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4C6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Wpi9o_hH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1C16AAB2-9F07-F64F-8384-3C0B9861B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" r="-6" b="8969"/>
          <a:stretch/>
        </p:blipFill>
        <p:spPr>
          <a:xfrm>
            <a:off x="838200" y="0"/>
            <a:ext cx="11354400" cy="6876000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923F1990-6517-9646-B9A0-3C691214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2187"/>
          </a:xfrm>
          <a:solidFill>
            <a:schemeClr val="tx1">
              <a:alpha val="75000"/>
            </a:schemeClr>
          </a:solidFill>
          <a:effectLst>
            <a:softEdge rad="0"/>
          </a:effectLst>
        </p:spPr>
        <p:txBody>
          <a:bodyPr>
            <a:normAutofit fontScale="90000"/>
          </a:bodyPr>
          <a:lstStyle/>
          <a:p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Computernetwerken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DF73F7-8418-3846-8235-9EABCAF5F8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40442F-69EE-464B-9D9F-E2675C8259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BC1B77-F692-F149-AADC-A4306EA11B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B306C1D-607A-C14B-9D96-8443495421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Les 1</a:t>
            </a:r>
          </a:p>
        </p:txBody>
      </p:sp>
    </p:spTree>
    <p:extLst>
      <p:ext uri="{BB962C8B-B14F-4D97-AF65-F5344CB8AC3E}">
        <p14:creationId xmlns:p14="http://schemas.microsoft.com/office/powerpoint/2010/main" val="421675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Lagenmodel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10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BE23F77-1B67-2F4B-8242-52C43D71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1"/>
            <a:ext cx="5951706" cy="4949851"/>
          </a:xfrm>
        </p:spPr>
        <p:txBody>
          <a:bodyPr>
            <a:normAutofit/>
          </a:bodyPr>
          <a:lstStyle/>
          <a:p>
            <a:r>
              <a:rPr lang="nl-NL" dirty="0"/>
              <a:t>Voordeel lagenmodel:</a:t>
            </a:r>
          </a:p>
          <a:p>
            <a:pPr lvl="1"/>
            <a:r>
              <a:rPr lang="nl-NL" dirty="0"/>
              <a:t>Je hoeft als ‘gebruiker’ geen kennis te hebben van complexiteit van lagen onder de laag waarmee jij werkt</a:t>
            </a:r>
          </a:p>
          <a:p>
            <a:pPr lvl="1"/>
            <a:r>
              <a:rPr lang="nl-NL" dirty="0"/>
              <a:t>Zolang een programmeur zorgt dat de ‘aansluiting’ met de laag eronder en erboven correct is, kan hij / zij een protocol zonder problemen vervangen door een betere.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03CCEF4-B1BD-B343-A3F0-C6CAF55F3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947958"/>
            <a:ext cx="4419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7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1C16AAB2-9F07-F64F-8384-3C0B9861B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" r="-6" b="8969"/>
          <a:stretch/>
        </p:blipFill>
        <p:spPr>
          <a:xfrm>
            <a:off x="838200" y="0"/>
            <a:ext cx="11354400" cy="6876000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923F1990-6517-9646-B9A0-3C691214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2187"/>
          </a:xfrm>
          <a:solidFill>
            <a:schemeClr val="tx1">
              <a:alpha val="75000"/>
            </a:schemeClr>
          </a:solidFill>
          <a:effectLst>
            <a:softEdge rad="0"/>
          </a:effectLst>
        </p:spPr>
        <p:txBody>
          <a:bodyPr>
            <a:norm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Applicatielaag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DF73F7-8418-3846-8235-9EABCAF5F8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40442F-69EE-464B-9D9F-E2675C8259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BC1B77-F692-F149-AADC-A4306EA11B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11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B306C1D-607A-C14B-9D96-8443495421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291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Applicatielaag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12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BE23F77-1B67-2F4B-8242-52C43D71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1"/>
            <a:ext cx="10515600" cy="941839"/>
          </a:xfrm>
        </p:spPr>
        <p:txBody>
          <a:bodyPr>
            <a:normAutofit/>
          </a:bodyPr>
          <a:lstStyle/>
          <a:p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8D73552-0351-1C4A-BCD5-97AE6129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84" y="1828904"/>
            <a:ext cx="3117808" cy="360418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03CCEF4-B1BD-B343-A3F0-C6CAF55F3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110" y="1996596"/>
            <a:ext cx="4419600" cy="3797300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DCEA9F26-4BD2-6244-A5E9-BB20F4328635}"/>
              </a:ext>
            </a:extLst>
          </p:cNvPr>
          <p:cNvSpPr/>
          <p:nvPr/>
        </p:nvSpPr>
        <p:spPr>
          <a:xfrm>
            <a:off x="1676401" y="2194560"/>
            <a:ext cx="2577547" cy="634764"/>
          </a:xfrm>
          <a:prstGeom prst="rect">
            <a:avLst/>
          </a:prstGeom>
          <a:noFill/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335FEE4C-656C-3B45-B968-228BA5E0921A}"/>
              </a:ext>
            </a:extLst>
          </p:cNvPr>
          <p:cNvSpPr/>
          <p:nvPr/>
        </p:nvSpPr>
        <p:spPr>
          <a:xfrm>
            <a:off x="5343293" y="1882201"/>
            <a:ext cx="4553417" cy="1514434"/>
          </a:xfrm>
          <a:prstGeom prst="rect">
            <a:avLst/>
          </a:prstGeom>
          <a:noFill/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86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Applicatielaag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13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BE23F77-1B67-2F4B-8242-52C43D71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766"/>
            <a:ext cx="10515600" cy="3794767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Dit is de laag die een programmeur van een app zelf </a:t>
            </a:r>
            <a:r>
              <a:rPr lang="nl-NL" i="1" dirty="0"/>
              <a:t>kan</a:t>
            </a:r>
            <a:r>
              <a:rPr lang="nl-NL" dirty="0"/>
              <a:t> uitdenken:</a:t>
            </a:r>
          </a:p>
          <a:p>
            <a:r>
              <a:rPr lang="nl-NL" dirty="0"/>
              <a:t>“Op welke manier ga ik de informatie verpakken? Welke gegevens stuur ik op welke manier op?”</a:t>
            </a:r>
          </a:p>
          <a:p>
            <a:r>
              <a:rPr lang="nl-NL" dirty="0" err="1"/>
              <a:t>Bijv</a:t>
            </a:r>
            <a:r>
              <a:rPr lang="nl-NL" dirty="0"/>
              <a:t>: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De ‘afspraken’ voor deze communicatie noem je een </a:t>
            </a:r>
            <a:r>
              <a:rPr lang="nl-NL" b="1" dirty="0"/>
              <a:t>protocol</a:t>
            </a:r>
            <a:r>
              <a:rPr lang="nl-NL" dirty="0"/>
              <a:t>. Dit komt in iedere laag voor</a:t>
            </a:r>
          </a:p>
          <a:p>
            <a:r>
              <a:rPr lang="nl-NL" dirty="0"/>
              <a:t>Welke regels zou het protocol hebben van de app waarin deze boodschap wordt verstuurd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1D70B71-9563-7543-8F22-887DAA29DC35}"/>
              </a:ext>
            </a:extLst>
          </p:cNvPr>
          <p:cNvSpPr txBox="1"/>
          <p:nvPr/>
        </p:nvSpPr>
        <p:spPr>
          <a:xfrm>
            <a:off x="2011680" y="2765316"/>
            <a:ext cx="6949440" cy="11179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NL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</a:t>
            </a:r>
            <a:r>
              <a:rPr lang="nl-NL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Jan#de</a:t>
            </a:r>
            <a:r>
              <a:rPr lang="nl-NL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nl-NL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Jong#Tamara#den</a:t>
            </a:r>
            <a:r>
              <a:rPr lang="nl-NL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nl-NL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Oudsten#Hoi</a:t>
            </a:r>
            <a:r>
              <a:rPr lang="nl-NL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zullen we binnenkort nog eens lunchen?#6-6-21 11:23:54###</a:t>
            </a:r>
          </a:p>
        </p:txBody>
      </p:sp>
    </p:spTree>
    <p:extLst>
      <p:ext uri="{BB962C8B-B14F-4D97-AF65-F5344CB8AC3E}">
        <p14:creationId xmlns:p14="http://schemas.microsoft.com/office/powerpoint/2010/main" val="295659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Applicatielaag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14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BE23F77-1B67-2F4B-8242-52C43D71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766"/>
            <a:ext cx="10515600" cy="558803"/>
          </a:xfrm>
        </p:spPr>
        <p:txBody>
          <a:bodyPr>
            <a:normAutofit/>
          </a:bodyPr>
          <a:lstStyle/>
          <a:p>
            <a:r>
              <a:rPr lang="nl-NL" dirty="0"/>
              <a:t>Kenmerk: deze laag staat het dichtst bij interactie met de mens. </a:t>
            </a:r>
          </a:p>
          <a:p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1D70B71-9563-7543-8F22-887DAA29DC35}"/>
              </a:ext>
            </a:extLst>
          </p:cNvPr>
          <p:cNvSpPr txBox="1"/>
          <p:nvPr/>
        </p:nvSpPr>
        <p:spPr>
          <a:xfrm>
            <a:off x="2621280" y="2286570"/>
            <a:ext cx="6949440" cy="11179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NL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</a:t>
            </a:r>
            <a:r>
              <a:rPr lang="nl-NL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Jan#de</a:t>
            </a:r>
            <a:r>
              <a:rPr lang="nl-NL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nl-NL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Jong#Tamara#den</a:t>
            </a:r>
            <a:r>
              <a:rPr lang="nl-NL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nl-NL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Oudsten#Hoi</a:t>
            </a:r>
            <a:r>
              <a:rPr lang="nl-NL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zullen we binnenkort nog eens lunchen?#6-6-21 11:23:54###</a:t>
            </a:r>
          </a:p>
        </p:txBody>
      </p:sp>
      <p:sp>
        <p:nvSpPr>
          <p:cNvPr id="12" name="Tijdelijke aanduiding voor inhoud 8">
            <a:extLst>
              <a:ext uri="{FF2B5EF4-FFF2-40B4-BE49-F238E27FC236}">
                <a16:creationId xmlns:a16="http://schemas.microsoft.com/office/drawing/2014/main" id="{71FCFC62-B176-3841-AE88-75C6F07E6FE5}"/>
              </a:ext>
            </a:extLst>
          </p:cNvPr>
          <p:cNvSpPr txBox="1">
            <a:spLocks/>
          </p:cNvSpPr>
          <p:nvPr/>
        </p:nvSpPr>
        <p:spPr>
          <a:xfrm>
            <a:off x="838200" y="3583891"/>
            <a:ext cx="10515600" cy="55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Is vaak ook het gemakkelijkst te begrijpen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794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Applicatielaag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15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BE23F77-1B67-2F4B-8242-52C43D71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766"/>
            <a:ext cx="10515600" cy="2496762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Heel veel applicaties maken gebruik van een </a:t>
            </a:r>
            <a:r>
              <a:rPr lang="nl-NL" dirty="0" err="1"/>
              <a:t>client</a:t>
            </a:r>
            <a:r>
              <a:rPr lang="nl-NL" dirty="0"/>
              <a:t> – server model</a:t>
            </a:r>
          </a:p>
          <a:p>
            <a:r>
              <a:rPr lang="nl-NL" dirty="0"/>
              <a:t>De </a:t>
            </a:r>
            <a:r>
              <a:rPr lang="nl-NL" dirty="0" err="1"/>
              <a:t>client</a:t>
            </a:r>
            <a:r>
              <a:rPr lang="nl-NL" dirty="0"/>
              <a:t> doet een verzoek aan de server, die hier vervolgens iets mee doet en antwoord geef.</a:t>
            </a:r>
          </a:p>
          <a:p>
            <a:r>
              <a:rPr lang="nl-NL" dirty="0"/>
              <a:t>Beetje kort door de bocht, maar voor het beeld: </a:t>
            </a:r>
            <a:r>
              <a:rPr lang="nl-NL" dirty="0" err="1"/>
              <a:t>client</a:t>
            </a:r>
            <a:r>
              <a:rPr lang="nl-NL" dirty="0"/>
              <a:t> is de app van de consument, server kan in datacenter staan.</a:t>
            </a:r>
          </a:p>
          <a:p>
            <a:r>
              <a:rPr lang="nl-NL" dirty="0"/>
              <a:t>Voorbeelden?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993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Applicatielaag</a:t>
            </a:r>
            <a:r>
              <a:rPr lang="nl-NL" dirty="0"/>
              <a:t> in het wild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16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E4D092A-0B4D-CD45-AB07-335600B2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4924242"/>
          </a:xfrm>
        </p:spPr>
        <p:txBody>
          <a:bodyPr/>
          <a:lstStyle/>
          <a:p>
            <a:r>
              <a:rPr lang="nl-NL" dirty="0"/>
              <a:t>Voorbeelden van protocollen:</a:t>
            </a:r>
          </a:p>
          <a:p>
            <a:pPr lvl="1"/>
            <a:r>
              <a:rPr lang="nl-NL" dirty="0"/>
              <a:t>HTTP: browserberichten (en later nog veel meer)</a:t>
            </a:r>
          </a:p>
          <a:p>
            <a:pPr lvl="1"/>
            <a:r>
              <a:rPr lang="nl-NL" dirty="0"/>
              <a:t>SMTP / POP: email</a:t>
            </a:r>
          </a:p>
          <a:p>
            <a:pPr lvl="1"/>
            <a:r>
              <a:rPr lang="nl-NL" dirty="0"/>
              <a:t>DNS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020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Applicatielaag</a:t>
            </a:r>
            <a:r>
              <a:rPr lang="nl-NL" dirty="0"/>
              <a:t> in het wild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17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E4D092A-0B4D-CD45-AB07-335600B2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1018530"/>
          </a:xfrm>
        </p:spPr>
        <p:txBody>
          <a:bodyPr/>
          <a:lstStyle/>
          <a:p>
            <a:r>
              <a:rPr lang="nl-NL" dirty="0"/>
              <a:t>Data in de </a:t>
            </a:r>
            <a:r>
              <a:rPr lang="nl-NL" dirty="0" err="1"/>
              <a:t>applicatielaag</a:t>
            </a:r>
            <a:r>
              <a:rPr lang="nl-NL" dirty="0"/>
              <a:t> is vaak </a:t>
            </a:r>
            <a:r>
              <a:rPr lang="nl-NL" dirty="0" err="1"/>
              <a:t>tekstgebaseerd</a:t>
            </a:r>
            <a:endParaRPr lang="nl-NL" dirty="0"/>
          </a:p>
          <a:p>
            <a:r>
              <a:rPr lang="nl-NL" dirty="0"/>
              <a:t>Bijv. HTTP: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9" name="Tijdelijke aanduiding voor inhoud 7">
            <a:extLst>
              <a:ext uri="{FF2B5EF4-FFF2-40B4-BE49-F238E27FC236}">
                <a16:creationId xmlns:a16="http://schemas.microsoft.com/office/drawing/2014/main" id="{075D7C95-C467-0644-867A-826BF4961A95}"/>
              </a:ext>
            </a:extLst>
          </p:cNvPr>
          <p:cNvSpPr txBox="1">
            <a:spLocks/>
          </p:cNvSpPr>
          <p:nvPr/>
        </p:nvSpPr>
        <p:spPr>
          <a:xfrm>
            <a:off x="3260036" y="2884704"/>
            <a:ext cx="7497417" cy="27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/>
              <a:t>Client </a:t>
            </a:r>
            <a:r>
              <a:rPr lang="nl-NL" b="1" dirty="0" err="1"/>
              <a:t>request</a:t>
            </a:r>
            <a:r>
              <a:rPr lang="nl-NL" b="1" dirty="0"/>
              <a:t>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/ HTTP/1.1</a:t>
            </a:r>
          </a:p>
          <a:p>
            <a:pPr marL="0" indent="0">
              <a:buNone/>
            </a:pPr>
            <a:r>
              <a:rPr lang="nl-NL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Host: </a:t>
            </a:r>
            <a:r>
              <a:rPr lang="nl-NL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www.example.com</a:t>
            </a:r>
            <a:endParaRPr lang="nl-NL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nl-NL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5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Applicatielaag</a:t>
            </a:r>
            <a:r>
              <a:rPr lang="nl-NL" dirty="0"/>
              <a:t> in het wild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18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E4D092A-0B4D-CD45-AB07-335600B2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1018530"/>
          </a:xfrm>
        </p:spPr>
        <p:txBody>
          <a:bodyPr/>
          <a:lstStyle/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11" name="Tijdelijke aanduiding voor inhoud 7">
            <a:extLst>
              <a:ext uri="{FF2B5EF4-FFF2-40B4-BE49-F238E27FC236}">
                <a16:creationId xmlns:a16="http://schemas.microsoft.com/office/drawing/2014/main" id="{FCA41B84-04D5-BB49-B392-FB9ADEEF526E}"/>
              </a:ext>
            </a:extLst>
          </p:cNvPr>
          <p:cNvSpPr txBox="1">
            <a:spLocks/>
          </p:cNvSpPr>
          <p:nvPr/>
        </p:nvSpPr>
        <p:spPr>
          <a:xfrm>
            <a:off x="1371601" y="1073337"/>
            <a:ext cx="10152888" cy="5103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b="1" dirty="0"/>
              <a:t>Server response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nl-NL" sz="34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/1.1 200 </a:t>
            </a:r>
            <a:r>
              <a:rPr lang="nl-NL" sz="3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Date: Mon, 23 May 2005 22:38:34 GMT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Content-Type: </a:t>
            </a:r>
            <a:r>
              <a:rPr lang="nl-NL" sz="3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/html; </a:t>
            </a:r>
            <a:r>
              <a:rPr lang="nl-NL" sz="3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charset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=UTF-8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Content-</a:t>
            </a:r>
            <a:r>
              <a:rPr lang="nl-NL" sz="3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155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Last-</a:t>
            </a:r>
            <a:r>
              <a:rPr lang="nl-NL" sz="3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Modified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Wed, 08 Jan 2003 23:11:55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GMT Server: Apache/1.3.3.7 (Unix) (Red-Hat/Linux)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Accept-Ranges: bytes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Connection: close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nl-NL" sz="3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nl-NL" sz="3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</a:t>
            </a:r>
            <a:r>
              <a:rPr lang="nl-NL" sz="3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</a:t>
            </a:r>
            <a:r>
              <a:rPr lang="nl-NL" sz="3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&gt;An </a:t>
            </a:r>
            <a:r>
              <a:rPr lang="nl-NL" sz="3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Page&lt;/</a:t>
            </a:r>
            <a:r>
              <a:rPr lang="nl-NL" sz="3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</a:t>
            </a:r>
            <a:r>
              <a:rPr lang="nl-NL" sz="3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</a:t>
            </a:r>
            <a:r>
              <a:rPr lang="nl-NL" sz="3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</a:t>
            </a:r>
            <a:r>
              <a:rPr lang="nl-NL" sz="3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nl-NL" sz="3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World, </a:t>
            </a:r>
            <a:r>
              <a:rPr lang="nl-NL" sz="3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 </a:t>
            </a:r>
            <a:r>
              <a:rPr lang="nl-NL" sz="3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very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nl-NL" sz="3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simple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HTML document.&lt;/</a:t>
            </a:r>
            <a:r>
              <a:rPr lang="nl-NL" sz="3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</a:t>
            </a:r>
            <a:r>
              <a:rPr lang="nl-NL" sz="3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nl-NL" sz="3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  <a:r>
              <a:rPr lang="nl-NL" sz="3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753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Applicatielaag</a:t>
            </a:r>
            <a:r>
              <a:rPr lang="nl-NL" dirty="0"/>
              <a:t> in het wild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19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E4D092A-0B4D-CD45-AB07-335600B2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571686"/>
          </a:xfrm>
        </p:spPr>
        <p:txBody>
          <a:bodyPr/>
          <a:lstStyle/>
          <a:p>
            <a:r>
              <a:rPr lang="nl-NL" dirty="0"/>
              <a:t>SMTP: (S = server, C = </a:t>
            </a:r>
            <a:r>
              <a:rPr lang="nl-NL" dirty="0" err="1"/>
              <a:t>client</a:t>
            </a:r>
            <a:r>
              <a:rPr lang="nl-NL" dirty="0"/>
              <a:t>)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pic>
        <p:nvPicPr>
          <p:cNvPr id="1026" name="Picture 2" descr="Sample SMTP Communication ">
            <a:extLst>
              <a:ext uri="{FF2B5EF4-FFF2-40B4-BE49-F238E27FC236}">
                <a16:creationId xmlns:a16="http://schemas.microsoft.com/office/drawing/2014/main" id="{349A7204-E85E-6E44-AF18-A2403B25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57" y="1824408"/>
            <a:ext cx="6729686" cy="441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0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475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NL" dirty="0" err="1"/>
              <a:t>Netwerktopologieën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778A49-1C46-4B44-8718-DABBDDE6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94" y="2273895"/>
            <a:ext cx="2910999" cy="780590"/>
          </a:xfrm>
        </p:spPr>
        <p:txBody>
          <a:bodyPr/>
          <a:lstStyle/>
          <a:p>
            <a:pPr marL="0" indent="0" algn="r">
              <a:buNone/>
            </a:pPr>
            <a:r>
              <a:rPr lang="nl-NL" sz="3000" dirty="0"/>
              <a:t>Ringtopologie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2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03" y="1676838"/>
            <a:ext cx="2099013" cy="1913331"/>
          </a:xfrm>
          <a:prstGeom prst="rect">
            <a:avLst/>
          </a:prstGeom>
        </p:spPr>
      </p:pic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07778A49-1C46-4B44-8718-DABBDDE6BC0B}"/>
              </a:ext>
            </a:extLst>
          </p:cNvPr>
          <p:cNvSpPr txBox="1">
            <a:spLocks/>
          </p:cNvSpPr>
          <p:nvPr/>
        </p:nvSpPr>
        <p:spPr>
          <a:xfrm>
            <a:off x="433694" y="4818170"/>
            <a:ext cx="2910999" cy="12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nl-NL" sz="3000" dirty="0"/>
              <a:t>Lijn- /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nl-NL" sz="3000" dirty="0" err="1"/>
              <a:t>Bustopologie</a:t>
            </a:r>
            <a:endParaRPr lang="nl-NL" sz="3000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07778A49-1C46-4B44-8718-DABBDDE6BC0B}"/>
              </a:ext>
            </a:extLst>
          </p:cNvPr>
          <p:cNvSpPr txBox="1">
            <a:spLocks/>
          </p:cNvSpPr>
          <p:nvPr/>
        </p:nvSpPr>
        <p:spPr>
          <a:xfrm>
            <a:off x="6293796" y="2273895"/>
            <a:ext cx="2910999" cy="78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nl-NL" sz="3000" dirty="0"/>
              <a:t>Stertopologie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7778A49-1C46-4B44-8718-DABBDDE6BC0B}"/>
              </a:ext>
            </a:extLst>
          </p:cNvPr>
          <p:cNvSpPr txBox="1">
            <a:spLocks/>
          </p:cNvSpPr>
          <p:nvPr/>
        </p:nvSpPr>
        <p:spPr>
          <a:xfrm>
            <a:off x="6068317" y="5043610"/>
            <a:ext cx="3136477" cy="78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nl-NL" sz="3000" dirty="0"/>
              <a:t>Maastopologie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355" y="4437609"/>
            <a:ext cx="2103879" cy="1917767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355" y="1662835"/>
            <a:ext cx="2110498" cy="192380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090" y="4440329"/>
            <a:ext cx="2099954" cy="19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1C16AAB2-9F07-F64F-8384-3C0B9861B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" r="-6" b="8969"/>
          <a:stretch/>
        </p:blipFill>
        <p:spPr>
          <a:xfrm>
            <a:off x="838200" y="0"/>
            <a:ext cx="11354400" cy="6876000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923F1990-6517-9646-B9A0-3C691214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2187"/>
          </a:xfrm>
          <a:solidFill>
            <a:schemeClr val="tx1">
              <a:alpha val="75000"/>
            </a:schemeClr>
          </a:solidFill>
          <a:effectLst>
            <a:softEdge rad="0"/>
          </a:effectLst>
        </p:spPr>
        <p:txBody>
          <a:bodyPr>
            <a:norm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Netwerklaag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DF73F7-8418-3846-8235-9EABCAF5F8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40442F-69EE-464B-9D9F-E2675C8259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BC1B77-F692-F149-AADC-A4306EA11B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20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B306C1D-607A-C14B-9D96-8443495421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923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Applicatielaag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21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BE23F77-1B67-2F4B-8242-52C43D71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1"/>
            <a:ext cx="10515600" cy="941839"/>
          </a:xfrm>
        </p:spPr>
        <p:txBody>
          <a:bodyPr>
            <a:normAutofit/>
          </a:bodyPr>
          <a:lstStyle/>
          <a:p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8D73552-0351-1C4A-BCD5-97AE6129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84" y="1828904"/>
            <a:ext cx="3117808" cy="360418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03CCEF4-B1BD-B343-A3F0-C6CAF55F3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110" y="1996596"/>
            <a:ext cx="4419600" cy="3797300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DCEA9F26-4BD2-6244-A5E9-BB20F4328635}"/>
              </a:ext>
            </a:extLst>
          </p:cNvPr>
          <p:cNvSpPr/>
          <p:nvPr/>
        </p:nvSpPr>
        <p:spPr>
          <a:xfrm>
            <a:off x="1685006" y="3958073"/>
            <a:ext cx="2577547" cy="634764"/>
          </a:xfrm>
          <a:prstGeom prst="rect">
            <a:avLst/>
          </a:prstGeom>
          <a:noFill/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335FEE4C-656C-3B45-B968-228BA5E0921A}"/>
              </a:ext>
            </a:extLst>
          </p:cNvPr>
          <p:cNvSpPr/>
          <p:nvPr/>
        </p:nvSpPr>
        <p:spPr>
          <a:xfrm>
            <a:off x="5341697" y="3958073"/>
            <a:ext cx="4553417" cy="494796"/>
          </a:xfrm>
          <a:prstGeom prst="rect">
            <a:avLst/>
          </a:prstGeom>
          <a:noFill/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813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Simpele cluster van apparaten: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22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3EAF8B-F976-2C4A-BD74-C5EC038E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91" y="2469344"/>
            <a:ext cx="3302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BB0458F-7A44-0B4D-8703-79798BE9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95" y="2469344"/>
            <a:ext cx="3302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4D4BBA5-2766-1244-AF1A-26436FD6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2469344"/>
            <a:ext cx="3302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1062844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Berichten sturen kan simpel: “apparaat 1 voor apparaat 3: …..”</a:t>
            </a:r>
          </a:p>
          <a:p>
            <a:r>
              <a:rPr lang="nl-NL" dirty="0"/>
              <a:t>Communicatie is zichtbaar voor alle apparaten, maar alleen het ontvangende apparaat reageert.</a:t>
            </a:r>
          </a:p>
          <a:p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561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Internet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23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1062844"/>
          </a:xfrm>
        </p:spPr>
        <p:txBody>
          <a:bodyPr>
            <a:normAutofit/>
          </a:bodyPr>
          <a:lstStyle/>
          <a:p>
            <a:r>
              <a:rPr lang="nl-NL" dirty="0"/>
              <a:t>Probleem…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74D0E4-7E26-2F46-A7D6-CE8B5A6C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71" y="475378"/>
            <a:ext cx="8288373" cy="62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034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Internet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24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1"/>
            <a:ext cx="10515600" cy="1689261"/>
          </a:xfrm>
        </p:spPr>
        <p:txBody>
          <a:bodyPr>
            <a:normAutofit/>
          </a:bodyPr>
          <a:lstStyle/>
          <a:p>
            <a:r>
              <a:rPr lang="nl-NL" dirty="0"/>
              <a:t>Je wilt dat niet alle aangesloten apparaten alle data kunnen zien. Niemand zou er meer tussen kunnen komen</a:t>
            </a:r>
          </a:p>
          <a:p>
            <a:r>
              <a:rPr lang="nl-NL" dirty="0"/>
              <a:t>Hoe zorg je dat jouw bericht toch bij het juiste apparaat aankomt?</a:t>
            </a:r>
          </a:p>
        </p:txBody>
      </p:sp>
    </p:spTree>
    <p:extLst>
      <p:ext uri="{BB962C8B-B14F-4D97-AF65-F5344CB8AC3E}">
        <p14:creationId xmlns:p14="http://schemas.microsoft.com/office/powerpoint/2010/main" val="3384528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IP-adressen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25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2683174"/>
          </a:xfrm>
        </p:spPr>
        <p:txBody>
          <a:bodyPr>
            <a:normAutofit/>
          </a:bodyPr>
          <a:lstStyle/>
          <a:p>
            <a:r>
              <a:rPr lang="nl-NL" dirty="0"/>
              <a:t>IP -&gt; Internet Protocol</a:t>
            </a:r>
          </a:p>
          <a:p>
            <a:r>
              <a:rPr lang="nl-NL" dirty="0"/>
              <a:t>Een nummer voor ieder apparaat dat op het netwerk</a:t>
            </a:r>
          </a:p>
          <a:p>
            <a:r>
              <a:rPr lang="nl-NL" dirty="0"/>
              <a:t>Nummer heeft een logisch geordende opbouw. Hierdoor kan een apparaat bij een nummer gevonden worden.</a:t>
            </a:r>
          </a:p>
          <a:p>
            <a:r>
              <a:rPr lang="nl-NL" dirty="0"/>
              <a:t>Analogie: postcode + huisnummer</a:t>
            </a:r>
          </a:p>
        </p:txBody>
      </p:sp>
    </p:spTree>
    <p:extLst>
      <p:ext uri="{BB962C8B-B14F-4D97-AF65-F5344CB8AC3E}">
        <p14:creationId xmlns:p14="http://schemas.microsoft.com/office/powerpoint/2010/main" val="1876142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IP-adressen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26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1"/>
            <a:ext cx="10515600" cy="4333070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Een IP-adres bestaat uit 4 getallen van 0 t/m 255, gescheiden door een punt:</a:t>
            </a:r>
          </a:p>
          <a:p>
            <a:r>
              <a:rPr lang="nl-NL" dirty="0"/>
              <a:t>10.0.0.3</a:t>
            </a:r>
          </a:p>
          <a:p>
            <a:r>
              <a:rPr lang="nl-NL" dirty="0"/>
              <a:t>192.168.1.254</a:t>
            </a:r>
          </a:p>
          <a:p>
            <a:r>
              <a:rPr lang="nl-NL" dirty="0"/>
              <a:t>66.34.31.90</a:t>
            </a:r>
          </a:p>
          <a:p>
            <a:r>
              <a:rPr lang="nl-NL" dirty="0"/>
              <a:t>Weetjes:</a:t>
            </a:r>
          </a:p>
          <a:p>
            <a:pPr lvl="1"/>
            <a:r>
              <a:rPr lang="nl-NL" dirty="0"/>
              <a:t>eerste getal is groter dan 0</a:t>
            </a:r>
          </a:p>
          <a:p>
            <a:pPr lvl="1"/>
            <a:r>
              <a:rPr lang="nl-NL" dirty="0"/>
              <a:t>laatste getal is voor een apparaat nooit 0 of 255</a:t>
            </a:r>
          </a:p>
          <a:p>
            <a:pPr lvl="1"/>
            <a:endParaRPr lang="nl-NL" dirty="0"/>
          </a:p>
          <a:p>
            <a:r>
              <a:rPr lang="nl-NL" dirty="0"/>
              <a:t>Vraag: hoeveel bits per getal? Hoeveel bits voor een IP-adres?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3689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IP-adressen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27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3" name="Tabel 7">
            <a:extLst>
              <a:ext uri="{FF2B5EF4-FFF2-40B4-BE49-F238E27FC236}">
                <a16:creationId xmlns:a16="http://schemas.microsoft.com/office/drawing/2014/main" id="{06F44DFD-1E45-EF42-8521-62758A7E0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664201"/>
              </p:ext>
            </p:extLst>
          </p:nvPr>
        </p:nvGraphicFramePr>
        <p:xfrm>
          <a:off x="838200" y="2346802"/>
          <a:ext cx="1116827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89991">
                  <a:extLst>
                    <a:ext uri="{9D8B030D-6E8A-4147-A177-3AD203B41FA5}">
                      <a16:colId xmlns:a16="http://schemas.microsoft.com/office/drawing/2014/main" val="1055713338"/>
                    </a:ext>
                  </a:extLst>
                </a:gridCol>
                <a:gridCol w="2504582">
                  <a:extLst>
                    <a:ext uri="{9D8B030D-6E8A-4147-A177-3AD203B41FA5}">
                      <a16:colId xmlns:a16="http://schemas.microsoft.com/office/drawing/2014/main" val="1369108306"/>
                    </a:ext>
                  </a:extLst>
                </a:gridCol>
                <a:gridCol w="2541947">
                  <a:extLst>
                    <a:ext uri="{9D8B030D-6E8A-4147-A177-3AD203B41FA5}">
                      <a16:colId xmlns:a16="http://schemas.microsoft.com/office/drawing/2014/main" val="2342517940"/>
                    </a:ext>
                  </a:extLst>
                </a:gridCol>
                <a:gridCol w="2502839">
                  <a:extLst>
                    <a:ext uri="{9D8B030D-6E8A-4147-A177-3AD203B41FA5}">
                      <a16:colId xmlns:a16="http://schemas.microsoft.com/office/drawing/2014/main" val="2783969692"/>
                    </a:ext>
                  </a:extLst>
                </a:gridCol>
                <a:gridCol w="2528911">
                  <a:extLst>
                    <a:ext uri="{9D8B030D-6E8A-4147-A177-3AD203B41FA5}">
                      <a16:colId xmlns:a16="http://schemas.microsoft.com/office/drawing/2014/main" val="364153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0" dirty="0"/>
                        <a:t>decimaal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9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0" dirty="0"/>
                        <a:t>binair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1 1 0 0 0 0 0 0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1 0 0 1 1 1 1 0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0 0 0 0 0 0 1 0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0 0 0 1 0 1 0 0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85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68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IP-adressen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28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0" name="Tijdelijke aanduiding voor inhoud 19">
            <a:extLst>
              <a:ext uri="{FF2B5EF4-FFF2-40B4-BE49-F238E27FC236}">
                <a16:creationId xmlns:a16="http://schemas.microsoft.com/office/drawing/2014/main" id="{C0536ACC-5CBD-F54B-9577-E3C00572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2721"/>
            <a:ext cx="3878701" cy="4924242"/>
          </a:xfrm>
        </p:spPr>
        <p:txBody>
          <a:bodyPr>
            <a:normAutofit/>
          </a:bodyPr>
          <a:lstStyle/>
          <a:p>
            <a:r>
              <a:rPr lang="nl-NL" dirty="0"/>
              <a:t>Routers wijzen datapakketjes de weg</a:t>
            </a:r>
          </a:p>
          <a:p>
            <a:r>
              <a:rPr lang="nl-NL" dirty="0"/>
              <a:t>Specificiteit van IP-adres bouwt op van links naar rechts</a:t>
            </a:r>
          </a:p>
          <a:p>
            <a:r>
              <a:rPr lang="nl-NL" dirty="0"/>
              <a:t>Router zoekt van boven naar onderen in de tabel naar match en stuurt het pakketje over die poort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1" t="6299" r="389" b="4986"/>
          <a:stretch/>
        </p:blipFill>
        <p:spPr>
          <a:xfrm>
            <a:off x="4716901" y="395253"/>
            <a:ext cx="7056000" cy="60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88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IP-adressen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29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1"/>
            <a:ext cx="10515600" cy="4333070"/>
          </a:xfrm>
        </p:spPr>
        <p:txBody>
          <a:bodyPr>
            <a:normAutofit/>
          </a:bodyPr>
          <a:lstStyle/>
          <a:p>
            <a:r>
              <a:rPr lang="nl-NL" dirty="0"/>
              <a:t>Data uit de </a:t>
            </a:r>
            <a:r>
              <a:rPr lang="nl-NL" dirty="0" err="1"/>
              <a:t>applicatielaag</a:t>
            </a:r>
            <a:r>
              <a:rPr lang="nl-NL" dirty="0"/>
              <a:t> krijgt van een </a:t>
            </a:r>
            <a:r>
              <a:rPr lang="nl-NL" dirty="0" err="1"/>
              <a:t>netwerklaag</a:t>
            </a:r>
            <a:r>
              <a:rPr lang="nl-NL" dirty="0"/>
              <a:t> een ‘verpakking’. Vergelijk het met een product dat in een doosje van </a:t>
            </a:r>
            <a:r>
              <a:rPr lang="nl-NL" dirty="0" err="1"/>
              <a:t>Bol.com</a:t>
            </a:r>
            <a:r>
              <a:rPr lang="nl-NL" dirty="0"/>
              <a:t> of </a:t>
            </a:r>
            <a:r>
              <a:rPr lang="nl-NL" dirty="0" err="1"/>
              <a:t>Coolblue</a:t>
            </a:r>
            <a:r>
              <a:rPr lang="nl-NL" dirty="0"/>
              <a:t> verzonden wordt met jouw adres erop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90" y="2479456"/>
            <a:ext cx="8525008" cy="23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0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NL" dirty="0" err="1"/>
              <a:t>Netwerktopologieën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778A49-1C46-4B44-8718-DABBDDE6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0"/>
            <a:ext cx="10515600" cy="4924243"/>
          </a:xfrm>
        </p:spPr>
        <p:txBody>
          <a:bodyPr/>
          <a:lstStyle/>
          <a:p>
            <a:r>
              <a:rPr lang="nl-NL" sz="3200" dirty="0"/>
              <a:t>Ringtopologie</a:t>
            </a:r>
          </a:p>
          <a:p>
            <a:r>
              <a:rPr lang="nl-NL" sz="3200" dirty="0"/>
              <a:t>Stertopologie</a:t>
            </a:r>
          </a:p>
          <a:p>
            <a:r>
              <a:rPr lang="nl-NL" sz="3200" dirty="0"/>
              <a:t>Lijntopologie</a:t>
            </a:r>
          </a:p>
          <a:p>
            <a:r>
              <a:rPr lang="nl-NL" sz="3200" dirty="0"/>
              <a:t>Maastopologie</a:t>
            </a:r>
          </a:p>
          <a:p>
            <a:endParaRPr lang="nl-NL" sz="3200" dirty="0"/>
          </a:p>
          <a:p>
            <a:r>
              <a:rPr lang="nl-NL" dirty="0"/>
              <a:t>Verschillen merkbaar in:</a:t>
            </a:r>
          </a:p>
          <a:p>
            <a:pPr lvl="1"/>
            <a:r>
              <a:rPr lang="nl-NL" dirty="0"/>
              <a:t>Kosten</a:t>
            </a:r>
          </a:p>
          <a:p>
            <a:pPr lvl="1"/>
            <a:r>
              <a:rPr lang="nl-NL" dirty="0"/>
              <a:t>Veiligheid</a:t>
            </a:r>
          </a:p>
          <a:p>
            <a:pPr lvl="1"/>
            <a:r>
              <a:rPr lang="nl-NL" dirty="0"/>
              <a:t>Snelheid</a:t>
            </a:r>
          </a:p>
          <a:p>
            <a:pPr lvl="1"/>
            <a:r>
              <a:rPr lang="nl-NL" dirty="0"/>
              <a:t>Robuustheid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3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1845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Subnetmasker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30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52DB09A-E6C8-064F-A5BA-0D95B55E35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5" t="6299" r="5513" b="67454"/>
          <a:stretch/>
        </p:blipFill>
        <p:spPr>
          <a:xfrm>
            <a:off x="7728260" y="2557108"/>
            <a:ext cx="3528000" cy="1800000"/>
          </a:xfrm>
          <a:prstGeom prst="rect">
            <a:avLst/>
          </a:prstGeom>
        </p:spPr>
      </p:pic>
      <p:sp>
        <p:nvSpPr>
          <p:cNvPr id="20" name="Tijdelijke aanduiding voor inhoud 19">
            <a:extLst>
              <a:ext uri="{FF2B5EF4-FFF2-40B4-BE49-F238E27FC236}">
                <a16:creationId xmlns:a16="http://schemas.microsoft.com/office/drawing/2014/main" id="{C0536ACC-5CBD-F54B-9577-E3C00572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2721"/>
            <a:ext cx="10515599" cy="1284532"/>
          </a:xfrm>
        </p:spPr>
        <p:txBody>
          <a:bodyPr/>
          <a:lstStyle/>
          <a:p>
            <a:r>
              <a:rPr lang="nl-NL" dirty="0"/>
              <a:t>Maar pakketjes binnen je eigen kleine netwerk hebben helemaal geen router nodig. Die kunnen we gewoon van ‘computer 1 naar computer 2 sturen’</a:t>
            </a:r>
          </a:p>
        </p:txBody>
      </p:sp>
      <p:sp>
        <p:nvSpPr>
          <p:cNvPr id="11" name="Tijdelijke aanduiding voor inhoud 19">
            <a:extLst>
              <a:ext uri="{FF2B5EF4-FFF2-40B4-BE49-F238E27FC236}">
                <a16:creationId xmlns:a16="http://schemas.microsoft.com/office/drawing/2014/main" id="{845FA704-44DA-CF4E-A44E-7B11C84EC653}"/>
              </a:ext>
            </a:extLst>
          </p:cNvPr>
          <p:cNvSpPr txBox="1">
            <a:spLocks/>
          </p:cNvSpPr>
          <p:nvPr/>
        </p:nvSpPr>
        <p:spPr>
          <a:xfrm>
            <a:off x="838200" y="2633142"/>
            <a:ext cx="6258340" cy="331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Om te bepalen welke IP-adressen binnen je eigen ‘</a:t>
            </a:r>
            <a:r>
              <a:rPr lang="nl-NL" dirty="0" err="1"/>
              <a:t>subnet</a:t>
            </a:r>
            <a:r>
              <a:rPr lang="nl-NL" dirty="0"/>
              <a:t>’ vallen, wordt een </a:t>
            </a:r>
            <a:r>
              <a:rPr lang="nl-NL" dirty="0" err="1"/>
              <a:t>subnetmasker</a:t>
            </a:r>
            <a:r>
              <a:rPr lang="nl-NL" dirty="0"/>
              <a:t> gebruikt.</a:t>
            </a:r>
          </a:p>
        </p:txBody>
      </p:sp>
    </p:spTree>
    <p:extLst>
      <p:ext uri="{BB962C8B-B14F-4D97-AF65-F5344CB8AC3E}">
        <p14:creationId xmlns:p14="http://schemas.microsoft.com/office/powerpoint/2010/main" val="3952125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Subnetmasker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31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11" name="Tabel 11">
            <a:extLst>
              <a:ext uri="{FF2B5EF4-FFF2-40B4-BE49-F238E27FC236}">
                <a16:creationId xmlns:a16="http://schemas.microsoft.com/office/drawing/2014/main" id="{840E00E0-FC07-A142-A318-1FB08E07A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310968"/>
              </p:ext>
            </p:extLst>
          </p:nvPr>
        </p:nvGraphicFramePr>
        <p:xfrm>
          <a:off x="6245084" y="1309906"/>
          <a:ext cx="41148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9">
                  <a:extLst>
                    <a:ext uri="{9D8B030D-6E8A-4147-A177-3AD203B41FA5}">
                      <a16:colId xmlns:a16="http://schemas.microsoft.com/office/drawing/2014/main" val="3858937846"/>
                    </a:ext>
                  </a:extLst>
                </a:gridCol>
                <a:gridCol w="3041372">
                  <a:extLst>
                    <a:ext uri="{9D8B030D-6E8A-4147-A177-3AD203B41FA5}">
                      <a16:colId xmlns:a16="http://schemas.microsoft.com/office/drawing/2014/main" val="2740034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Apparaat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IP-adres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4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70.70.0.1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5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70.70.0.2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4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70.70.0.4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70.70.0.3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976704"/>
                  </a:ext>
                </a:extLst>
              </a:tr>
            </a:tbl>
          </a:graphicData>
        </a:graphic>
      </p:graphicFrame>
      <p:sp>
        <p:nvSpPr>
          <p:cNvPr id="12" name="Tijdelijke aanduiding voor inhoud 19">
            <a:extLst>
              <a:ext uri="{FF2B5EF4-FFF2-40B4-BE49-F238E27FC236}">
                <a16:creationId xmlns:a16="http://schemas.microsoft.com/office/drawing/2014/main" id="{7CD90DEB-AE27-954A-A957-5450BACBABDF}"/>
              </a:ext>
            </a:extLst>
          </p:cNvPr>
          <p:cNvSpPr txBox="1">
            <a:spLocks/>
          </p:cNvSpPr>
          <p:nvPr/>
        </p:nvSpPr>
        <p:spPr>
          <a:xfrm>
            <a:off x="838200" y="3522188"/>
            <a:ext cx="10515599" cy="206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Stel we hebben niet meer dan 254 apparaten in ons </a:t>
            </a:r>
            <a:r>
              <a:rPr lang="nl-NL" dirty="0" err="1"/>
              <a:t>subnetwerk</a:t>
            </a:r>
            <a:r>
              <a:rPr lang="nl-NL" dirty="0"/>
              <a:t>.</a:t>
            </a:r>
          </a:p>
          <a:p>
            <a:r>
              <a:rPr lang="nl-NL" dirty="0"/>
              <a:t>Hoe meer getallen je (vanaf links) van je IP-adres weet, hoe specifieker</a:t>
            </a:r>
          </a:p>
          <a:p>
            <a:r>
              <a:rPr lang="nl-NL" dirty="0"/>
              <a:t>Welke IP-range zouden we goed kunnen gebruiken?</a:t>
            </a:r>
          </a:p>
        </p:txBody>
      </p:sp>
    </p:spTree>
    <p:extLst>
      <p:ext uri="{BB962C8B-B14F-4D97-AF65-F5344CB8AC3E}">
        <p14:creationId xmlns:p14="http://schemas.microsoft.com/office/powerpoint/2010/main" val="866935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Subnetmasker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32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F5B7122-34D7-0846-9C09-475E1CA2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2"/>
            <a:ext cx="10515600" cy="2444636"/>
          </a:xfrm>
        </p:spPr>
        <p:txBody>
          <a:bodyPr/>
          <a:lstStyle/>
          <a:p>
            <a:r>
              <a:rPr lang="nl-NL" dirty="0"/>
              <a:t>Met behulp van een </a:t>
            </a:r>
            <a:r>
              <a:rPr lang="nl-NL" dirty="0" err="1"/>
              <a:t>subnetmasker</a:t>
            </a:r>
            <a:r>
              <a:rPr lang="nl-NL" dirty="0"/>
              <a:t> bepaalt een apparaat of een boodschap naar de router of direct naar het betreffende apparaat gestuurd wordt</a:t>
            </a:r>
          </a:p>
          <a:p>
            <a:r>
              <a:rPr lang="nl-NL" dirty="0"/>
              <a:t>Welke bits van een IP-adres horen wel / niet bij het netwerkje waarin ik zelf zit?</a:t>
            </a:r>
          </a:p>
        </p:txBody>
      </p:sp>
      <p:graphicFrame>
        <p:nvGraphicFramePr>
          <p:cNvPr id="13" name="Tabel 7">
            <a:extLst>
              <a:ext uri="{FF2B5EF4-FFF2-40B4-BE49-F238E27FC236}">
                <a16:creationId xmlns:a16="http://schemas.microsoft.com/office/drawing/2014/main" id="{CC10A2C2-8D38-8F4F-A389-C92C93E5E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805673"/>
              </p:ext>
            </p:extLst>
          </p:nvPr>
        </p:nvGraphicFramePr>
        <p:xfrm>
          <a:off x="2209800" y="3429000"/>
          <a:ext cx="7863984" cy="256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42783">
                  <a:extLst>
                    <a:ext uri="{9D8B030D-6E8A-4147-A177-3AD203B41FA5}">
                      <a16:colId xmlns:a16="http://schemas.microsoft.com/office/drawing/2014/main" val="1055713338"/>
                    </a:ext>
                  </a:extLst>
                </a:gridCol>
                <a:gridCol w="1368139">
                  <a:extLst>
                    <a:ext uri="{9D8B030D-6E8A-4147-A177-3AD203B41FA5}">
                      <a16:colId xmlns:a16="http://schemas.microsoft.com/office/drawing/2014/main" val="1369108306"/>
                    </a:ext>
                  </a:extLst>
                </a:gridCol>
                <a:gridCol w="1362814">
                  <a:extLst>
                    <a:ext uri="{9D8B030D-6E8A-4147-A177-3AD203B41FA5}">
                      <a16:colId xmlns:a16="http://schemas.microsoft.com/office/drawing/2014/main" val="2342517940"/>
                    </a:ext>
                  </a:extLst>
                </a:gridCol>
                <a:gridCol w="1510534">
                  <a:extLst>
                    <a:ext uri="{9D8B030D-6E8A-4147-A177-3AD203B41FA5}">
                      <a16:colId xmlns:a16="http://schemas.microsoft.com/office/drawing/2014/main" val="2783969692"/>
                    </a:ext>
                  </a:extLst>
                </a:gridCol>
                <a:gridCol w="1679714">
                  <a:extLst>
                    <a:ext uri="{9D8B030D-6E8A-4147-A177-3AD203B41FA5}">
                      <a16:colId xmlns:a16="http://schemas.microsoft.com/office/drawing/2014/main" val="3641531660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r>
                        <a:rPr lang="nl-NL" b="0" dirty="0"/>
                        <a:t>adres 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9425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r>
                        <a:rPr lang="nl-NL" b="0" dirty="0"/>
                        <a:t>adres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00000010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00010100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8530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r>
                        <a:rPr lang="nl-NL" b="0" dirty="0" err="1"/>
                        <a:t>subnetmasker</a:t>
                      </a:r>
                      <a:r>
                        <a:rPr lang="nl-NL" b="0" dirty="0"/>
                        <a:t>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9254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r>
                        <a:rPr lang="nl-NL" b="0" dirty="0" err="1"/>
                        <a:t>subnetmasker</a:t>
                      </a:r>
                      <a:r>
                        <a:rPr lang="nl-NL" b="0" dirty="0"/>
                        <a:t> 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0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70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Subnetmasker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33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F5B7122-34D7-0846-9C09-475E1CA2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104621"/>
            <a:ext cx="10515600" cy="1926926"/>
          </a:xfrm>
        </p:spPr>
        <p:txBody>
          <a:bodyPr/>
          <a:lstStyle/>
          <a:p>
            <a:r>
              <a:rPr lang="nl-NL" dirty="0"/>
              <a:t>Rode gedeelte bepaalt of een adres binnen het </a:t>
            </a:r>
            <a:r>
              <a:rPr lang="nl-NL" dirty="0" err="1"/>
              <a:t>subnet</a:t>
            </a:r>
            <a:r>
              <a:rPr lang="nl-NL" dirty="0"/>
              <a:t> valt. Begint een adres met deze bits -&gt; dan hoort dit adres bij een apparaat van ’mijn’ eigen </a:t>
            </a:r>
            <a:r>
              <a:rPr lang="nl-NL" dirty="0" err="1"/>
              <a:t>subnet</a:t>
            </a:r>
            <a:endParaRPr lang="nl-NL" dirty="0"/>
          </a:p>
          <a:p>
            <a:r>
              <a:rPr lang="nl-NL" dirty="0"/>
              <a:t>Bits met een 1 in het masker doen hierin dus mee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44A00D28-BC07-8B49-A64B-44103BE0AF28}"/>
              </a:ext>
            </a:extLst>
          </p:cNvPr>
          <p:cNvGrpSpPr/>
          <p:nvPr/>
        </p:nvGrpSpPr>
        <p:grpSpPr>
          <a:xfrm>
            <a:off x="2583108" y="2998415"/>
            <a:ext cx="7863984" cy="3178549"/>
            <a:chOff x="2583108" y="911092"/>
            <a:chExt cx="7863984" cy="3178549"/>
          </a:xfrm>
        </p:grpSpPr>
        <p:graphicFrame>
          <p:nvGraphicFramePr>
            <p:cNvPr id="13" name="Tabel 7">
              <a:extLst>
                <a:ext uri="{FF2B5EF4-FFF2-40B4-BE49-F238E27FC236}">
                  <a16:creationId xmlns:a16="http://schemas.microsoft.com/office/drawing/2014/main" id="{CC10A2C2-8D38-8F4F-A389-C92C93E5EB4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1393383"/>
                </p:ext>
              </p:extLst>
            </p:nvPr>
          </p:nvGraphicFramePr>
          <p:xfrm>
            <a:off x="2583108" y="1190269"/>
            <a:ext cx="7863984" cy="2563200"/>
          </p:xfrm>
          <a:graphic>
            <a:graphicData uri="http://schemas.openxmlformats.org/drawingml/2006/table">
              <a:tbl>
                <a:tblPr firstRow="1" bandRow="1">
                  <a:tableStyleId>{8799B23B-EC83-4686-B30A-512413B5E67A}</a:tableStyleId>
                </a:tblPr>
                <a:tblGrid>
                  <a:gridCol w="1942783">
                    <a:extLst>
                      <a:ext uri="{9D8B030D-6E8A-4147-A177-3AD203B41FA5}">
                        <a16:colId xmlns:a16="http://schemas.microsoft.com/office/drawing/2014/main" val="1055713338"/>
                      </a:ext>
                    </a:extLst>
                  </a:gridCol>
                  <a:gridCol w="1368139">
                    <a:extLst>
                      <a:ext uri="{9D8B030D-6E8A-4147-A177-3AD203B41FA5}">
                        <a16:colId xmlns:a16="http://schemas.microsoft.com/office/drawing/2014/main" val="1369108306"/>
                      </a:ext>
                    </a:extLst>
                  </a:gridCol>
                  <a:gridCol w="1362814">
                    <a:extLst>
                      <a:ext uri="{9D8B030D-6E8A-4147-A177-3AD203B41FA5}">
                        <a16:colId xmlns:a16="http://schemas.microsoft.com/office/drawing/2014/main" val="2342517940"/>
                      </a:ext>
                    </a:extLst>
                  </a:gridCol>
                  <a:gridCol w="1510534">
                    <a:extLst>
                      <a:ext uri="{9D8B030D-6E8A-4147-A177-3AD203B41FA5}">
                        <a16:colId xmlns:a16="http://schemas.microsoft.com/office/drawing/2014/main" val="2783969692"/>
                      </a:ext>
                    </a:extLst>
                  </a:gridCol>
                  <a:gridCol w="1679714">
                    <a:extLst>
                      <a:ext uri="{9D8B030D-6E8A-4147-A177-3AD203B41FA5}">
                        <a16:colId xmlns:a16="http://schemas.microsoft.com/office/drawing/2014/main" val="3641531660"/>
                      </a:ext>
                    </a:extLst>
                  </a:gridCol>
                </a:tblGrid>
                <a:tr h="640800">
                  <a:tc>
                    <a:txBody>
                      <a:bodyPr/>
                      <a:lstStyle/>
                      <a:p>
                        <a:r>
                          <a:rPr lang="nl-NL" b="0" dirty="0"/>
                          <a:t>adres DEC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192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168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20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620494259"/>
                    </a:ext>
                  </a:extLst>
                </a:tr>
                <a:tr h="640800">
                  <a:tc>
                    <a:txBody>
                      <a:bodyPr/>
                      <a:lstStyle/>
                      <a:p>
                        <a:r>
                          <a:rPr lang="nl-NL" b="0" dirty="0"/>
                          <a:t>adres BIN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11000000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10011110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00000010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00010100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26885307"/>
                    </a:ext>
                  </a:extLst>
                </a:tr>
                <a:tr h="640800">
                  <a:tc>
                    <a:txBody>
                      <a:bodyPr/>
                      <a:lstStyle/>
                      <a:p>
                        <a:r>
                          <a:rPr lang="nl-NL" b="0" dirty="0" err="1"/>
                          <a:t>subnetmasker</a:t>
                        </a:r>
                        <a:r>
                          <a:rPr lang="nl-NL" b="0" dirty="0"/>
                          <a:t> BIN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11111111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11111111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11111111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00000000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12392542"/>
                    </a:ext>
                  </a:extLst>
                </a:tr>
                <a:tr h="640800">
                  <a:tc>
                    <a:txBody>
                      <a:bodyPr/>
                      <a:lstStyle/>
                      <a:p>
                        <a:r>
                          <a:rPr lang="nl-NL" b="0" dirty="0" err="1"/>
                          <a:t>subnetmasker</a:t>
                        </a:r>
                        <a:r>
                          <a:rPr lang="nl-NL" b="0" dirty="0"/>
                          <a:t> DEC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255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255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255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nl-NL" b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95502294"/>
                    </a:ext>
                  </a:extLst>
                </a:tr>
              </a:tbl>
            </a:graphicData>
          </a:graphic>
        </p:graphicFrame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073293DB-1749-1147-BDB3-FBDCB240911F}"/>
                </a:ext>
              </a:extLst>
            </p:cNvPr>
            <p:cNvSpPr/>
            <p:nvPr/>
          </p:nvSpPr>
          <p:spPr>
            <a:xfrm>
              <a:off x="8839200" y="911092"/>
              <a:ext cx="1545771" cy="3178549"/>
            </a:xfrm>
            <a:prstGeom prst="rect">
              <a:avLst/>
            </a:prstGeom>
            <a:solidFill>
              <a:schemeClr val="accent1">
                <a:alpha val="41098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A09CDF38-38ED-0C4C-81E4-307E85DF3EFA}"/>
                </a:ext>
              </a:extLst>
            </p:cNvPr>
            <p:cNvSpPr/>
            <p:nvPr/>
          </p:nvSpPr>
          <p:spPr>
            <a:xfrm>
              <a:off x="4572001" y="911092"/>
              <a:ext cx="4071256" cy="3178549"/>
            </a:xfrm>
            <a:prstGeom prst="rect">
              <a:avLst/>
            </a:prstGeom>
            <a:solidFill>
              <a:srgbClr val="FF0000">
                <a:alpha val="41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29163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Subnetmasker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34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F5B7122-34D7-0846-9C09-475E1CA2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104621"/>
            <a:ext cx="10515600" cy="784602"/>
          </a:xfrm>
        </p:spPr>
        <p:txBody>
          <a:bodyPr/>
          <a:lstStyle/>
          <a:p>
            <a:r>
              <a:rPr lang="nl-NL" dirty="0"/>
              <a:t>Geeft het </a:t>
            </a:r>
            <a:r>
              <a:rPr lang="nl-NL" dirty="0" err="1"/>
              <a:t>subnetmasker</a:t>
            </a:r>
            <a:r>
              <a:rPr lang="nl-NL" dirty="0"/>
              <a:t> voor een </a:t>
            </a:r>
            <a:r>
              <a:rPr lang="nl-NL" dirty="0" err="1"/>
              <a:t>subnet</a:t>
            </a:r>
            <a:r>
              <a:rPr lang="nl-NL" dirty="0"/>
              <a:t> dat begint met 10.10</a:t>
            </a:r>
          </a:p>
        </p:txBody>
      </p:sp>
    </p:spTree>
    <p:extLst>
      <p:ext uri="{BB962C8B-B14F-4D97-AF65-F5344CB8AC3E}">
        <p14:creationId xmlns:p14="http://schemas.microsoft.com/office/powerpoint/2010/main" val="777524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Subnetmasker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35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F5B7122-34D7-0846-9C09-475E1CA2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104621"/>
            <a:ext cx="10515600" cy="784602"/>
          </a:xfrm>
        </p:spPr>
        <p:txBody>
          <a:bodyPr/>
          <a:lstStyle/>
          <a:p>
            <a:r>
              <a:rPr lang="nl-NL" dirty="0"/>
              <a:t>Geeft het </a:t>
            </a:r>
            <a:r>
              <a:rPr lang="nl-NL" dirty="0" err="1"/>
              <a:t>subnetmasker</a:t>
            </a:r>
            <a:r>
              <a:rPr lang="nl-NL" dirty="0"/>
              <a:t> voor een </a:t>
            </a:r>
            <a:r>
              <a:rPr lang="nl-NL" dirty="0" err="1"/>
              <a:t>subnet</a:t>
            </a:r>
            <a:r>
              <a:rPr lang="nl-NL" dirty="0"/>
              <a:t> dat begint met 10.10</a:t>
            </a:r>
          </a:p>
        </p:txBody>
      </p:sp>
      <p:graphicFrame>
        <p:nvGraphicFramePr>
          <p:cNvPr id="13" name="Tabel 7">
            <a:extLst>
              <a:ext uri="{FF2B5EF4-FFF2-40B4-BE49-F238E27FC236}">
                <a16:creationId xmlns:a16="http://schemas.microsoft.com/office/drawing/2014/main" id="{CC10A2C2-8D38-8F4F-A389-C92C93E5E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984300"/>
              </p:ext>
            </p:extLst>
          </p:nvPr>
        </p:nvGraphicFramePr>
        <p:xfrm>
          <a:off x="2209800" y="2457881"/>
          <a:ext cx="7863984" cy="256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42783">
                  <a:extLst>
                    <a:ext uri="{9D8B030D-6E8A-4147-A177-3AD203B41FA5}">
                      <a16:colId xmlns:a16="http://schemas.microsoft.com/office/drawing/2014/main" val="1055713338"/>
                    </a:ext>
                  </a:extLst>
                </a:gridCol>
                <a:gridCol w="1368139">
                  <a:extLst>
                    <a:ext uri="{9D8B030D-6E8A-4147-A177-3AD203B41FA5}">
                      <a16:colId xmlns:a16="http://schemas.microsoft.com/office/drawing/2014/main" val="1369108306"/>
                    </a:ext>
                  </a:extLst>
                </a:gridCol>
                <a:gridCol w="1362814">
                  <a:extLst>
                    <a:ext uri="{9D8B030D-6E8A-4147-A177-3AD203B41FA5}">
                      <a16:colId xmlns:a16="http://schemas.microsoft.com/office/drawing/2014/main" val="2342517940"/>
                    </a:ext>
                  </a:extLst>
                </a:gridCol>
                <a:gridCol w="1510534">
                  <a:extLst>
                    <a:ext uri="{9D8B030D-6E8A-4147-A177-3AD203B41FA5}">
                      <a16:colId xmlns:a16="http://schemas.microsoft.com/office/drawing/2014/main" val="2783969692"/>
                    </a:ext>
                  </a:extLst>
                </a:gridCol>
                <a:gridCol w="1679714">
                  <a:extLst>
                    <a:ext uri="{9D8B030D-6E8A-4147-A177-3AD203B41FA5}">
                      <a16:colId xmlns:a16="http://schemas.microsoft.com/office/drawing/2014/main" val="3641531660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r>
                        <a:rPr lang="nl-NL" b="0" dirty="0"/>
                        <a:t>adres 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9425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r>
                        <a:rPr lang="nl-NL" b="0" dirty="0"/>
                        <a:t>adres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00001010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00001010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8530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r>
                        <a:rPr lang="nl-NL" b="0" dirty="0" err="1"/>
                        <a:t>subnetmasker</a:t>
                      </a:r>
                      <a:r>
                        <a:rPr lang="nl-NL" b="0" dirty="0"/>
                        <a:t>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9254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r>
                        <a:rPr lang="nl-NL" b="0" dirty="0" err="1"/>
                        <a:t>subnetmasker</a:t>
                      </a:r>
                      <a:r>
                        <a:rPr lang="nl-NL" b="0" dirty="0"/>
                        <a:t> 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02294"/>
                  </a:ext>
                </a:extLst>
              </a:tr>
            </a:tbl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73293DB-1749-1147-BDB3-FBDCB240911F}"/>
              </a:ext>
            </a:extLst>
          </p:cNvPr>
          <p:cNvSpPr/>
          <p:nvPr/>
        </p:nvSpPr>
        <p:spPr>
          <a:xfrm>
            <a:off x="7032172" y="2178704"/>
            <a:ext cx="2979492" cy="3178549"/>
          </a:xfrm>
          <a:prstGeom prst="rect">
            <a:avLst/>
          </a:prstGeom>
          <a:solidFill>
            <a:schemeClr val="accent1">
              <a:alpha val="41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09CDF38-38ED-0C4C-81E4-307E85DF3EFA}"/>
              </a:ext>
            </a:extLst>
          </p:cNvPr>
          <p:cNvSpPr/>
          <p:nvPr/>
        </p:nvSpPr>
        <p:spPr>
          <a:xfrm>
            <a:off x="4198693" y="2178704"/>
            <a:ext cx="2659307" cy="3178549"/>
          </a:xfrm>
          <a:prstGeom prst="rect">
            <a:avLst/>
          </a:prstGeom>
          <a:solidFill>
            <a:srgbClr val="FF0000">
              <a:alpha val="41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3105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Wat moet een apparaat weten?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36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F5B7122-34D7-0846-9C09-475E1CA2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104621"/>
            <a:ext cx="10515600" cy="2161093"/>
          </a:xfrm>
        </p:spPr>
        <p:txBody>
          <a:bodyPr>
            <a:normAutofit/>
          </a:bodyPr>
          <a:lstStyle/>
          <a:p>
            <a:r>
              <a:rPr lang="nl-NL" dirty="0"/>
              <a:t>Om data goed te kunnen versturen over een groter netwerk, moet een apparaat op het niveau van de </a:t>
            </a:r>
            <a:r>
              <a:rPr lang="nl-NL" dirty="0" err="1"/>
              <a:t>netwerklaag</a:t>
            </a:r>
            <a:r>
              <a:rPr lang="nl-NL" dirty="0"/>
              <a:t> weten:</a:t>
            </a:r>
          </a:p>
          <a:p>
            <a:pPr lvl="1"/>
            <a:r>
              <a:rPr lang="nl-NL" dirty="0"/>
              <a:t>Eigen IP-adres</a:t>
            </a:r>
          </a:p>
          <a:p>
            <a:pPr lvl="1"/>
            <a:r>
              <a:rPr lang="nl-NL" dirty="0" err="1"/>
              <a:t>Subnetmasker</a:t>
            </a:r>
            <a:r>
              <a:rPr lang="nl-NL" dirty="0"/>
              <a:t> van het lokale netwerk</a:t>
            </a:r>
          </a:p>
          <a:p>
            <a:pPr lvl="1"/>
            <a:r>
              <a:rPr lang="nl-NL" dirty="0"/>
              <a:t>IP-adres van de router die de communicatie naar het overige netwerk aanpakt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DF7F867-BA47-C046-BF32-9684A0470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3255964"/>
            <a:ext cx="81153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17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Probleempje 🧐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37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F5B7122-34D7-0846-9C09-475E1CA2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104621"/>
            <a:ext cx="10515600" cy="4667529"/>
          </a:xfrm>
        </p:spPr>
        <p:txBody>
          <a:bodyPr>
            <a:normAutofit/>
          </a:bodyPr>
          <a:lstStyle/>
          <a:p>
            <a:r>
              <a:rPr lang="nl-NL" dirty="0"/>
              <a:t>Een IP-adres kan dus (kort door de bocht)</a:t>
            </a:r>
            <a:br>
              <a:rPr lang="nl-NL" dirty="0"/>
            </a:br>
            <a:r>
              <a:rPr lang="nl-NL" dirty="0"/>
              <a:t>255*255*255*255 ≈ 4,3 miljard waarden hebben. Dit is IPv4</a:t>
            </a:r>
            <a:br>
              <a:rPr lang="nl-NL" dirty="0"/>
            </a:br>
            <a:r>
              <a:rPr lang="nl-NL" dirty="0"/>
              <a:t>(Internet Protocol versie 4, adressen van 8x4=32 bits)</a:t>
            </a:r>
          </a:p>
          <a:p>
            <a:r>
              <a:rPr lang="nl-NL" dirty="0"/>
              <a:t>Er zijn inmiddels veel meer dan 4,3 miljard apparaten die op internet aangesloten zijn.</a:t>
            </a:r>
          </a:p>
          <a:p>
            <a:r>
              <a:rPr lang="nl-NL" dirty="0"/>
              <a:t>Noodoplossing: een huishouden / bedrijf heeft 1 ’internet-</a:t>
            </a:r>
            <a:r>
              <a:rPr lang="nl-NL" dirty="0" err="1"/>
              <a:t>ip-adres</a:t>
            </a:r>
            <a:r>
              <a:rPr lang="nl-NL" dirty="0"/>
              <a:t>’ waar ze samen mee doen (heet Network </a:t>
            </a:r>
            <a:r>
              <a:rPr lang="nl-NL" dirty="0" err="1"/>
              <a:t>Adress</a:t>
            </a:r>
            <a:r>
              <a:rPr lang="nl-NL" dirty="0"/>
              <a:t> </a:t>
            </a:r>
            <a:r>
              <a:rPr lang="nl-NL" dirty="0" err="1"/>
              <a:t>Translation</a:t>
            </a:r>
            <a:r>
              <a:rPr lang="nl-NL" dirty="0"/>
              <a:t>)</a:t>
            </a:r>
          </a:p>
          <a:p>
            <a:r>
              <a:rPr lang="nl-NL" dirty="0"/>
              <a:t>Definitieve oplossing : IPv6. IP-adressen van 128 bits. Genoeg IP-adressen om ieder zandkorreltje op aarde een eigen adres te geven.</a:t>
            </a:r>
            <a:br>
              <a:rPr lang="nl-NL" dirty="0"/>
            </a:br>
            <a:r>
              <a:rPr lang="nl-NL" dirty="0"/>
              <a:t>voorbeeld: </a:t>
            </a:r>
            <a:r>
              <a:rPr lang="is-IS" dirty="0">
                <a:latin typeface="Menlo" charset="0"/>
                <a:ea typeface="Menlo" charset="0"/>
                <a:cs typeface="Menlo" charset="0"/>
              </a:rPr>
              <a:t>2001:0db8:85a3:0000:1319:8a2e:0370:7344</a:t>
            </a:r>
            <a:endParaRPr lang="nl-NL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78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1C16AAB2-9F07-F64F-8384-3C0B9861B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" r="-6" b="8969"/>
          <a:stretch/>
        </p:blipFill>
        <p:spPr>
          <a:xfrm>
            <a:off x="838200" y="0"/>
            <a:ext cx="11354400" cy="6876000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923F1990-6517-9646-B9A0-3C691214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2187"/>
          </a:xfrm>
          <a:solidFill>
            <a:schemeClr val="tx1">
              <a:alpha val="75000"/>
            </a:schemeClr>
          </a:solidFill>
          <a:effectLst>
            <a:softEdge rad="0"/>
          </a:effectLst>
        </p:spPr>
        <p:txBody>
          <a:bodyPr>
            <a:norm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Datalinklaag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DF73F7-8418-3846-8235-9EABCAF5F8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40442F-69EE-464B-9D9F-E2675C8259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BC1B77-F692-F149-AADC-A4306EA11B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38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B306C1D-607A-C14B-9D96-8443495421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6787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Datalinklaag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39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BE23F77-1B67-2F4B-8242-52C43D71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1"/>
            <a:ext cx="10515600" cy="941839"/>
          </a:xfrm>
        </p:spPr>
        <p:txBody>
          <a:bodyPr>
            <a:normAutofit/>
          </a:bodyPr>
          <a:lstStyle/>
          <a:p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8D73552-0351-1C4A-BCD5-97AE6129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84" y="1828904"/>
            <a:ext cx="3117808" cy="360418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03CCEF4-B1BD-B343-A3F0-C6CAF55F3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110" y="1996596"/>
            <a:ext cx="4419600" cy="3797300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DCEA9F26-4BD2-6244-A5E9-BB20F4328635}"/>
              </a:ext>
            </a:extLst>
          </p:cNvPr>
          <p:cNvSpPr/>
          <p:nvPr/>
        </p:nvSpPr>
        <p:spPr>
          <a:xfrm>
            <a:off x="1685006" y="4376363"/>
            <a:ext cx="2577547" cy="634764"/>
          </a:xfrm>
          <a:prstGeom prst="rect">
            <a:avLst/>
          </a:prstGeom>
          <a:noFill/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335FEE4C-656C-3B45-B968-228BA5E0921A}"/>
              </a:ext>
            </a:extLst>
          </p:cNvPr>
          <p:cNvSpPr/>
          <p:nvPr/>
        </p:nvSpPr>
        <p:spPr>
          <a:xfrm>
            <a:off x="5391933" y="4494987"/>
            <a:ext cx="4553417" cy="494796"/>
          </a:xfrm>
          <a:prstGeom prst="rect">
            <a:avLst/>
          </a:prstGeom>
          <a:noFill/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57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NL" dirty="0"/>
              <a:t>Soorten verbindingen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778A49-1C46-4B44-8718-DABBDDE6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0"/>
            <a:ext cx="10515600" cy="4924243"/>
          </a:xfrm>
        </p:spPr>
        <p:txBody>
          <a:bodyPr>
            <a:normAutofit/>
          </a:bodyPr>
          <a:lstStyle/>
          <a:p>
            <a:r>
              <a:rPr lang="nl-NL" sz="3200" dirty="0"/>
              <a:t>Vanaf een afstand bekeken: voor een verbinding tussen mensen / dieren maak je ALTIJD gebruik van ‘iets’ om je boodschap over te brengen</a:t>
            </a:r>
          </a:p>
          <a:p>
            <a:pPr lvl="1"/>
            <a:r>
              <a:rPr lang="nl-NL" sz="2800" dirty="0"/>
              <a:t>geluid -&gt; trilling</a:t>
            </a:r>
          </a:p>
          <a:p>
            <a:pPr lvl="1"/>
            <a:r>
              <a:rPr lang="nl-NL" sz="2800" dirty="0"/>
              <a:t>gebaren -&gt; licht</a:t>
            </a:r>
          </a:p>
          <a:p>
            <a:pPr lvl="1"/>
            <a:r>
              <a:rPr lang="nl-NL" sz="2800" dirty="0"/>
              <a:t>Aanraking (schop / </a:t>
            </a:r>
            <a:r>
              <a:rPr lang="nl-NL" sz="2800" dirty="0" err="1"/>
              <a:t>hug</a:t>
            </a:r>
            <a:r>
              <a:rPr lang="nl-NL" sz="2800" dirty="0"/>
              <a:t>) -&gt; 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4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6545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Herinner je dit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40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3EAF8B-F976-2C4A-BD74-C5EC038E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91" y="2469344"/>
            <a:ext cx="3302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BB0458F-7A44-0B4D-8703-79798BE9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95" y="2469344"/>
            <a:ext cx="3302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4D4BBA5-2766-1244-AF1A-26436FD6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2469344"/>
            <a:ext cx="3302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1062844"/>
          </a:xfrm>
        </p:spPr>
        <p:txBody>
          <a:bodyPr>
            <a:normAutofit/>
          </a:bodyPr>
          <a:lstStyle/>
          <a:p>
            <a:r>
              <a:rPr lang="nl-NL" dirty="0"/>
              <a:t>In een simpel netwerkje zou je ieder apparaat toch gewoon een nummer kunnen geven, zonder al dat moeilijke IP-gedoe?</a:t>
            </a:r>
          </a:p>
          <a:p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8260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Herinner je dit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41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4949850"/>
          </a:xfrm>
        </p:spPr>
        <p:txBody>
          <a:bodyPr>
            <a:normAutofit/>
          </a:bodyPr>
          <a:lstStyle/>
          <a:p>
            <a:r>
              <a:rPr lang="nl-NL" dirty="0"/>
              <a:t>In een simpel netwerkje zou je ieder apparaat toch gewoon een nummer kunnen geven, zonder al dat moeilijke IP-gedoe?</a:t>
            </a:r>
          </a:p>
          <a:p>
            <a:r>
              <a:rPr lang="nl-NL" dirty="0"/>
              <a:t>Zo werkt het ook in het eigen lokale netwerk van een apparaat</a:t>
            </a:r>
          </a:p>
          <a:p>
            <a:r>
              <a:rPr lang="nl-NL" dirty="0"/>
              <a:t>Iedere netwerkaansluiting van een apparaat heeft OOK een bepaald adres.</a:t>
            </a:r>
          </a:p>
          <a:p>
            <a:r>
              <a:rPr lang="nl-NL" dirty="0"/>
              <a:t>Geen IP-adres, verandert niet als apparaat in een ander (deel van het) netwerk komt.</a:t>
            </a:r>
          </a:p>
          <a:p>
            <a:r>
              <a:rPr lang="nl-NL" dirty="0"/>
              <a:t>MAC-adres -&gt; uniek adres van 48 bits</a:t>
            </a:r>
            <a:br>
              <a:rPr lang="nl-NL" dirty="0"/>
            </a:br>
            <a:r>
              <a:rPr lang="nl-NL" dirty="0"/>
              <a:t>voorbeeld: c8:e0:eb:19:27:3d</a:t>
            </a:r>
          </a:p>
          <a:p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5164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Herinner je dit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42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BB0458F-7A44-0B4D-8703-79798BE9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31008"/>
            <a:ext cx="3302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4D4BBA5-2766-1244-AF1A-26436FD6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831008"/>
            <a:ext cx="3302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142450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Een netwerkbericht wordt door een apparaat in het netwerk gestuurd met het MAC-adres van een ontvanger in het lokale netwerk</a:t>
            </a:r>
          </a:p>
          <a:p>
            <a:r>
              <a:rPr lang="nl-NL" dirty="0"/>
              <a:t>Dit kan een computer zijn, maar ook een router, als de verzender (op basis van het </a:t>
            </a:r>
            <a:r>
              <a:rPr lang="nl-NL" dirty="0" err="1"/>
              <a:t>subnetmasker</a:t>
            </a:r>
            <a:r>
              <a:rPr lang="nl-NL" dirty="0"/>
              <a:t> weet dat het IP-adres buiten het lokale netwerk ligt </a:t>
            </a:r>
          </a:p>
          <a:p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4534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Herinner je dit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43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142450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Een netwerkbericht wordt door een apparaat in het netwerk gestuurd met het MAC-adres van een ontvanger in het lokale netwerk</a:t>
            </a:r>
          </a:p>
          <a:p>
            <a:r>
              <a:rPr lang="nl-NL" dirty="0"/>
              <a:t>Dit kan een computer zijn, maar ook een router, als de verzender (op basis van het </a:t>
            </a:r>
            <a:r>
              <a:rPr lang="nl-NL" dirty="0" err="1"/>
              <a:t>subnetmasker</a:t>
            </a:r>
            <a:r>
              <a:rPr lang="nl-NL" dirty="0"/>
              <a:t> weet dat het IP-adres buiten het lokale netwerk ligt 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8" y="2677230"/>
            <a:ext cx="106299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9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44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59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45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 flipH="1">
            <a:off x="2112975" y="1805651"/>
            <a:ext cx="580801" cy="45141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 flipH="1" flipV="1">
            <a:off x="3271139" y="3878620"/>
            <a:ext cx="487090" cy="133152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/>
          <p:nvPr/>
        </p:nvCxnSpPr>
        <p:spPr>
          <a:xfrm flipH="1">
            <a:off x="4652355" y="1635749"/>
            <a:ext cx="593796" cy="131024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/>
          <p:nvPr/>
        </p:nvCxnSpPr>
        <p:spPr>
          <a:xfrm flipH="1">
            <a:off x="9462575" y="5658250"/>
            <a:ext cx="873078" cy="35575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2625456" y="1182851"/>
            <a:ext cx="181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eindapparaat (computer)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992386" y="1196213"/>
            <a:ext cx="82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router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3359432" y="5168246"/>
            <a:ext cx="82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switch</a:t>
            </a:r>
          </a:p>
        </p:txBody>
      </p:sp>
      <p:sp>
        <p:nvSpPr>
          <p:cNvPr id="53" name="Tekstvak 52"/>
          <p:cNvSpPr txBox="1"/>
          <p:nvPr/>
        </p:nvSpPr>
        <p:spPr>
          <a:xfrm>
            <a:off x="10370881" y="5414206"/>
            <a:ext cx="123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‘rest’ </a:t>
            </a:r>
            <a:r>
              <a:rPr lang="nl-NL">
                <a:solidFill>
                  <a:srgbClr val="FF0000"/>
                </a:solidFill>
              </a:rPr>
              <a:t>van internet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80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46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1442007" y="1479776"/>
            <a:ext cx="440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“Hoi” -&gt; een applicatie wil data versturen</a:t>
            </a:r>
          </a:p>
        </p:txBody>
      </p:sp>
    </p:spTree>
    <p:extLst>
      <p:ext uri="{BB962C8B-B14F-4D97-AF65-F5344CB8AC3E}">
        <p14:creationId xmlns:p14="http://schemas.microsoft.com/office/powerpoint/2010/main" val="904508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47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1413803" y="1478869"/>
            <a:ext cx="11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“Hoi”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1413802" y="1770588"/>
            <a:ext cx="216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voor 192.168.1.3</a:t>
            </a:r>
          </a:p>
        </p:txBody>
      </p:sp>
    </p:spTree>
    <p:extLst>
      <p:ext uri="{BB962C8B-B14F-4D97-AF65-F5344CB8AC3E}">
        <p14:creationId xmlns:p14="http://schemas.microsoft.com/office/powerpoint/2010/main" val="1237095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48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1413803" y="1478869"/>
            <a:ext cx="11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“Hoi”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1413802" y="1770588"/>
            <a:ext cx="216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voor 192.168.1.3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B5BE1B6-C803-8840-978C-44A7A72DA948}"/>
              </a:ext>
            </a:extLst>
          </p:cNvPr>
          <p:cNvSpPr txBox="1"/>
          <p:nvPr/>
        </p:nvSpPr>
        <p:spPr>
          <a:xfrm>
            <a:off x="1413800" y="2076881"/>
            <a:ext cx="533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Welk MAC adres uit mijn directe omgeving kies ik?</a:t>
            </a:r>
          </a:p>
        </p:txBody>
      </p:sp>
    </p:spTree>
    <p:extLst>
      <p:ext uri="{BB962C8B-B14F-4D97-AF65-F5344CB8AC3E}">
        <p14:creationId xmlns:p14="http://schemas.microsoft.com/office/powerpoint/2010/main" val="2229011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49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1413803" y="1478869"/>
            <a:ext cx="11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“Hoi”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1413802" y="1770588"/>
            <a:ext cx="216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voor 192.168.1.3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B5BE1B6-C803-8840-978C-44A7A72DA948}"/>
              </a:ext>
            </a:extLst>
          </p:cNvPr>
          <p:cNvSpPr txBox="1"/>
          <p:nvPr/>
        </p:nvSpPr>
        <p:spPr>
          <a:xfrm>
            <a:off x="1413800" y="2076881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Veronderstel </a:t>
            </a:r>
            <a:r>
              <a:rPr lang="nl-NL" dirty="0" err="1">
                <a:solidFill>
                  <a:srgbClr val="FF0000"/>
                </a:solidFill>
              </a:rPr>
              <a:t>subnetmasker</a:t>
            </a:r>
            <a:r>
              <a:rPr lang="nl-NL" dirty="0">
                <a:solidFill>
                  <a:srgbClr val="FF0000"/>
                </a:solidFill>
              </a:rPr>
              <a:t> 255.255.255.0 -&gt; IP-adres is buiten lokale netwerk -&gt; neem MAC van router</a:t>
            </a:r>
          </a:p>
        </p:txBody>
      </p:sp>
    </p:spTree>
    <p:extLst>
      <p:ext uri="{BB962C8B-B14F-4D97-AF65-F5344CB8AC3E}">
        <p14:creationId xmlns:p14="http://schemas.microsoft.com/office/powerpoint/2010/main" val="243443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NL" dirty="0"/>
              <a:t>Soorten verbindingen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778A49-1C46-4B44-8718-DABBDDE6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0"/>
            <a:ext cx="10515600" cy="4924243"/>
          </a:xfrm>
        </p:spPr>
        <p:txBody>
          <a:bodyPr>
            <a:normAutofit/>
          </a:bodyPr>
          <a:lstStyle/>
          <a:p>
            <a:r>
              <a:rPr lang="nl-NL" sz="3200" dirty="0"/>
              <a:t>Vanaf een afstand bekeken: communicatie tussen apparaten gaat door VERANDERING door een MEDIUM</a:t>
            </a:r>
          </a:p>
          <a:p>
            <a:pPr lvl="1"/>
            <a:r>
              <a:rPr lang="nl-NL" sz="2800" dirty="0"/>
              <a:t>elektriciteit -&gt; door koper (of ander metaal)</a:t>
            </a:r>
          </a:p>
          <a:p>
            <a:pPr lvl="1"/>
            <a:r>
              <a:rPr lang="nl-NL" sz="2800" dirty="0"/>
              <a:t>radiogolven -&gt; vooral door lucht of </a:t>
            </a:r>
            <a:r>
              <a:rPr lang="nl-NL" sz="2800" dirty="0" err="1"/>
              <a:t>vacuum</a:t>
            </a:r>
            <a:endParaRPr lang="nl-NL" sz="2800" dirty="0"/>
          </a:p>
          <a:p>
            <a:pPr lvl="1"/>
            <a:r>
              <a:rPr lang="nl-NL" sz="2800" dirty="0"/>
              <a:t>licht -&gt;  door glasvezel</a:t>
            </a:r>
          </a:p>
          <a:p>
            <a:pPr lvl="1"/>
            <a:r>
              <a:rPr lang="nl-NL" sz="2800" dirty="0"/>
              <a:t>….. -&gt; …..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5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1115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50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1413803" y="1478869"/>
            <a:ext cx="11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“Hoi”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1413802" y="1770588"/>
            <a:ext cx="216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voor 192.168.1.3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B5BE1B6-C803-8840-978C-44A7A72DA948}"/>
              </a:ext>
            </a:extLst>
          </p:cNvPr>
          <p:cNvSpPr txBox="1"/>
          <p:nvPr/>
        </p:nvSpPr>
        <p:spPr>
          <a:xfrm>
            <a:off x="1413800" y="2076881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90:00:00:5C:D3:AA</a:t>
            </a:r>
          </a:p>
        </p:txBody>
      </p:sp>
    </p:spTree>
    <p:extLst>
      <p:ext uri="{BB962C8B-B14F-4D97-AF65-F5344CB8AC3E}">
        <p14:creationId xmlns:p14="http://schemas.microsoft.com/office/powerpoint/2010/main" val="4217697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51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4038603" y="1818081"/>
            <a:ext cx="11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“Hoi”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4038602" y="2109800"/>
            <a:ext cx="216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voor 192.168.1.3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B5BE1B6-C803-8840-978C-44A7A72DA948}"/>
              </a:ext>
            </a:extLst>
          </p:cNvPr>
          <p:cNvSpPr txBox="1"/>
          <p:nvPr/>
        </p:nvSpPr>
        <p:spPr>
          <a:xfrm>
            <a:off x="4038600" y="2416093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90:00:00:5C:D3:AA</a:t>
            </a:r>
          </a:p>
        </p:txBody>
      </p:sp>
    </p:spTree>
    <p:extLst>
      <p:ext uri="{BB962C8B-B14F-4D97-AF65-F5344CB8AC3E}">
        <p14:creationId xmlns:p14="http://schemas.microsoft.com/office/powerpoint/2010/main" val="1773362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52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4038603" y="1818081"/>
            <a:ext cx="11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“Hoi”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4038602" y="2109800"/>
            <a:ext cx="216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voor 192.168.1.3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B5BE1B6-C803-8840-978C-44A7A72DA948}"/>
              </a:ext>
            </a:extLst>
          </p:cNvPr>
          <p:cNvSpPr txBox="1"/>
          <p:nvPr/>
        </p:nvSpPr>
        <p:spPr>
          <a:xfrm>
            <a:off x="4038600" y="2416093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90:00:00:5C:D3:AA -&gt; dat ben ik!</a:t>
            </a:r>
          </a:p>
        </p:txBody>
      </p:sp>
    </p:spTree>
    <p:extLst>
      <p:ext uri="{BB962C8B-B14F-4D97-AF65-F5344CB8AC3E}">
        <p14:creationId xmlns:p14="http://schemas.microsoft.com/office/powerpoint/2010/main" val="12644793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53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4038603" y="1818081"/>
            <a:ext cx="11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“Hoi”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4038601" y="2109800"/>
            <a:ext cx="756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voor 192.168.1.3 -&gt; ben ik niet -&gt; verder sturen -&gt; kijk in </a:t>
            </a:r>
            <a:r>
              <a:rPr lang="nl-NL" dirty="0" err="1">
                <a:solidFill>
                  <a:srgbClr val="FF0000"/>
                </a:solidFill>
              </a:rPr>
              <a:t>lookup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table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84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54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4038603" y="1818081"/>
            <a:ext cx="11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“Hoi”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4038601" y="2109800"/>
            <a:ext cx="756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voor 192.168.1.3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B5BE1B6-C803-8840-978C-44A7A72DA948}"/>
              </a:ext>
            </a:extLst>
          </p:cNvPr>
          <p:cNvSpPr txBox="1"/>
          <p:nvPr/>
        </p:nvSpPr>
        <p:spPr>
          <a:xfrm>
            <a:off x="4038600" y="2416093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20:4A:BB:9F:90:3D</a:t>
            </a:r>
          </a:p>
        </p:txBody>
      </p:sp>
    </p:spTree>
    <p:extLst>
      <p:ext uri="{BB962C8B-B14F-4D97-AF65-F5344CB8AC3E}">
        <p14:creationId xmlns:p14="http://schemas.microsoft.com/office/powerpoint/2010/main" val="2261463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55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6593204" y="2056618"/>
            <a:ext cx="11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“Hoi”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6593202" y="2348337"/>
            <a:ext cx="756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voor 192.168.1.3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B5BE1B6-C803-8840-978C-44A7A72DA948}"/>
              </a:ext>
            </a:extLst>
          </p:cNvPr>
          <p:cNvSpPr txBox="1"/>
          <p:nvPr/>
        </p:nvSpPr>
        <p:spPr>
          <a:xfrm>
            <a:off x="6593201" y="2654630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20:4A:BB:9F:90:3D -&gt; </a:t>
            </a:r>
            <a:r>
              <a:rPr lang="nl-NL" dirty="0">
                <a:solidFill>
                  <a:srgbClr val="FF0000"/>
                </a:solidFill>
              </a:rPr>
              <a:t>Dat ben ik!</a:t>
            </a:r>
          </a:p>
        </p:txBody>
      </p:sp>
    </p:spTree>
    <p:extLst>
      <p:ext uri="{BB962C8B-B14F-4D97-AF65-F5344CB8AC3E}">
        <p14:creationId xmlns:p14="http://schemas.microsoft.com/office/powerpoint/2010/main" val="30573761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56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6593204" y="2056618"/>
            <a:ext cx="11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“Hoi”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6593202" y="2348337"/>
            <a:ext cx="756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voor 192.168.1.3 -&gt;  ik niet, maar zit in lokale netwerk</a:t>
            </a:r>
            <a:br>
              <a:rPr lang="nl-NL" dirty="0">
                <a:solidFill>
                  <a:srgbClr val="FF0000"/>
                </a:solidFill>
              </a:rPr>
            </a:br>
            <a:r>
              <a:rPr lang="nl-NL" dirty="0">
                <a:solidFill>
                  <a:srgbClr val="FF0000"/>
                </a:solidFill>
              </a:rPr>
              <a:t>     van een poort</a:t>
            </a:r>
          </a:p>
        </p:txBody>
      </p:sp>
    </p:spTree>
    <p:extLst>
      <p:ext uri="{BB962C8B-B14F-4D97-AF65-F5344CB8AC3E}">
        <p14:creationId xmlns:p14="http://schemas.microsoft.com/office/powerpoint/2010/main" val="126204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57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9554548" y="1328833"/>
            <a:ext cx="2637451" cy="36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“Hoi”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9554548" y="1620552"/>
            <a:ext cx="263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voor 192.168.1.3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B5BE1B6-C803-8840-978C-44A7A72DA948}"/>
              </a:ext>
            </a:extLst>
          </p:cNvPr>
          <p:cNvSpPr txBox="1"/>
          <p:nvPr/>
        </p:nvSpPr>
        <p:spPr>
          <a:xfrm>
            <a:off x="9554547" y="1926845"/>
            <a:ext cx="263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5C:CA:97:13:A1:0B</a:t>
            </a:r>
          </a:p>
        </p:txBody>
      </p:sp>
    </p:spTree>
    <p:extLst>
      <p:ext uri="{BB962C8B-B14F-4D97-AF65-F5344CB8AC3E}">
        <p14:creationId xmlns:p14="http://schemas.microsoft.com/office/powerpoint/2010/main" val="24215216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58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9554548" y="1328833"/>
            <a:ext cx="2637451" cy="36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“Hoi”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9554548" y="1620552"/>
            <a:ext cx="263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voor 192.168.1.3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B5BE1B6-C803-8840-978C-44A7A72DA948}"/>
              </a:ext>
            </a:extLst>
          </p:cNvPr>
          <p:cNvSpPr txBox="1"/>
          <p:nvPr/>
        </p:nvSpPr>
        <p:spPr>
          <a:xfrm>
            <a:off x="7653867" y="1926845"/>
            <a:ext cx="45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>
                <a:solidFill>
                  <a:srgbClr val="FF0000"/>
                </a:solidFill>
              </a:rPr>
              <a:t>Dat ben ik! &lt;- </a:t>
            </a:r>
            <a:r>
              <a:rPr lang="nl-NL" dirty="0"/>
              <a:t>5C:CA:97:13:A1:0B</a:t>
            </a:r>
          </a:p>
        </p:txBody>
      </p:sp>
    </p:spTree>
    <p:extLst>
      <p:ext uri="{BB962C8B-B14F-4D97-AF65-F5344CB8AC3E}">
        <p14:creationId xmlns:p14="http://schemas.microsoft.com/office/powerpoint/2010/main" val="4602507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59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9554548" y="1328833"/>
            <a:ext cx="2637451" cy="36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“Hoi”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365068" y="1620552"/>
            <a:ext cx="382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>
                <a:solidFill>
                  <a:srgbClr val="FF0000"/>
                </a:solidFill>
              </a:rPr>
              <a:t>Dat ben ik! &lt;- </a:t>
            </a:r>
            <a:r>
              <a:rPr lang="nl-NL" dirty="0"/>
              <a:t>voor 192.168.1.3</a:t>
            </a:r>
          </a:p>
        </p:txBody>
      </p:sp>
    </p:spTree>
    <p:extLst>
      <p:ext uri="{BB962C8B-B14F-4D97-AF65-F5344CB8AC3E}">
        <p14:creationId xmlns:p14="http://schemas.microsoft.com/office/powerpoint/2010/main" val="206057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NL" dirty="0"/>
              <a:t>Soorten verbindingen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6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A9C09B92-2D16-B54A-89EA-D1A19333B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405071"/>
              </p:ext>
            </p:extLst>
          </p:nvPr>
        </p:nvGraphicFramePr>
        <p:xfrm>
          <a:off x="1569528" y="1588767"/>
          <a:ext cx="10149936" cy="422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484">
                  <a:extLst>
                    <a:ext uri="{9D8B030D-6E8A-4147-A177-3AD203B41FA5}">
                      <a16:colId xmlns:a16="http://schemas.microsoft.com/office/drawing/2014/main" val="3297031984"/>
                    </a:ext>
                  </a:extLst>
                </a:gridCol>
                <a:gridCol w="2537484">
                  <a:extLst>
                    <a:ext uri="{9D8B030D-6E8A-4147-A177-3AD203B41FA5}">
                      <a16:colId xmlns:a16="http://schemas.microsoft.com/office/drawing/2014/main" val="3572086455"/>
                    </a:ext>
                  </a:extLst>
                </a:gridCol>
                <a:gridCol w="2537484">
                  <a:extLst>
                    <a:ext uri="{9D8B030D-6E8A-4147-A177-3AD203B41FA5}">
                      <a16:colId xmlns:a16="http://schemas.microsoft.com/office/drawing/2014/main" val="2116667939"/>
                    </a:ext>
                  </a:extLst>
                </a:gridCol>
                <a:gridCol w="2537484">
                  <a:extLst>
                    <a:ext uri="{9D8B030D-6E8A-4147-A177-3AD203B41FA5}">
                      <a16:colId xmlns:a16="http://schemas.microsoft.com/office/drawing/2014/main" val="2588494568"/>
                    </a:ext>
                  </a:extLst>
                </a:gridCol>
              </a:tblGrid>
              <a:tr h="1055768">
                <a:tc>
                  <a:txBody>
                    <a:bodyPr/>
                    <a:lstStyle/>
                    <a:p>
                      <a:r>
                        <a:rPr lang="nl-NL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Bereik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Snelheid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34874"/>
                  </a:ext>
                </a:extLst>
              </a:tr>
              <a:tr h="1055768">
                <a:tc>
                  <a:txBody>
                    <a:bodyPr/>
                    <a:lstStyle/>
                    <a:p>
                      <a:r>
                        <a:rPr lang="nl-NL" sz="2400" dirty="0"/>
                        <a:t>Elektriciteit</a:t>
                      </a:r>
                    </a:p>
                    <a:p>
                      <a:r>
                        <a:rPr lang="nl-NL" sz="2400" dirty="0"/>
                        <a:t>(UTP-kabel)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••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••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••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38398"/>
                  </a:ext>
                </a:extLst>
              </a:tr>
              <a:tr h="1055768">
                <a:tc>
                  <a:txBody>
                    <a:bodyPr/>
                    <a:lstStyle/>
                    <a:p>
                      <a:r>
                        <a:rPr lang="nl-NL" sz="2400" dirty="0"/>
                        <a:t>Radiogolven</a:t>
                      </a:r>
                      <a:br>
                        <a:rPr lang="nl-NL" sz="2400" dirty="0"/>
                      </a:br>
                      <a:r>
                        <a:rPr lang="nl-NL" sz="2400" dirty="0"/>
                        <a:t>(</a:t>
                      </a:r>
                      <a:r>
                        <a:rPr lang="nl-NL" sz="2400" dirty="0" err="1"/>
                        <a:t>WiFi</a:t>
                      </a:r>
                      <a:r>
                        <a:rPr lang="nl-NL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098600"/>
                  </a:ext>
                </a:extLst>
              </a:tr>
              <a:tr h="1055768">
                <a:tc>
                  <a:txBody>
                    <a:bodyPr/>
                    <a:lstStyle/>
                    <a:p>
                      <a:r>
                        <a:rPr lang="nl-NL" sz="2400" dirty="0"/>
                        <a:t>Licht</a:t>
                      </a:r>
                      <a:br>
                        <a:rPr lang="nl-NL" sz="2400" dirty="0"/>
                      </a:br>
                      <a:r>
                        <a:rPr lang="nl-NL" sz="2400" dirty="0"/>
                        <a:t>(glasvezel)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•••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•••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•••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8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5867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Hoe gaat de communicatie?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60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6" name="Tijdelijke aanduiding voor inhou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0" y="3159728"/>
            <a:ext cx="965559" cy="683133"/>
          </a:xfrm>
        </p:spPr>
      </p:pic>
      <p:sp>
        <p:nvSpPr>
          <p:cNvPr id="8" name="Rechthoek 7"/>
          <p:cNvSpPr/>
          <p:nvPr/>
        </p:nvSpPr>
        <p:spPr>
          <a:xfrm>
            <a:off x="1485899" y="2468879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485900" y="3842861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932832" y="2608150"/>
            <a:ext cx="675691" cy="67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10936793" y="3905809"/>
            <a:ext cx="675690" cy="67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2161590" y="2859875"/>
            <a:ext cx="791881" cy="50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>
            <a:stCxn id="11" idx="3"/>
          </p:cNvCxnSpPr>
          <p:nvPr/>
        </p:nvCxnSpPr>
        <p:spPr>
          <a:xfrm flipV="1">
            <a:off x="2161590" y="3748888"/>
            <a:ext cx="640374" cy="4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fbeelding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6" y="3153035"/>
            <a:ext cx="881341" cy="681036"/>
          </a:xfrm>
          <a:prstGeom prst="rect">
            <a:avLst/>
          </a:prstGeom>
        </p:spPr>
      </p:pic>
      <p:cxnSp>
        <p:nvCxnSpPr>
          <p:cNvPr id="30" name="Rechte verbindingslijn 29"/>
          <p:cNvCxnSpPr/>
          <p:nvPr/>
        </p:nvCxnSpPr>
        <p:spPr>
          <a:xfrm flipH="1" flipV="1">
            <a:off x="3334905" y="3501294"/>
            <a:ext cx="1193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3140888"/>
            <a:ext cx="965559" cy="683133"/>
          </a:xfrm>
          <a:prstGeom prst="rect">
            <a:avLst/>
          </a:prstGeom>
        </p:spPr>
      </p:pic>
      <p:pic>
        <p:nvPicPr>
          <p:cNvPr id="36" name="Tijdelijke aanduiding voor inhou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7" y="5008070"/>
            <a:ext cx="965559" cy="683133"/>
          </a:xfrm>
          <a:prstGeom prst="rect">
            <a:avLst/>
          </a:prstGeom>
        </p:spPr>
      </p:pic>
      <p:cxnSp>
        <p:nvCxnSpPr>
          <p:cNvPr id="37" name="Rechte verbindingslijn 36"/>
          <p:cNvCxnSpPr>
            <a:stCxn id="35" idx="1"/>
          </p:cNvCxnSpPr>
          <p:nvPr/>
        </p:nvCxnSpPr>
        <p:spPr>
          <a:xfrm flipH="1">
            <a:off x="5145913" y="3482455"/>
            <a:ext cx="2068934" cy="1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212985" y="3714843"/>
            <a:ext cx="2090785" cy="144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112975" y="2435204"/>
            <a:ext cx="1649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10.0.0.2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FA:98:00:43:E6:A0</a:t>
            </a:r>
          </a:p>
        </p:txBody>
      </p:sp>
      <p:sp>
        <p:nvSpPr>
          <p:cNvPr id="50" name="Tekstvak 49"/>
          <p:cNvSpPr txBox="1"/>
          <p:nvPr/>
        </p:nvSpPr>
        <p:spPr>
          <a:xfrm>
            <a:off x="2126273" y="4155328"/>
            <a:ext cx="1636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10.0.0.5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69:50:EA:43:F9:B6</a:t>
            </a:r>
            <a:endParaRPr lang="nl-NL" sz="1100" dirty="0"/>
          </a:p>
        </p:txBody>
      </p:sp>
      <p:sp>
        <p:nvSpPr>
          <p:cNvPr id="51" name="Tekstvak 50"/>
          <p:cNvSpPr txBox="1"/>
          <p:nvPr/>
        </p:nvSpPr>
        <p:spPr>
          <a:xfrm>
            <a:off x="3068680" y="3611027"/>
            <a:ext cx="158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10.0.0.1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76:AE:08:A7:CE:BB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5246151" y="3027187"/>
            <a:ext cx="1347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34.70.98.3</a:t>
            </a:r>
          </a:p>
          <a:p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90:00:00:5C:D3:AA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5849397" y="3439934"/>
            <a:ext cx="148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34.70.98.5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20:4A:BB:9F:90:3D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922680" y="3756164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6353804" y="4902368"/>
            <a:ext cx="107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8.150.67.1</a:t>
            </a:r>
          </a:p>
        </p:txBody>
      </p:sp>
      <p:pic>
        <p:nvPicPr>
          <p:cNvPr id="60" name="Afbeelding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79" y="3074040"/>
            <a:ext cx="881341" cy="681036"/>
          </a:xfrm>
          <a:prstGeom prst="rect">
            <a:avLst/>
          </a:prstGeom>
        </p:spPr>
      </p:pic>
      <p:cxnSp>
        <p:nvCxnSpPr>
          <p:cNvPr id="61" name="Rechte verbindingslijn 60"/>
          <p:cNvCxnSpPr>
            <a:stCxn id="16" idx="1"/>
          </p:cNvCxnSpPr>
          <p:nvPr/>
        </p:nvCxnSpPr>
        <p:spPr>
          <a:xfrm flipH="1">
            <a:off x="10141650" y="2945996"/>
            <a:ext cx="791182" cy="3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>
            <a:endCxn id="17" idx="1"/>
          </p:cNvCxnSpPr>
          <p:nvPr/>
        </p:nvCxnSpPr>
        <p:spPr>
          <a:xfrm>
            <a:off x="10145610" y="3603992"/>
            <a:ext cx="791183" cy="6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8074541" y="3451845"/>
            <a:ext cx="144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9676435" y="2515090"/>
            <a:ext cx="1294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192.168.1.3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5C:CA:97:13:A1:0B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76435" y="4180662"/>
            <a:ext cx="1318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8D:77:BE:0C:25:25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7864400" y="3443548"/>
            <a:ext cx="1309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/>
              <a:t>192.168.1.15</a:t>
            </a:r>
          </a:p>
          <a:p>
            <a:pPr algn="r"/>
            <a:r>
              <a:rPr lang="nl-NL" sz="1100" dirty="0">
                <a:solidFill>
                  <a:schemeClr val="accent5">
                    <a:lumMod val="75000"/>
                  </a:schemeClr>
                </a:solidFill>
              </a:rPr>
              <a:t>B9:88:FF:40:0B:4C</a:t>
            </a:r>
          </a:p>
        </p:txBody>
      </p:sp>
      <p:sp>
        <p:nvSpPr>
          <p:cNvPr id="73" name="Wolk 72"/>
          <p:cNvSpPr/>
          <p:nvPr/>
        </p:nvSpPr>
        <p:spPr>
          <a:xfrm>
            <a:off x="8180406" y="6076709"/>
            <a:ext cx="1496029" cy="6447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/>
          <p:cNvCxnSpPr/>
          <p:nvPr/>
        </p:nvCxnSpPr>
        <p:spPr>
          <a:xfrm flipH="1" flipV="1">
            <a:off x="7928910" y="5598872"/>
            <a:ext cx="773583" cy="53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7095068" y="1328833"/>
            <a:ext cx="509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 </a:t>
            </a:r>
            <a:r>
              <a:rPr lang="nl-NL" dirty="0">
                <a:solidFill>
                  <a:srgbClr val="FF0000"/>
                </a:solidFill>
              </a:rPr>
              <a:t>App: Hé, er komt een bericht binnen… </a:t>
            </a:r>
            <a:r>
              <a:rPr lang="nl-NL" dirty="0"/>
              <a:t>&lt;- “Hoi”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B5BE1B6-C803-8840-978C-44A7A72DA948}"/>
              </a:ext>
            </a:extLst>
          </p:cNvPr>
          <p:cNvSpPr txBox="1"/>
          <p:nvPr/>
        </p:nvSpPr>
        <p:spPr>
          <a:xfrm>
            <a:off x="7653867" y="1926845"/>
            <a:ext cx="45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40320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Communicatie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61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26B61F0-D0E0-6F4A-9B88-D6BB1BA48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3215619"/>
            <a:ext cx="9613900" cy="2933700"/>
          </a:xfrm>
          <a:prstGeom prst="rect">
            <a:avLst/>
          </a:prstGeom>
        </p:spPr>
      </p:pic>
      <p:sp>
        <p:nvSpPr>
          <p:cNvPr id="11" name="Tijdelijke aanduiding voor inhoud 7">
            <a:extLst>
              <a:ext uri="{FF2B5EF4-FFF2-40B4-BE49-F238E27FC236}">
                <a16:creationId xmlns:a16="http://schemas.microsoft.com/office/drawing/2014/main" id="{DCB9BF8B-8250-6E47-B2B7-4AE89AB9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2176278"/>
          </a:xfrm>
        </p:spPr>
        <p:txBody>
          <a:bodyPr>
            <a:normAutofit/>
          </a:bodyPr>
          <a:lstStyle/>
          <a:p>
            <a:r>
              <a:rPr lang="nl-NL" dirty="0"/>
              <a:t>Een programma op een computer communiceert in de bovenste lagen en hoeft geen idee te hebben van wat er ‘onder’ hem gebeurt.</a:t>
            </a:r>
          </a:p>
          <a:p>
            <a:r>
              <a:rPr lang="nl-NL" dirty="0"/>
              <a:t>Een router functioneert op de </a:t>
            </a:r>
            <a:r>
              <a:rPr lang="nl-NL" dirty="0" err="1"/>
              <a:t>netwerklaag</a:t>
            </a:r>
            <a:r>
              <a:rPr lang="nl-NL" dirty="0"/>
              <a:t> en heeft geen interesse in de data die in de </a:t>
            </a:r>
            <a:r>
              <a:rPr lang="nl-NL" dirty="0" err="1"/>
              <a:t>applicatielaag</a:t>
            </a:r>
            <a:r>
              <a:rPr lang="nl-NL" dirty="0"/>
              <a:t> verstuurd wordt</a:t>
            </a:r>
          </a:p>
        </p:txBody>
      </p:sp>
    </p:spTree>
    <p:extLst>
      <p:ext uri="{BB962C8B-B14F-4D97-AF65-F5344CB8AC3E}">
        <p14:creationId xmlns:p14="http://schemas.microsoft.com/office/powerpoint/2010/main" val="27611939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Adress</a:t>
            </a:r>
            <a:r>
              <a:rPr lang="nl-NL" dirty="0"/>
              <a:t> </a:t>
            </a:r>
            <a:r>
              <a:rPr lang="nl-NL" dirty="0" err="1"/>
              <a:t>Resolution</a:t>
            </a:r>
            <a:r>
              <a:rPr lang="nl-NL" dirty="0"/>
              <a:t> Protocol (ARP)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62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4949850"/>
          </a:xfrm>
        </p:spPr>
        <p:txBody>
          <a:bodyPr>
            <a:normAutofit/>
          </a:bodyPr>
          <a:lstStyle/>
          <a:p>
            <a:r>
              <a:rPr lang="nl-NL" dirty="0"/>
              <a:t>In een lokaal netwerk wisselen apparaten elkaars MAC- en IP-adressen uit</a:t>
            </a:r>
          </a:p>
          <a:p>
            <a:r>
              <a:rPr lang="nl-NL" dirty="0"/>
              <a:t>Broadcast berichten -&gt; naar ieder apparaat op lokale netwerk</a:t>
            </a:r>
          </a:p>
          <a:p>
            <a:r>
              <a:rPr lang="nl-NL" dirty="0"/>
              <a:t>Daarom netwerken niet al te groot maken</a:t>
            </a:r>
          </a:p>
          <a:p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1507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Apparaten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63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4949850"/>
          </a:xfrm>
        </p:spPr>
        <p:txBody>
          <a:bodyPr>
            <a:normAutofit/>
          </a:bodyPr>
          <a:lstStyle/>
          <a:p>
            <a:r>
              <a:rPr lang="nl-NL" dirty="0"/>
              <a:t>Router: krijgt berichten binnen, pakt ze uit tot laag 3 en beslist hoe het pakketje verder gestuurd wordt. Plakt er een ander MAC-adres op.</a:t>
            </a:r>
          </a:p>
          <a:p>
            <a:r>
              <a:rPr lang="nl-NL" dirty="0"/>
              <a:t>Hub: soort verdeelblok voor lokale (ster)netwerk, stuur een bericht door naar alle aangesloten apparaten</a:t>
            </a:r>
          </a:p>
          <a:p>
            <a:r>
              <a:rPr lang="nl-NL" dirty="0"/>
              <a:t>Switch: als hub, maar onthoudt met welke poort een bepaald MAC-adres communiceert. Stuur een bericht slecht door door de betreffende poort. Pakt een bericht uit tot laag 2 en leest het MAC-adres.</a:t>
            </a:r>
          </a:p>
          <a:p>
            <a:r>
              <a:rPr lang="nl-NL" dirty="0"/>
              <a:t>Op welke laag functioneert een hub?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83794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Apparaten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64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4949850"/>
          </a:xfrm>
        </p:spPr>
        <p:txBody>
          <a:bodyPr>
            <a:normAutofit/>
          </a:bodyPr>
          <a:lstStyle/>
          <a:p>
            <a:r>
              <a:rPr lang="nl-NL" dirty="0"/>
              <a:t>Wireless Accespoint: apparaat dat meerdere apparaten via wifi verbindt met het netwerk. Idee over de laag waarin dit zou functioneren?</a:t>
            </a:r>
          </a:p>
          <a:p>
            <a:r>
              <a:rPr lang="nl-NL" dirty="0" err="1"/>
              <a:t>Repeater</a:t>
            </a:r>
            <a:r>
              <a:rPr lang="nl-NL" dirty="0"/>
              <a:t>: Vangt een draadloos signaal op en stuurt weer met meer kracht de ‘lucht’ in. Welke laag?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8351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1C16AAB2-9F07-F64F-8384-3C0B9861B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" r="-6" b="8969"/>
          <a:stretch/>
        </p:blipFill>
        <p:spPr>
          <a:xfrm>
            <a:off x="838200" y="0"/>
            <a:ext cx="11354400" cy="6876000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923F1990-6517-9646-B9A0-3C691214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2187"/>
          </a:xfrm>
          <a:solidFill>
            <a:schemeClr val="tx1">
              <a:alpha val="75000"/>
            </a:schemeClr>
          </a:solidFill>
          <a:effectLst>
            <a:softEdge rad="0"/>
          </a:effectLst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Fysische laag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DF73F7-8418-3846-8235-9EABCAF5F8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40442F-69EE-464B-9D9F-E2675C8259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BC1B77-F692-F149-AADC-A4306EA11B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65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B306C1D-607A-C14B-9D96-8443495421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7536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Signalen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66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4949850"/>
          </a:xfrm>
        </p:spPr>
        <p:txBody>
          <a:bodyPr>
            <a:normAutofit/>
          </a:bodyPr>
          <a:lstStyle/>
          <a:p>
            <a:r>
              <a:rPr lang="nl-NL" dirty="0"/>
              <a:t>Elektriciteit</a:t>
            </a:r>
          </a:p>
          <a:p>
            <a:r>
              <a:rPr lang="nl-NL" dirty="0"/>
              <a:t>Licht</a:t>
            </a:r>
          </a:p>
          <a:p>
            <a:r>
              <a:rPr lang="nl-NL" dirty="0"/>
              <a:t>Radiogolven</a:t>
            </a:r>
          </a:p>
          <a:p>
            <a:r>
              <a:rPr lang="nl-NL" dirty="0"/>
              <a:t>…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685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Modem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67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494985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Modem -&gt; </a:t>
            </a:r>
            <a:r>
              <a:rPr lang="nl-NL" dirty="0" err="1"/>
              <a:t>MOdulator</a:t>
            </a:r>
            <a:r>
              <a:rPr lang="nl-NL" dirty="0"/>
              <a:t> </a:t>
            </a:r>
            <a:r>
              <a:rPr lang="nl-NL" dirty="0" err="1"/>
              <a:t>DEModulator</a:t>
            </a:r>
            <a:endParaRPr lang="nl-NL" dirty="0"/>
          </a:p>
          <a:p>
            <a:r>
              <a:rPr lang="nl-NL" dirty="0"/>
              <a:t>Zet enen en nullen om in een signaal</a:t>
            </a:r>
          </a:p>
          <a:p>
            <a:r>
              <a:rPr lang="nl-NL" dirty="0"/>
              <a:t>Telefoonlijn: </a:t>
            </a:r>
            <a:r>
              <a:rPr lang="nl-NL" dirty="0">
                <a:hlinkClick r:id="rId3"/>
              </a:rPr>
              <a:t>https://www.youtube.com/watch?v=VaWpi9o_hHI</a:t>
            </a:r>
            <a:endParaRPr lang="nl-NL" dirty="0"/>
          </a:p>
          <a:p>
            <a:endParaRPr lang="nl-NL" dirty="0"/>
          </a:p>
          <a:p>
            <a:r>
              <a:rPr lang="nl-NL" dirty="0"/>
              <a:t>Wat er bij ons in de meterkast hang is eigenlijk vaak een</a:t>
            </a:r>
          </a:p>
          <a:p>
            <a:pPr lvl="1"/>
            <a:r>
              <a:rPr lang="nl-NL" dirty="0"/>
              <a:t>Modem</a:t>
            </a:r>
          </a:p>
          <a:p>
            <a:pPr lvl="1"/>
            <a:r>
              <a:rPr lang="nl-NL" dirty="0"/>
              <a:t>Router</a:t>
            </a:r>
          </a:p>
          <a:p>
            <a:pPr lvl="1"/>
            <a:r>
              <a:rPr lang="nl-NL" dirty="0"/>
              <a:t>Switch</a:t>
            </a:r>
          </a:p>
          <a:p>
            <a:pPr lvl="1"/>
            <a:r>
              <a:rPr lang="nl-NL" dirty="0"/>
              <a:t>Wireless </a:t>
            </a:r>
            <a:r>
              <a:rPr lang="nl-NL" dirty="0" err="1"/>
              <a:t>Accesspoint</a:t>
            </a:r>
            <a:endParaRPr lang="nl-NL" dirty="0"/>
          </a:p>
          <a:p>
            <a:endParaRPr lang="nl-NL" dirty="0"/>
          </a:p>
          <a:p>
            <a:r>
              <a:rPr lang="nl-NL" dirty="0"/>
              <a:t>Technisch gezien heeft iedere smarttelefoon een ‘</a:t>
            </a:r>
            <a:r>
              <a:rPr lang="nl-NL" dirty="0" err="1"/>
              <a:t>WiFi</a:t>
            </a:r>
            <a:r>
              <a:rPr lang="nl-NL" dirty="0"/>
              <a:t>-modem’ maar zo noemen gewone stervelingen dat meestal niet.</a:t>
            </a:r>
          </a:p>
        </p:txBody>
      </p:sp>
    </p:spTree>
    <p:extLst>
      <p:ext uri="{BB962C8B-B14F-4D97-AF65-F5344CB8AC3E}">
        <p14:creationId xmlns:p14="http://schemas.microsoft.com/office/powerpoint/2010/main" val="18465907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1C16AAB2-9F07-F64F-8384-3C0B9861B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" r="-6" b="8969"/>
          <a:stretch/>
        </p:blipFill>
        <p:spPr>
          <a:xfrm>
            <a:off x="838200" y="0"/>
            <a:ext cx="11354400" cy="6876000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923F1990-6517-9646-B9A0-3C691214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2187"/>
          </a:xfrm>
          <a:solidFill>
            <a:schemeClr val="tx1">
              <a:alpha val="75000"/>
            </a:schemeClr>
          </a:solidFill>
          <a:effectLst>
            <a:softEdge rad="0"/>
          </a:effectLst>
        </p:spPr>
        <p:txBody>
          <a:bodyPr>
            <a:norm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Transportlaag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DF73F7-8418-3846-8235-9EABCAF5F8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40442F-69EE-464B-9D9F-E2675C8259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BC1B77-F692-F149-AADC-A4306EA11B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68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B306C1D-607A-C14B-9D96-8443495421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90135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Transportlaag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69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4949850"/>
          </a:xfrm>
        </p:spPr>
        <p:txBody>
          <a:bodyPr>
            <a:normAutofit/>
          </a:bodyPr>
          <a:lstStyle/>
          <a:p>
            <a:r>
              <a:rPr lang="nl-NL" dirty="0"/>
              <a:t>Probleem: Een applicatie communiceert met een IP-adres als afzender, maar er zijn heel veel applicaties die dat adres gebruiken.</a:t>
            </a:r>
          </a:p>
          <a:p>
            <a:r>
              <a:rPr lang="nl-NL" dirty="0"/>
              <a:t>Probleem: Pakketjes mogen maar een bepaalde grootte hebben om ieder apparaat een gelijke kans te geven iets te versturen.</a:t>
            </a:r>
          </a:p>
          <a:p>
            <a:r>
              <a:rPr lang="nl-NL" dirty="0"/>
              <a:t>Probleem: Het IP-protocol garandeert NIET dat een pakketje aankomt.</a:t>
            </a:r>
          </a:p>
        </p:txBody>
      </p:sp>
    </p:spTree>
    <p:extLst>
      <p:ext uri="{BB962C8B-B14F-4D97-AF65-F5344CB8AC3E}">
        <p14:creationId xmlns:p14="http://schemas.microsoft.com/office/powerpoint/2010/main" val="101848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nl-NL" dirty="0"/>
              <a:t>Van WhatsApp naar een natuurkundig verschijnsel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7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BE23F77-1B67-2F4B-8242-52C43D71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1"/>
            <a:ext cx="10515600" cy="941839"/>
          </a:xfrm>
        </p:spPr>
        <p:txBody>
          <a:bodyPr/>
          <a:lstStyle/>
          <a:p>
            <a:r>
              <a:rPr lang="nl-NL" dirty="0"/>
              <a:t>Jij schrijft een berichtje, dat via licht / elektriciteit / radiogolven weer als berichtje bij iemand anders belandt. HOE DAN?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D5A9DA89-FFC3-6E46-8142-54AB7E914539}"/>
              </a:ext>
            </a:extLst>
          </p:cNvPr>
          <p:cNvGrpSpPr/>
          <p:nvPr/>
        </p:nvGrpSpPr>
        <p:grpSpPr>
          <a:xfrm>
            <a:off x="1499616" y="2815284"/>
            <a:ext cx="9518906" cy="2789995"/>
            <a:chOff x="1298448" y="2464372"/>
            <a:chExt cx="9518906" cy="2789995"/>
          </a:xfrm>
        </p:grpSpPr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56A887C-B52B-0C49-A420-7CBDEA8527C3}"/>
                </a:ext>
              </a:extLst>
            </p:cNvPr>
            <p:cNvSpPr txBox="1"/>
            <p:nvPr/>
          </p:nvSpPr>
          <p:spPr>
            <a:xfrm>
              <a:off x="1298448" y="2464372"/>
              <a:ext cx="3182112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b="1" dirty="0">
                  <a:solidFill>
                    <a:schemeClr val="bg1"/>
                  </a:solidFill>
                </a:rPr>
                <a:t>WhatsApp</a:t>
              </a: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84942930-973C-494A-BDBC-9BCBCC2E33A0}"/>
                </a:ext>
              </a:extLst>
            </p:cNvPr>
            <p:cNvSpPr txBox="1"/>
            <p:nvPr/>
          </p:nvSpPr>
          <p:spPr>
            <a:xfrm>
              <a:off x="1298448" y="4854257"/>
              <a:ext cx="3182112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b="1" dirty="0">
                  <a:solidFill>
                    <a:schemeClr val="bg1"/>
                  </a:solidFill>
                </a:rPr>
                <a:t>Fysiek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2E6F720A-9925-0C4A-A941-53A779696EF5}"/>
                </a:ext>
              </a:extLst>
            </p:cNvPr>
            <p:cNvSpPr txBox="1"/>
            <p:nvPr/>
          </p:nvSpPr>
          <p:spPr>
            <a:xfrm>
              <a:off x="7635242" y="2464372"/>
              <a:ext cx="3182112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b="1" dirty="0">
                  <a:solidFill>
                    <a:schemeClr val="bg1"/>
                  </a:solidFill>
                </a:rPr>
                <a:t>WhatsApp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A16C5F3-CBBC-B34B-99B3-ACECC04386B7}"/>
                </a:ext>
              </a:extLst>
            </p:cNvPr>
            <p:cNvSpPr txBox="1"/>
            <p:nvPr/>
          </p:nvSpPr>
          <p:spPr>
            <a:xfrm>
              <a:off x="7635242" y="4854257"/>
              <a:ext cx="3182112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b="1" dirty="0">
                  <a:solidFill>
                    <a:schemeClr val="bg1"/>
                  </a:solidFill>
                </a:rPr>
                <a:t>Fysiek</a:t>
              </a:r>
            </a:p>
          </p:txBody>
        </p: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7F8D5A34-A5AB-2B49-8E6B-5458911ADCCC}"/>
                </a:ext>
              </a:extLst>
            </p:cNvPr>
            <p:cNvCxnSpPr>
              <a:cxnSpLocks/>
            </p:cNvCxnSpPr>
            <p:nvPr/>
          </p:nvCxnSpPr>
          <p:spPr>
            <a:xfrm>
              <a:off x="2852928" y="2864482"/>
              <a:ext cx="0" cy="1989775"/>
            </a:xfrm>
            <a:prstGeom prst="straightConnector1">
              <a:avLst/>
            </a:prstGeom>
            <a:ln w="1047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met pijl 19">
              <a:extLst>
                <a:ext uri="{FF2B5EF4-FFF2-40B4-BE49-F238E27FC236}">
                  <a16:creationId xmlns:a16="http://schemas.microsoft.com/office/drawing/2014/main" id="{89C77BAB-9510-6941-ACA7-6B6CB855B7F5}"/>
                </a:ext>
              </a:extLst>
            </p:cNvPr>
            <p:cNvCxnSpPr>
              <a:cxnSpLocks/>
            </p:cNvCxnSpPr>
            <p:nvPr/>
          </p:nvCxnSpPr>
          <p:spPr>
            <a:xfrm>
              <a:off x="9351264" y="2864482"/>
              <a:ext cx="0" cy="1989775"/>
            </a:xfrm>
            <a:prstGeom prst="straightConnector1">
              <a:avLst/>
            </a:prstGeom>
            <a:ln w="1047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met pijl 20">
              <a:extLst>
                <a:ext uri="{FF2B5EF4-FFF2-40B4-BE49-F238E27FC236}">
                  <a16:creationId xmlns:a16="http://schemas.microsoft.com/office/drawing/2014/main" id="{8D4F5DE1-CD1D-7247-9BF3-FBECC6328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4086" y="5089775"/>
              <a:ext cx="3121156" cy="0"/>
            </a:xfrm>
            <a:prstGeom prst="straightConnector1">
              <a:avLst/>
            </a:prstGeom>
            <a:ln w="1047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487669C8-CACD-A742-8FFA-CEA61700F3C6}"/>
                </a:ext>
              </a:extLst>
            </p:cNvPr>
            <p:cNvSpPr txBox="1"/>
            <p:nvPr/>
          </p:nvSpPr>
          <p:spPr>
            <a:xfrm>
              <a:off x="2375915" y="3426969"/>
              <a:ext cx="464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600" dirty="0"/>
                <a:t>?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27EE48D0-C27B-8445-8601-6F72A11AE7DA}"/>
                </a:ext>
              </a:extLst>
            </p:cNvPr>
            <p:cNvSpPr txBox="1"/>
            <p:nvPr/>
          </p:nvSpPr>
          <p:spPr>
            <a:xfrm>
              <a:off x="9517382" y="3437253"/>
              <a:ext cx="464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600" dirty="0"/>
                <a:t>?</a:t>
              </a:r>
            </a:p>
          </p:txBody>
        </p:sp>
        <p:pic>
          <p:nvPicPr>
            <p:cNvPr id="27" name="Afbeelding 26">
              <a:extLst>
                <a:ext uri="{FF2B5EF4-FFF2-40B4-BE49-F238E27FC236}">
                  <a16:creationId xmlns:a16="http://schemas.microsoft.com/office/drawing/2014/main" id="{17A85EC3-B5A6-9E46-9D18-4688CF2AF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457" y="3892537"/>
              <a:ext cx="1946103" cy="1079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1310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Transportlaag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70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4949850"/>
          </a:xfrm>
        </p:spPr>
        <p:txBody>
          <a:bodyPr>
            <a:normAutofit/>
          </a:bodyPr>
          <a:lstStyle/>
          <a:p>
            <a:r>
              <a:rPr lang="nl-NL" dirty="0"/>
              <a:t>Probleem: Een applicatie communiceert met een IP-adres als afzender, maar er zijn heel veel applicaties die dat adres gebruiken.</a:t>
            </a:r>
          </a:p>
          <a:p>
            <a:r>
              <a:rPr lang="nl-NL" dirty="0"/>
              <a:t>Oplossing: extra informatie die een ‘poort’ specificeert</a:t>
            </a:r>
          </a:p>
        </p:txBody>
      </p:sp>
    </p:spTree>
    <p:extLst>
      <p:ext uri="{BB962C8B-B14F-4D97-AF65-F5344CB8AC3E}">
        <p14:creationId xmlns:p14="http://schemas.microsoft.com/office/powerpoint/2010/main" val="13264709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Transportlaag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71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4949850"/>
          </a:xfrm>
        </p:spPr>
        <p:txBody>
          <a:bodyPr>
            <a:normAutofit/>
          </a:bodyPr>
          <a:lstStyle/>
          <a:p>
            <a:r>
              <a:rPr lang="nl-NL" dirty="0"/>
              <a:t>Probleem: Pakketjes mogen maar een bepaalde grootte hebben om ieder apparaat een gelijke kans te geven iets te versturen.</a:t>
            </a:r>
          </a:p>
          <a:p>
            <a:r>
              <a:rPr lang="nl-NL" dirty="0"/>
              <a:t>Oplossing: Netjes een verbinding maken en afbreken. Zolang een verbinding open is, komt er waarschijnlijk nog relevante info binnen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93764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Transportlaag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72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4949850"/>
          </a:xfrm>
        </p:spPr>
        <p:txBody>
          <a:bodyPr>
            <a:normAutofit/>
          </a:bodyPr>
          <a:lstStyle/>
          <a:p>
            <a:r>
              <a:rPr lang="nl-NL" dirty="0"/>
              <a:t>Probleem: Het IP-protocol garandeert NIET dat een pakketje aankomt.</a:t>
            </a:r>
          </a:p>
          <a:p>
            <a:r>
              <a:rPr lang="nl-NL" dirty="0"/>
              <a:t>Oplossing: gezamenlijk administratie bijhouden van verstuurde en ontvangen pakketten. Niet-aangekomen berichten worden opnieuw verstuurd.</a:t>
            </a:r>
          </a:p>
        </p:txBody>
      </p:sp>
    </p:spTree>
    <p:extLst>
      <p:ext uri="{BB962C8B-B14F-4D97-AF65-F5344CB8AC3E}">
        <p14:creationId xmlns:p14="http://schemas.microsoft.com/office/powerpoint/2010/main" val="14628775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err="1"/>
              <a:t>Transportlaag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73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inhoud 7">
            <a:extLst>
              <a:ext uri="{FF2B5EF4-FFF2-40B4-BE49-F238E27FC236}">
                <a16:creationId xmlns:a16="http://schemas.microsoft.com/office/drawing/2014/main" id="{7423ACDF-D64B-1F4E-9509-8D5D22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2722"/>
            <a:ext cx="10515600" cy="4949850"/>
          </a:xfrm>
        </p:spPr>
        <p:txBody>
          <a:bodyPr>
            <a:normAutofit/>
          </a:bodyPr>
          <a:lstStyle/>
          <a:p>
            <a:r>
              <a:rPr lang="nl-NL" dirty="0"/>
              <a:t>Er zijn twee belangrijke protocollen in de </a:t>
            </a:r>
            <a:r>
              <a:rPr lang="nl-NL" dirty="0" err="1"/>
              <a:t>transportlaag</a:t>
            </a:r>
            <a:r>
              <a:rPr lang="nl-NL" dirty="0"/>
              <a:t>: TCP en UDP</a:t>
            </a:r>
          </a:p>
          <a:p>
            <a:r>
              <a:rPr lang="nl-NL" dirty="0"/>
              <a:t>TCP: heeft oplossingen voor de drie genoemde problemen</a:t>
            </a:r>
          </a:p>
          <a:p>
            <a:r>
              <a:rPr lang="nl-NL" dirty="0"/>
              <a:t>UDP: specificeert alleen </a:t>
            </a:r>
            <a:r>
              <a:rPr lang="nl-NL"/>
              <a:t>een poortnummer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085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nl-NL" dirty="0"/>
              <a:t>Van WhatsApp naar een natuurkundig verschijnsel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8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BE23F77-1B67-2F4B-8242-52C43D71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1"/>
            <a:ext cx="10515600" cy="941839"/>
          </a:xfrm>
        </p:spPr>
        <p:txBody>
          <a:bodyPr>
            <a:normAutofit lnSpcReduction="10000"/>
          </a:bodyPr>
          <a:lstStyle/>
          <a:p>
            <a:r>
              <a:rPr lang="nl-NL" dirty="0"/>
              <a:t>In het begin bedacht iedere fabrikant een eigen manier</a:t>
            </a:r>
          </a:p>
          <a:p>
            <a:r>
              <a:rPr lang="nl-NL" dirty="0"/>
              <a:t>Later kwam daar standaardisatie in: het OSI-model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56A887C-B52B-0C49-A420-7CBDEA8527C3}"/>
              </a:ext>
            </a:extLst>
          </p:cNvPr>
          <p:cNvSpPr txBox="1"/>
          <p:nvPr/>
        </p:nvSpPr>
        <p:spPr>
          <a:xfrm>
            <a:off x="1499616" y="2815284"/>
            <a:ext cx="318211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>
                <a:solidFill>
                  <a:schemeClr val="bg1"/>
                </a:solidFill>
              </a:rPr>
              <a:t>WhatsApp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84942930-973C-494A-BDBC-9BCBCC2E33A0}"/>
              </a:ext>
            </a:extLst>
          </p:cNvPr>
          <p:cNvSpPr txBox="1"/>
          <p:nvPr/>
        </p:nvSpPr>
        <p:spPr>
          <a:xfrm>
            <a:off x="1499616" y="5205169"/>
            <a:ext cx="318211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>
                <a:solidFill>
                  <a:schemeClr val="bg1"/>
                </a:solidFill>
              </a:rPr>
              <a:t>Fysiek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7F8D5A34-A5AB-2B49-8E6B-5458911ADCCC}"/>
              </a:ext>
            </a:extLst>
          </p:cNvPr>
          <p:cNvCxnSpPr>
            <a:cxnSpLocks/>
          </p:cNvCxnSpPr>
          <p:nvPr/>
        </p:nvCxnSpPr>
        <p:spPr>
          <a:xfrm>
            <a:off x="3054096" y="3215394"/>
            <a:ext cx="0" cy="1989775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487669C8-CACD-A742-8FFA-CEA61700F3C6}"/>
              </a:ext>
            </a:extLst>
          </p:cNvPr>
          <p:cNvSpPr txBox="1"/>
          <p:nvPr/>
        </p:nvSpPr>
        <p:spPr>
          <a:xfrm>
            <a:off x="2577083" y="3777881"/>
            <a:ext cx="46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8D73552-0351-1C4A-BCD5-97AE6129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08" y="2290534"/>
            <a:ext cx="3117808" cy="36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9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1FB14F0B-FD57-6B46-9946-1CEAED5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>
          <a:xfrm>
            <a:off x="838200" y="-747"/>
            <a:ext cx="11353800" cy="68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BB544C-3073-9445-8A20-E85CF9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/>
              <a:t>Internet Protocol Stack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57845-28A8-1E46-A6F0-6E882151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16-06-2021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30544-704F-F34E-8F6C-BAC004F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78CEF-193E-AA42-86CC-E185756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9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CDC17F-17D5-2B40-9C0B-3F9D50E20B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BE23F77-1B67-2F4B-8242-52C43D71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1"/>
            <a:ext cx="10515600" cy="941839"/>
          </a:xfrm>
        </p:spPr>
        <p:txBody>
          <a:bodyPr>
            <a:normAutofit/>
          </a:bodyPr>
          <a:lstStyle/>
          <a:p>
            <a:r>
              <a:rPr lang="nl-NL" dirty="0"/>
              <a:t>Wij richten ons op een versimpeld model: de IP-stack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8D73552-0351-1C4A-BCD5-97AE6129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84" y="1828904"/>
            <a:ext cx="3117808" cy="360418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03CCEF4-B1BD-B343-A3F0-C6CAF55F3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110" y="1996596"/>
            <a:ext cx="4419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1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34713</TotalTime>
  <Words>3689</Words>
  <Application>Microsoft Macintosh PowerPoint</Application>
  <PresentationFormat>Breedbeeld</PresentationFormat>
  <Paragraphs>855</Paragraphs>
  <Slides>73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Menlo</vt:lpstr>
      <vt:lpstr>Office Theme</vt:lpstr>
      <vt:lpstr> Computernetwerken</vt:lpstr>
      <vt:lpstr>Netwerktopologieën</vt:lpstr>
      <vt:lpstr>Netwerktopologieën</vt:lpstr>
      <vt:lpstr>Soorten verbindingen</vt:lpstr>
      <vt:lpstr>Soorten verbindingen</vt:lpstr>
      <vt:lpstr>Soorten verbindingen</vt:lpstr>
      <vt:lpstr>Van WhatsApp naar een natuurkundig verschijnsel</vt:lpstr>
      <vt:lpstr>Van WhatsApp naar een natuurkundig verschijnsel</vt:lpstr>
      <vt:lpstr>Internet Protocol Stack</vt:lpstr>
      <vt:lpstr>Lagenmodel</vt:lpstr>
      <vt:lpstr>Applicatielaag</vt:lpstr>
      <vt:lpstr>Applicatielaag</vt:lpstr>
      <vt:lpstr>Applicatielaag</vt:lpstr>
      <vt:lpstr>Applicatielaag</vt:lpstr>
      <vt:lpstr>Applicatielaag</vt:lpstr>
      <vt:lpstr>Applicatielaag in het wild</vt:lpstr>
      <vt:lpstr>Applicatielaag in het wild</vt:lpstr>
      <vt:lpstr>Applicatielaag in het wild</vt:lpstr>
      <vt:lpstr>Applicatielaag in het wild</vt:lpstr>
      <vt:lpstr>Netwerklaag</vt:lpstr>
      <vt:lpstr>Applicatielaag</vt:lpstr>
      <vt:lpstr>Simpele cluster van apparaten:</vt:lpstr>
      <vt:lpstr>Internet</vt:lpstr>
      <vt:lpstr>Internet</vt:lpstr>
      <vt:lpstr>IP-adressen</vt:lpstr>
      <vt:lpstr>IP-adressen </vt:lpstr>
      <vt:lpstr>IP-adressen </vt:lpstr>
      <vt:lpstr>IP-adressen </vt:lpstr>
      <vt:lpstr>IP-adressen </vt:lpstr>
      <vt:lpstr>Subnetmasker</vt:lpstr>
      <vt:lpstr>Subnetmasker</vt:lpstr>
      <vt:lpstr>Subnetmasker</vt:lpstr>
      <vt:lpstr>Subnetmasker</vt:lpstr>
      <vt:lpstr>Subnetmasker</vt:lpstr>
      <vt:lpstr>Subnetmasker</vt:lpstr>
      <vt:lpstr>Wat moet een apparaat weten?</vt:lpstr>
      <vt:lpstr>Probleempje 🧐</vt:lpstr>
      <vt:lpstr>Datalinklaag</vt:lpstr>
      <vt:lpstr>Datalinklaag</vt:lpstr>
      <vt:lpstr>Herinner je dit</vt:lpstr>
      <vt:lpstr>Herinner je dit</vt:lpstr>
      <vt:lpstr>Herinner je dit</vt:lpstr>
      <vt:lpstr>Herinner je dit</vt:lpstr>
      <vt:lpstr>Hoe gaat de communicatie?</vt:lpstr>
      <vt:lpstr>Hoe gaat de communicatie?</vt:lpstr>
      <vt:lpstr>Hoe gaat de communicatie?</vt:lpstr>
      <vt:lpstr>Hoe gaat de communicatie?</vt:lpstr>
      <vt:lpstr>Hoe gaat de communicatie?</vt:lpstr>
      <vt:lpstr>Hoe gaat de communicatie?</vt:lpstr>
      <vt:lpstr>Hoe gaat de communicatie?</vt:lpstr>
      <vt:lpstr>Hoe gaat de communicatie?</vt:lpstr>
      <vt:lpstr>Hoe gaat de communicatie?</vt:lpstr>
      <vt:lpstr>Hoe gaat de communicatie?</vt:lpstr>
      <vt:lpstr>Hoe gaat de communicatie?</vt:lpstr>
      <vt:lpstr>Hoe gaat de communicatie?</vt:lpstr>
      <vt:lpstr>Hoe gaat de communicatie?</vt:lpstr>
      <vt:lpstr>Hoe gaat de communicatie?</vt:lpstr>
      <vt:lpstr>Hoe gaat de communicatie?</vt:lpstr>
      <vt:lpstr>Hoe gaat de communicatie?</vt:lpstr>
      <vt:lpstr>Hoe gaat de communicatie?</vt:lpstr>
      <vt:lpstr>Communicatie</vt:lpstr>
      <vt:lpstr>Adress Resolution Protocol (ARP)</vt:lpstr>
      <vt:lpstr>Apparaten</vt:lpstr>
      <vt:lpstr>Apparaten</vt:lpstr>
      <vt:lpstr>Fysische laag</vt:lpstr>
      <vt:lpstr>Signalen</vt:lpstr>
      <vt:lpstr>Modem</vt:lpstr>
      <vt:lpstr>Transportlaag</vt:lpstr>
      <vt:lpstr>Transportlaag</vt:lpstr>
      <vt:lpstr>Transportlaag</vt:lpstr>
      <vt:lpstr>Transportlaag</vt:lpstr>
      <vt:lpstr>Transportlaag</vt:lpstr>
      <vt:lpstr>Transportlaag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Rekonomie</dc:title>
  <dc:creator>Sander van Geest</dc:creator>
  <cp:lastModifiedBy>AP Cammeraat</cp:lastModifiedBy>
  <cp:revision>588</cp:revision>
  <cp:lastPrinted>2020-04-14T20:52:18Z</cp:lastPrinted>
  <dcterms:created xsi:type="dcterms:W3CDTF">2017-08-27T11:36:23Z</dcterms:created>
  <dcterms:modified xsi:type="dcterms:W3CDTF">2021-06-16T09:57:52Z</dcterms:modified>
</cp:coreProperties>
</file>