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0" r:id="rId2"/>
    <p:sldId id="415" r:id="rId3"/>
    <p:sldId id="405" r:id="rId4"/>
    <p:sldId id="406" r:id="rId5"/>
    <p:sldId id="414" r:id="rId6"/>
    <p:sldId id="416" r:id="rId7"/>
    <p:sldId id="402" r:id="rId8"/>
    <p:sldId id="408" r:id="rId9"/>
    <p:sldId id="417" r:id="rId10"/>
    <p:sldId id="411" r:id="rId11"/>
    <p:sldId id="412" r:id="rId12"/>
    <p:sldId id="413" r:id="rId13"/>
    <p:sldId id="418" r:id="rId14"/>
    <p:sldId id="409" r:id="rId15"/>
    <p:sldId id="41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039"/>
    <a:srgbClr val="454C69"/>
    <a:srgbClr val="FFFFFF"/>
    <a:srgbClr val="F39322"/>
    <a:srgbClr val="E6E6E6"/>
    <a:srgbClr val="006634"/>
    <a:srgbClr val="86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82" autoAdjust="0"/>
    <p:restoredTop sz="83129" autoAdjust="0"/>
  </p:normalViewPr>
  <p:slideViewPr>
    <p:cSldViewPr snapToGrid="0">
      <p:cViewPr varScale="1">
        <p:scale>
          <a:sx n="80" d="100"/>
          <a:sy n="80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1932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0E45D-7131-5442-AC66-9F52B42A673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l-NL"/>
        </a:p>
      </dgm:t>
    </dgm:pt>
    <dgm:pt modelId="{E52B67CD-3A04-954E-8480-F2DC7634B460}">
      <dgm:prSet custT="1"/>
      <dgm:spPr/>
      <dgm:t>
        <a:bodyPr/>
        <a:lstStyle/>
        <a:p>
          <a:r>
            <a:rPr lang="nl-NL" sz="2400" b="1" u="sng" dirty="0"/>
            <a:t>Relevantie</a:t>
          </a:r>
          <a:r>
            <a:rPr lang="nl-NL" sz="2400" dirty="0"/>
            <a:t> van de theorie laten ervaren door toepassing in herkenbare opdrachten.</a:t>
          </a:r>
        </a:p>
      </dgm:t>
    </dgm:pt>
    <dgm:pt modelId="{31E6AA6C-0409-A844-9AA6-78998797F1CF}" type="parTrans" cxnId="{5FBE849B-C7FE-1D41-A6C4-6E96517BF389}">
      <dgm:prSet/>
      <dgm:spPr/>
      <dgm:t>
        <a:bodyPr/>
        <a:lstStyle/>
        <a:p>
          <a:endParaRPr lang="nl-NL"/>
        </a:p>
      </dgm:t>
    </dgm:pt>
    <dgm:pt modelId="{046FA600-AD6D-D94E-8198-D0CADEDF897F}" type="sibTrans" cxnId="{5FBE849B-C7FE-1D41-A6C4-6E96517BF389}">
      <dgm:prSet/>
      <dgm:spPr/>
      <dgm:t>
        <a:bodyPr/>
        <a:lstStyle/>
        <a:p>
          <a:endParaRPr lang="nl-NL"/>
        </a:p>
      </dgm:t>
    </dgm:pt>
    <dgm:pt modelId="{FF7FD776-09A4-654D-8D23-55C2FC4F789E}">
      <dgm:prSet custT="1"/>
      <dgm:spPr/>
      <dgm:t>
        <a:bodyPr/>
        <a:lstStyle/>
        <a:p>
          <a:r>
            <a:rPr lang="nl-NL" sz="2400" b="1" u="sng" dirty="0"/>
            <a:t>Motiverend</a:t>
          </a:r>
          <a:r>
            <a:rPr lang="nl-NL" sz="2400" dirty="0"/>
            <a:t>e opdrachten met veel keuzevrijheden en uitdaging op ieders niveau.</a:t>
          </a:r>
        </a:p>
      </dgm:t>
    </dgm:pt>
    <dgm:pt modelId="{1E20E06C-262C-2F40-BB97-F9BDDED078EB}" type="parTrans" cxnId="{7C091281-58CB-3C4C-B733-8B470EDB5F69}">
      <dgm:prSet/>
      <dgm:spPr/>
      <dgm:t>
        <a:bodyPr/>
        <a:lstStyle/>
        <a:p>
          <a:endParaRPr lang="nl-NL"/>
        </a:p>
      </dgm:t>
    </dgm:pt>
    <dgm:pt modelId="{006E5A98-C68B-8F42-B1D7-8C842CE79995}" type="sibTrans" cxnId="{7C091281-58CB-3C4C-B733-8B470EDB5F69}">
      <dgm:prSet/>
      <dgm:spPr/>
      <dgm:t>
        <a:bodyPr/>
        <a:lstStyle/>
        <a:p>
          <a:endParaRPr lang="nl-NL"/>
        </a:p>
      </dgm:t>
    </dgm:pt>
    <dgm:pt modelId="{53C4F474-61B3-B844-8AD5-3F69811E77B1}">
      <dgm:prSet custT="1"/>
      <dgm:spPr/>
      <dgm:t>
        <a:bodyPr/>
        <a:lstStyle/>
        <a:p>
          <a:r>
            <a:rPr lang="nl-NL" sz="2400" dirty="0"/>
            <a:t>Aansluiten bij </a:t>
          </a:r>
          <a:r>
            <a:rPr lang="nl-NL" sz="2400" b="1" u="sng" dirty="0"/>
            <a:t>hedendaags</a:t>
          </a:r>
          <a:r>
            <a:rPr lang="nl-NL" sz="2400" dirty="0"/>
            <a:t>e programmeertalen en tools.</a:t>
          </a:r>
        </a:p>
      </dgm:t>
    </dgm:pt>
    <dgm:pt modelId="{A43698CF-B8BE-D448-A872-AEAB551CADB7}" type="parTrans" cxnId="{AEFE4328-5F12-8147-A642-8C4FBD4681E7}">
      <dgm:prSet/>
      <dgm:spPr/>
      <dgm:t>
        <a:bodyPr/>
        <a:lstStyle/>
        <a:p>
          <a:endParaRPr lang="nl-NL"/>
        </a:p>
      </dgm:t>
    </dgm:pt>
    <dgm:pt modelId="{DA0DD5A2-B36B-E740-A922-75900A57EB79}" type="sibTrans" cxnId="{AEFE4328-5F12-8147-A642-8C4FBD4681E7}">
      <dgm:prSet/>
      <dgm:spPr/>
      <dgm:t>
        <a:bodyPr/>
        <a:lstStyle/>
        <a:p>
          <a:endParaRPr lang="nl-NL"/>
        </a:p>
      </dgm:t>
    </dgm:pt>
    <dgm:pt modelId="{B5AB12B5-A9BF-854E-97EB-11F43D7BBD10}">
      <dgm:prSet custT="1"/>
      <dgm:spPr/>
      <dgm:t>
        <a:bodyPr/>
        <a:lstStyle/>
        <a:p>
          <a:r>
            <a:rPr lang="nl-NL" sz="2400" dirty="0"/>
            <a:t>Een doorlopende </a:t>
          </a:r>
          <a:r>
            <a:rPr lang="nl-NL" sz="2400" b="1" u="sng" dirty="0"/>
            <a:t>leerlijn</a:t>
          </a:r>
          <a:r>
            <a:rPr lang="nl-NL" sz="2400" dirty="0"/>
            <a:t>.</a:t>
          </a:r>
        </a:p>
      </dgm:t>
    </dgm:pt>
    <dgm:pt modelId="{43AB5898-FED9-504B-B561-CDCBDF9A20B6}" type="parTrans" cxnId="{1154A7FD-7449-3841-991A-B6FE9E6FD12F}">
      <dgm:prSet/>
      <dgm:spPr/>
      <dgm:t>
        <a:bodyPr/>
        <a:lstStyle/>
        <a:p>
          <a:endParaRPr lang="nl-NL"/>
        </a:p>
      </dgm:t>
    </dgm:pt>
    <dgm:pt modelId="{4D11F2B0-5579-684E-82FB-95D97891E52B}" type="sibTrans" cxnId="{1154A7FD-7449-3841-991A-B6FE9E6FD12F}">
      <dgm:prSet/>
      <dgm:spPr/>
      <dgm:t>
        <a:bodyPr/>
        <a:lstStyle/>
        <a:p>
          <a:endParaRPr lang="nl-NL"/>
        </a:p>
      </dgm:t>
    </dgm:pt>
    <dgm:pt modelId="{7246C410-8B37-B74F-A8FF-20CEFFA49427}" type="pres">
      <dgm:prSet presAssocID="{C060E45D-7131-5442-AC66-9F52B42A673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ED9602A-D4A1-8B4A-8747-4945C9F792CD}" type="pres">
      <dgm:prSet presAssocID="{C060E45D-7131-5442-AC66-9F52B42A6731}" presName="cycle" presStyleCnt="0"/>
      <dgm:spPr/>
    </dgm:pt>
    <dgm:pt modelId="{7E19D851-FD0A-DF49-B822-F32339658BDF}" type="pres">
      <dgm:prSet presAssocID="{C060E45D-7131-5442-AC66-9F52B42A6731}" presName="centerShape" presStyleCnt="0"/>
      <dgm:spPr/>
    </dgm:pt>
    <dgm:pt modelId="{4D7F79CC-BB8E-1944-AFFB-0C94B89B558E}" type="pres">
      <dgm:prSet presAssocID="{C060E45D-7131-5442-AC66-9F52B42A6731}" presName="connSite" presStyleLbl="node1" presStyleIdx="0" presStyleCnt="5"/>
      <dgm:spPr/>
    </dgm:pt>
    <dgm:pt modelId="{E66BDB71-CA5F-3341-823B-484F1E22AE7A}" type="pres">
      <dgm:prSet presAssocID="{C060E45D-7131-5442-AC66-9F52B42A6731}" presName="visible" presStyleLbl="node1" presStyleIdx="0" presStyleCnt="5"/>
      <dgm:spPr/>
    </dgm:pt>
    <dgm:pt modelId="{804187DE-FBDA-ED41-861E-66E7A1AFB7B3}" type="pres">
      <dgm:prSet presAssocID="{31E6AA6C-0409-A844-9AA6-78998797F1CF}" presName="Name25" presStyleLbl="parChTrans1D1" presStyleIdx="0" presStyleCnt="4"/>
      <dgm:spPr/>
    </dgm:pt>
    <dgm:pt modelId="{6505AC6E-E6CA-FD41-AF24-552D40FA26BA}" type="pres">
      <dgm:prSet presAssocID="{E52B67CD-3A04-954E-8480-F2DC7634B460}" presName="node" presStyleCnt="0"/>
      <dgm:spPr/>
    </dgm:pt>
    <dgm:pt modelId="{E1E42F01-4D7B-A746-95BB-D234405FBCC8}" type="pres">
      <dgm:prSet presAssocID="{E52B67CD-3A04-954E-8480-F2DC7634B460}" presName="parentNode" presStyleLbl="node1" presStyleIdx="1" presStyleCnt="5" custScaleX="264353" custScaleY="264353" custLinFactX="-100000" custLinFactNeighborX="-101994" custLinFactNeighborY="65530">
        <dgm:presLayoutVars>
          <dgm:chMax val="1"/>
          <dgm:bulletEnabled val="1"/>
        </dgm:presLayoutVars>
      </dgm:prSet>
      <dgm:spPr/>
    </dgm:pt>
    <dgm:pt modelId="{F439445A-ED7F-8B44-B293-E1123A02E073}" type="pres">
      <dgm:prSet presAssocID="{E52B67CD-3A04-954E-8480-F2DC7634B460}" presName="childNode" presStyleLbl="revTx" presStyleIdx="0" presStyleCnt="0">
        <dgm:presLayoutVars>
          <dgm:bulletEnabled val="1"/>
        </dgm:presLayoutVars>
      </dgm:prSet>
      <dgm:spPr/>
    </dgm:pt>
    <dgm:pt modelId="{F78E4468-F97F-6F45-9F7E-585D8284B20B}" type="pres">
      <dgm:prSet presAssocID="{1E20E06C-262C-2F40-BB97-F9BDDED078EB}" presName="Name25" presStyleLbl="parChTrans1D1" presStyleIdx="1" presStyleCnt="4"/>
      <dgm:spPr/>
    </dgm:pt>
    <dgm:pt modelId="{FA720501-845E-8946-A1DC-8DC2DB2230BE}" type="pres">
      <dgm:prSet presAssocID="{FF7FD776-09A4-654D-8D23-55C2FC4F789E}" presName="node" presStyleCnt="0"/>
      <dgm:spPr/>
    </dgm:pt>
    <dgm:pt modelId="{E9C03F33-579C-3F4E-A270-361E2DDBC71B}" type="pres">
      <dgm:prSet presAssocID="{FF7FD776-09A4-654D-8D23-55C2FC4F789E}" presName="parentNode" presStyleLbl="node1" presStyleIdx="2" presStyleCnt="5" custScaleX="264353" custScaleY="264353" custLinFactX="87033" custLinFactNeighborX="100000" custLinFactNeighborY="-82282">
        <dgm:presLayoutVars>
          <dgm:chMax val="1"/>
          <dgm:bulletEnabled val="1"/>
        </dgm:presLayoutVars>
      </dgm:prSet>
      <dgm:spPr/>
    </dgm:pt>
    <dgm:pt modelId="{0053C5A2-725F-774A-9050-3D48FA2CA9EA}" type="pres">
      <dgm:prSet presAssocID="{FF7FD776-09A4-654D-8D23-55C2FC4F789E}" presName="childNode" presStyleLbl="revTx" presStyleIdx="0" presStyleCnt="0">
        <dgm:presLayoutVars>
          <dgm:bulletEnabled val="1"/>
        </dgm:presLayoutVars>
      </dgm:prSet>
      <dgm:spPr/>
    </dgm:pt>
    <dgm:pt modelId="{F286C180-2558-034D-8761-A124A0431028}" type="pres">
      <dgm:prSet presAssocID="{A43698CF-B8BE-D448-A872-AEAB551CADB7}" presName="Name25" presStyleLbl="parChTrans1D1" presStyleIdx="2" presStyleCnt="4"/>
      <dgm:spPr/>
    </dgm:pt>
    <dgm:pt modelId="{D47E6A97-6B51-6043-BFF1-6E1F8195DBBD}" type="pres">
      <dgm:prSet presAssocID="{53C4F474-61B3-B844-8AD5-3F69811E77B1}" presName="node" presStyleCnt="0"/>
      <dgm:spPr/>
    </dgm:pt>
    <dgm:pt modelId="{B09B7BE3-DFA8-8E46-8BE8-20BFCBC5BA83}" type="pres">
      <dgm:prSet presAssocID="{53C4F474-61B3-B844-8AD5-3F69811E77B1}" presName="parentNode" presStyleLbl="node1" presStyleIdx="3" presStyleCnt="5" custScaleX="264353" custScaleY="264353" custLinFactX="200000" custLinFactNeighborX="238147" custLinFactNeighborY="65787">
        <dgm:presLayoutVars>
          <dgm:chMax val="1"/>
          <dgm:bulletEnabled val="1"/>
        </dgm:presLayoutVars>
      </dgm:prSet>
      <dgm:spPr/>
    </dgm:pt>
    <dgm:pt modelId="{08BB373F-25CB-144C-9772-02A9DE1CAB42}" type="pres">
      <dgm:prSet presAssocID="{53C4F474-61B3-B844-8AD5-3F69811E77B1}" presName="childNode" presStyleLbl="revTx" presStyleIdx="0" presStyleCnt="0">
        <dgm:presLayoutVars>
          <dgm:bulletEnabled val="1"/>
        </dgm:presLayoutVars>
      </dgm:prSet>
      <dgm:spPr/>
    </dgm:pt>
    <dgm:pt modelId="{57504B4E-8011-FB42-8675-E9F784E782C1}" type="pres">
      <dgm:prSet presAssocID="{43AB5898-FED9-504B-B561-CDCBDF9A20B6}" presName="Name25" presStyleLbl="parChTrans1D1" presStyleIdx="3" presStyleCnt="4"/>
      <dgm:spPr/>
    </dgm:pt>
    <dgm:pt modelId="{F5AA39B2-71CC-1B43-B583-9812EC3B1F7E}" type="pres">
      <dgm:prSet presAssocID="{B5AB12B5-A9BF-854E-97EB-11F43D7BBD10}" presName="node" presStyleCnt="0"/>
      <dgm:spPr/>
    </dgm:pt>
    <dgm:pt modelId="{5E4DD5E6-D8C0-5646-9E69-D62990EF22EF}" type="pres">
      <dgm:prSet presAssocID="{B5AB12B5-A9BF-854E-97EB-11F43D7BBD10}" presName="parentNode" presStyleLbl="node1" presStyleIdx="4" presStyleCnt="5" custScaleX="264353" custScaleY="264353" custLinFactNeighborX="-50796" custLinFactNeighborY="-48742">
        <dgm:presLayoutVars>
          <dgm:chMax val="1"/>
          <dgm:bulletEnabled val="1"/>
        </dgm:presLayoutVars>
      </dgm:prSet>
      <dgm:spPr/>
    </dgm:pt>
    <dgm:pt modelId="{5407481D-3532-2541-9D19-903F68423692}" type="pres">
      <dgm:prSet presAssocID="{B5AB12B5-A9BF-854E-97EB-11F43D7BBD10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EFE4328-5F12-8147-A642-8C4FBD4681E7}" srcId="{C060E45D-7131-5442-AC66-9F52B42A6731}" destId="{53C4F474-61B3-B844-8AD5-3F69811E77B1}" srcOrd="2" destOrd="0" parTransId="{A43698CF-B8BE-D448-A872-AEAB551CADB7}" sibTransId="{DA0DD5A2-B36B-E740-A922-75900A57EB79}"/>
    <dgm:cxn modelId="{05DF0B39-7DCD-4D45-8A66-92F1A340DDAD}" type="presOf" srcId="{53C4F474-61B3-B844-8AD5-3F69811E77B1}" destId="{B09B7BE3-DFA8-8E46-8BE8-20BFCBC5BA83}" srcOrd="0" destOrd="0" presId="urn:microsoft.com/office/officeart/2005/8/layout/radial2"/>
    <dgm:cxn modelId="{A0BC9846-73F4-C044-9C01-0B825797F5EF}" type="presOf" srcId="{A43698CF-B8BE-D448-A872-AEAB551CADB7}" destId="{F286C180-2558-034D-8761-A124A0431028}" srcOrd="0" destOrd="0" presId="urn:microsoft.com/office/officeart/2005/8/layout/radial2"/>
    <dgm:cxn modelId="{1732D346-9FBB-AC4C-AFAA-2A7C922E8B39}" type="presOf" srcId="{FF7FD776-09A4-654D-8D23-55C2FC4F789E}" destId="{E9C03F33-579C-3F4E-A270-361E2DDBC71B}" srcOrd="0" destOrd="0" presId="urn:microsoft.com/office/officeart/2005/8/layout/radial2"/>
    <dgm:cxn modelId="{1322F147-16FC-DA45-BD93-E20778C6699A}" type="presOf" srcId="{1E20E06C-262C-2F40-BB97-F9BDDED078EB}" destId="{F78E4468-F97F-6F45-9F7E-585D8284B20B}" srcOrd="0" destOrd="0" presId="urn:microsoft.com/office/officeart/2005/8/layout/radial2"/>
    <dgm:cxn modelId="{36CE994A-E7C7-C644-8601-D6102185BECE}" type="presOf" srcId="{31E6AA6C-0409-A844-9AA6-78998797F1CF}" destId="{804187DE-FBDA-ED41-861E-66E7A1AFB7B3}" srcOrd="0" destOrd="0" presId="urn:microsoft.com/office/officeart/2005/8/layout/radial2"/>
    <dgm:cxn modelId="{CE91C670-4950-704C-B730-FD161D6141C4}" type="presOf" srcId="{C060E45D-7131-5442-AC66-9F52B42A6731}" destId="{7246C410-8B37-B74F-A8FF-20CEFFA49427}" srcOrd="0" destOrd="0" presId="urn:microsoft.com/office/officeart/2005/8/layout/radial2"/>
    <dgm:cxn modelId="{9C8C037C-3701-4649-BB85-B3DE4DD0963F}" type="presOf" srcId="{E52B67CD-3A04-954E-8480-F2DC7634B460}" destId="{E1E42F01-4D7B-A746-95BB-D234405FBCC8}" srcOrd="0" destOrd="0" presId="urn:microsoft.com/office/officeart/2005/8/layout/radial2"/>
    <dgm:cxn modelId="{7C091281-58CB-3C4C-B733-8B470EDB5F69}" srcId="{C060E45D-7131-5442-AC66-9F52B42A6731}" destId="{FF7FD776-09A4-654D-8D23-55C2FC4F789E}" srcOrd="1" destOrd="0" parTransId="{1E20E06C-262C-2F40-BB97-F9BDDED078EB}" sibTransId="{006E5A98-C68B-8F42-B1D7-8C842CE79995}"/>
    <dgm:cxn modelId="{5A05EA82-1EDE-7747-B40B-7A9B60306FE5}" type="presOf" srcId="{B5AB12B5-A9BF-854E-97EB-11F43D7BBD10}" destId="{5E4DD5E6-D8C0-5646-9E69-D62990EF22EF}" srcOrd="0" destOrd="0" presId="urn:microsoft.com/office/officeart/2005/8/layout/radial2"/>
    <dgm:cxn modelId="{5FBE849B-C7FE-1D41-A6C4-6E96517BF389}" srcId="{C060E45D-7131-5442-AC66-9F52B42A6731}" destId="{E52B67CD-3A04-954E-8480-F2DC7634B460}" srcOrd="0" destOrd="0" parTransId="{31E6AA6C-0409-A844-9AA6-78998797F1CF}" sibTransId="{046FA600-AD6D-D94E-8198-D0CADEDF897F}"/>
    <dgm:cxn modelId="{CCCB11F4-7A07-6E41-AB4D-2F6C1C67B3DA}" type="presOf" srcId="{43AB5898-FED9-504B-B561-CDCBDF9A20B6}" destId="{57504B4E-8011-FB42-8675-E9F784E782C1}" srcOrd="0" destOrd="0" presId="urn:microsoft.com/office/officeart/2005/8/layout/radial2"/>
    <dgm:cxn modelId="{1154A7FD-7449-3841-991A-B6FE9E6FD12F}" srcId="{C060E45D-7131-5442-AC66-9F52B42A6731}" destId="{B5AB12B5-A9BF-854E-97EB-11F43D7BBD10}" srcOrd="3" destOrd="0" parTransId="{43AB5898-FED9-504B-B561-CDCBDF9A20B6}" sibTransId="{4D11F2B0-5579-684E-82FB-95D97891E52B}"/>
    <dgm:cxn modelId="{A621F5A5-C484-1D4F-94E2-DA92CA69519B}" type="presParOf" srcId="{7246C410-8B37-B74F-A8FF-20CEFFA49427}" destId="{1ED9602A-D4A1-8B4A-8747-4945C9F792CD}" srcOrd="0" destOrd="0" presId="urn:microsoft.com/office/officeart/2005/8/layout/radial2"/>
    <dgm:cxn modelId="{83523833-973F-B34F-83DF-32B3976BED9D}" type="presParOf" srcId="{1ED9602A-D4A1-8B4A-8747-4945C9F792CD}" destId="{7E19D851-FD0A-DF49-B822-F32339658BDF}" srcOrd="0" destOrd="0" presId="urn:microsoft.com/office/officeart/2005/8/layout/radial2"/>
    <dgm:cxn modelId="{F3F3C60F-25C1-154D-861E-CC1F8B27E1E2}" type="presParOf" srcId="{7E19D851-FD0A-DF49-B822-F32339658BDF}" destId="{4D7F79CC-BB8E-1944-AFFB-0C94B89B558E}" srcOrd="0" destOrd="0" presId="urn:microsoft.com/office/officeart/2005/8/layout/radial2"/>
    <dgm:cxn modelId="{D4976AD4-2864-7E4D-A65E-DEB7843647ED}" type="presParOf" srcId="{7E19D851-FD0A-DF49-B822-F32339658BDF}" destId="{E66BDB71-CA5F-3341-823B-484F1E22AE7A}" srcOrd="1" destOrd="0" presId="urn:microsoft.com/office/officeart/2005/8/layout/radial2"/>
    <dgm:cxn modelId="{04F82C97-48F8-5042-AD6D-CCA543ADA627}" type="presParOf" srcId="{1ED9602A-D4A1-8B4A-8747-4945C9F792CD}" destId="{804187DE-FBDA-ED41-861E-66E7A1AFB7B3}" srcOrd="1" destOrd="0" presId="urn:microsoft.com/office/officeart/2005/8/layout/radial2"/>
    <dgm:cxn modelId="{86499F13-1877-E74A-AFD7-9FA1DBA10A2C}" type="presParOf" srcId="{1ED9602A-D4A1-8B4A-8747-4945C9F792CD}" destId="{6505AC6E-E6CA-FD41-AF24-552D40FA26BA}" srcOrd="2" destOrd="0" presId="urn:microsoft.com/office/officeart/2005/8/layout/radial2"/>
    <dgm:cxn modelId="{8E14AEFA-FC97-5B4E-9EAE-701839E772D8}" type="presParOf" srcId="{6505AC6E-E6CA-FD41-AF24-552D40FA26BA}" destId="{E1E42F01-4D7B-A746-95BB-D234405FBCC8}" srcOrd="0" destOrd="0" presId="urn:microsoft.com/office/officeart/2005/8/layout/radial2"/>
    <dgm:cxn modelId="{AF89D214-8498-D542-86DD-52005B5B3FFA}" type="presParOf" srcId="{6505AC6E-E6CA-FD41-AF24-552D40FA26BA}" destId="{F439445A-ED7F-8B44-B293-E1123A02E073}" srcOrd="1" destOrd="0" presId="urn:microsoft.com/office/officeart/2005/8/layout/radial2"/>
    <dgm:cxn modelId="{88130317-897B-6744-8A8D-D68D058CCBDD}" type="presParOf" srcId="{1ED9602A-D4A1-8B4A-8747-4945C9F792CD}" destId="{F78E4468-F97F-6F45-9F7E-585D8284B20B}" srcOrd="3" destOrd="0" presId="urn:microsoft.com/office/officeart/2005/8/layout/radial2"/>
    <dgm:cxn modelId="{3CB81209-1EB1-6F44-B0A7-30D86D9E29CB}" type="presParOf" srcId="{1ED9602A-D4A1-8B4A-8747-4945C9F792CD}" destId="{FA720501-845E-8946-A1DC-8DC2DB2230BE}" srcOrd="4" destOrd="0" presId="urn:microsoft.com/office/officeart/2005/8/layout/radial2"/>
    <dgm:cxn modelId="{7B2A2CDD-AA16-5549-8D78-AFCA32D70ABC}" type="presParOf" srcId="{FA720501-845E-8946-A1DC-8DC2DB2230BE}" destId="{E9C03F33-579C-3F4E-A270-361E2DDBC71B}" srcOrd="0" destOrd="0" presId="urn:microsoft.com/office/officeart/2005/8/layout/radial2"/>
    <dgm:cxn modelId="{F5FBDC8B-20A1-6E47-9248-5E8FF88B1FC7}" type="presParOf" srcId="{FA720501-845E-8946-A1DC-8DC2DB2230BE}" destId="{0053C5A2-725F-774A-9050-3D48FA2CA9EA}" srcOrd="1" destOrd="0" presId="urn:microsoft.com/office/officeart/2005/8/layout/radial2"/>
    <dgm:cxn modelId="{476749FC-9272-AC42-84C2-70EF032E70D4}" type="presParOf" srcId="{1ED9602A-D4A1-8B4A-8747-4945C9F792CD}" destId="{F286C180-2558-034D-8761-A124A0431028}" srcOrd="5" destOrd="0" presId="urn:microsoft.com/office/officeart/2005/8/layout/radial2"/>
    <dgm:cxn modelId="{CA91FC65-01E6-F74B-B33C-BC22015C2405}" type="presParOf" srcId="{1ED9602A-D4A1-8B4A-8747-4945C9F792CD}" destId="{D47E6A97-6B51-6043-BFF1-6E1F8195DBBD}" srcOrd="6" destOrd="0" presId="urn:microsoft.com/office/officeart/2005/8/layout/radial2"/>
    <dgm:cxn modelId="{D17E3A37-5BC6-7F41-91BC-4657EB4A0A41}" type="presParOf" srcId="{D47E6A97-6B51-6043-BFF1-6E1F8195DBBD}" destId="{B09B7BE3-DFA8-8E46-8BE8-20BFCBC5BA83}" srcOrd="0" destOrd="0" presId="urn:microsoft.com/office/officeart/2005/8/layout/radial2"/>
    <dgm:cxn modelId="{7DAA51A1-40F6-344C-A735-D09BC5E9B3B1}" type="presParOf" srcId="{D47E6A97-6B51-6043-BFF1-6E1F8195DBBD}" destId="{08BB373F-25CB-144C-9772-02A9DE1CAB42}" srcOrd="1" destOrd="0" presId="urn:microsoft.com/office/officeart/2005/8/layout/radial2"/>
    <dgm:cxn modelId="{A15E79FF-285A-DB4B-B66C-96E71FBC1E4E}" type="presParOf" srcId="{1ED9602A-D4A1-8B4A-8747-4945C9F792CD}" destId="{57504B4E-8011-FB42-8675-E9F784E782C1}" srcOrd="7" destOrd="0" presId="urn:microsoft.com/office/officeart/2005/8/layout/radial2"/>
    <dgm:cxn modelId="{4BA645A4-FE10-654A-8FCF-2843DF2C526D}" type="presParOf" srcId="{1ED9602A-D4A1-8B4A-8747-4945C9F792CD}" destId="{F5AA39B2-71CC-1B43-B583-9812EC3B1F7E}" srcOrd="8" destOrd="0" presId="urn:microsoft.com/office/officeart/2005/8/layout/radial2"/>
    <dgm:cxn modelId="{5042231A-A9DC-CE4A-9AE9-F3C57E8A6686}" type="presParOf" srcId="{F5AA39B2-71CC-1B43-B583-9812EC3B1F7E}" destId="{5E4DD5E6-D8C0-5646-9E69-D62990EF22EF}" srcOrd="0" destOrd="0" presId="urn:microsoft.com/office/officeart/2005/8/layout/radial2"/>
    <dgm:cxn modelId="{B0D51D11-479E-3E4E-A3F7-05250E563571}" type="presParOf" srcId="{F5AA39B2-71CC-1B43-B583-9812EC3B1F7E}" destId="{5407481D-3532-2541-9D19-903F6842369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04B4E-8011-FB42-8675-E9F784E782C1}">
      <dsp:nvSpPr>
        <dsp:cNvPr id="0" name=""/>
        <dsp:cNvSpPr/>
      </dsp:nvSpPr>
      <dsp:spPr>
        <a:xfrm rot="15536762">
          <a:off x="2860507" y="2751744"/>
          <a:ext cx="670927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670927" y="155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6C180-2558-034D-8761-A124A0431028}">
      <dsp:nvSpPr>
        <dsp:cNvPr id="0" name=""/>
        <dsp:cNvSpPr/>
      </dsp:nvSpPr>
      <dsp:spPr>
        <a:xfrm rot="587084">
          <a:off x="3742019" y="2891515"/>
          <a:ext cx="3948364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3948364" y="155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E4468-F97F-6F45-9F7E-585D8284B20B}">
      <dsp:nvSpPr>
        <dsp:cNvPr id="0" name=""/>
        <dsp:cNvSpPr/>
      </dsp:nvSpPr>
      <dsp:spPr>
        <a:xfrm rot="20636241">
          <a:off x="3739390" y="2041790"/>
          <a:ext cx="1605869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1605869" y="155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187DE-FBDA-ED41-861E-66E7A1AFB7B3}">
      <dsp:nvSpPr>
        <dsp:cNvPr id="0" name=""/>
        <dsp:cNvSpPr/>
      </dsp:nvSpPr>
      <dsp:spPr>
        <a:xfrm rot="2474507">
          <a:off x="2445598" y="2040283"/>
          <a:ext cx="454607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454607" y="155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BDB71-CA5F-3341-823B-484F1E22AE7A}">
      <dsp:nvSpPr>
        <dsp:cNvPr id="0" name=""/>
        <dsp:cNvSpPr/>
      </dsp:nvSpPr>
      <dsp:spPr>
        <a:xfrm>
          <a:off x="2230109" y="1555869"/>
          <a:ext cx="1812503" cy="1812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42F01-4D7B-A746-95BB-D234405FBCC8}">
      <dsp:nvSpPr>
        <dsp:cNvPr id="0" name=""/>
        <dsp:cNvSpPr/>
      </dsp:nvSpPr>
      <dsp:spPr>
        <a:xfrm>
          <a:off x="325550" y="-179381"/>
          <a:ext cx="2874844" cy="28748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b="1" u="sng" kern="1200" dirty="0"/>
            <a:t>Relevantie</a:t>
          </a:r>
          <a:r>
            <a:rPr lang="nl-NL" sz="2400" kern="1200" dirty="0"/>
            <a:t> van de theorie laten ervaren door toepassing in herkenbare opdrachten.</a:t>
          </a:r>
        </a:p>
      </dsp:txBody>
      <dsp:txXfrm>
        <a:off x="746561" y="241630"/>
        <a:ext cx="2032822" cy="2032822"/>
      </dsp:txXfrm>
    </dsp:sp>
    <dsp:sp modelId="{E9C03F33-579C-3F4E-A270-361E2DDBC71B}">
      <dsp:nvSpPr>
        <dsp:cNvPr id="0" name=""/>
        <dsp:cNvSpPr/>
      </dsp:nvSpPr>
      <dsp:spPr>
        <a:xfrm>
          <a:off x="5257795" y="0"/>
          <a:ext cx="2874844" cy="28748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b="1" u="sng" kern="1200" dirty="0"/>
            <a:t>Motiverend</a:t>
          </a:r>
          <a:r>
            <a:rPr lang="nl-NL" sz="2400" kern="1200" dirty="0"/>
            <a:t>e opdrachten met veel keuzevrijheden en uitdaging op ieders niveau.</a:t>
          </a:r>
        </a:p>
      </dsp:txBody>
      <dsp:txXfrm>
        <a:off x="5678806" y="421011"/>
        <a:ext cx="2032822" cy="2032822"/>
      </dsp:txXfrm>
    </dsp:sp>
    <dsp:sp modelId="{B09B7BE3-DFA8-8E46-8BE8-20BFCBC5BA83}">
      <dsp:nvSpPr>
        <dsp:cNvPr id="0" name=""/>
        <dsp:cNvSpPr/>
      </dsp:nvSpPr>
      <dsp:spPr>
        <a:xfrm>
          <a:off x="7640755" y="2049397"/>
          <a:ext cx="2874844" cy="28748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Aansluiten bij </a:t>
          </a:r>
          <a:r>
            <a:rPr lang="nl-NL" sz="2400" b="1" u="sng" kern="1200" dirty="0"/>
            <a:t>hedendaags</a:t>
          </a:r>
          <a:r>
            <a:rPr lang="nl-NL" sz="2400" kern="1200" dirty="0"/>
            <a:t>e programmeertalen en tools.</a:t>
          </a:r>
        </a:p>
      </dsp:txBody>
      <dsp:txXfrm>
        <a:off x="8061766" y="2470408"/>
        <a:ext cx="2032822" cy="2032822"/>
      </dsp:txXfrm>
    </dsp:sp>
    <dsp:sp modelId="{5E4DD5E6-D8C0-5646-9E69-D62990EF22EF}">
      <dsp:nvSpPr>
        <dsp:cNvPr id="0" name=""/>
        <dsp:cNvSpPr/>
      </dsp:nvSpPr>
      <dsp:spPr>
        <a:xfrm>
          <a:off x="1969832" y="2411348"/>
          <a:ext cx="2874844" cy="28748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Een doorlopende </a:t>
          </a:r>
          <a:r>
            <a:rPr lang="nl-NL" sz="2400" b="1" u="sng" kern="1200" dirty="0"/>
            <a:t>leerlijn</a:t>
          </a:r>
          <a:r>
            <a:rPr lang="nl-NL" sz="2400" kern="1200" dirty="0"/>
            <a:t>.</a:t>
          </a:r>
        </a:p>
      </dsp:txBody>
      <dsp:txXfrm>
        <a:off x="2390843" y="2832359"/>
        <a:ext cx="2032822" cy="2032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89781-F136-403A-9A18-F5A619CEDC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8FB0E-6F11-425E-BA85-F066039B9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C2F7C-FCB1-4154-A707-02579EEC012A}" type="datetime1">
              <a:rPr lang="nl-NL" smtClean="0"/>
              <a:t>17-11-2022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2A01D-65F8-4012-B908-12826D752B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87A9-C523-46BA-BB91-7D67E1F348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CFA6E-79E2-47B6-A9E0-BE46D0CDB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92367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7CFA-9089-4604-BE55-6B5DC76CD258}" type="datetime1">
              <a:rPr lang="nl-NL" smtClean="0"/>
              <a:t>17-11-2022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360D2-D3D6-4455-9451-79BE698AF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20427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</a:t>
            </a:r>
            <a:r>
              <a:rPr lang="nl-NL" baseline="30000" dirty="0"/>
              <a:t>e</a:t>
            </a:r>
            <a:r>
              <a:rPr lang="nl-NL" dirty="0"/>
              <a:t> les. Terugblik op vorige periode.</a:t>
            </a:r>
          </a:p>
          <a:p>
            <a:r>
              <a:rPr lang="nl-NL" dirty="0"/>
              <a:t>(aanwezigheid) </a:t>
            </a:r>
          </a:p>
          <a:p>
            <a:r>
              <a:rPr lang="nl-NL" dirty="0"/>
              <a:t>Wat hebben jullie gedaan in de vakantie? </a:t>
            </a:r>
          </a:p>
          <a:p>
            <a:pPr marL="171450" indent="-171450">
              <a:buFontTx/>
              <a:buChar char="-"/>
            </a:pPr>
            <a:r>
              <a:rPr lang="nl-NL" dirty="0"/>
              <a:t>Trots op websites</a:t>
            </a:r>
          </a:p>
          <a:p>
            <a:pPr marL="171450" indent="-171450">
              <a:buFontTx/>
              <a:buChar char="-"/>
            </a:pPr>
            <a:r>
              <a:rPr lang="nl-NL" dirty="0"/>
              <a:t>Cijfers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Deze periode: Stapje verder dan html: programmeren, daarna game maken (en staartje 3D design)</a:t>
            </a:r>
          </a:p>
          <a:p>
            <a:pPr marL="171450" indent="-171450">
              <a:buFontTx/>
              <a:buChar char="-"/>
            </a:pPr>
            <a:r>
              <a:rPr lang="nl-NL" dirty="0"/>
              <a:t>Uitleg programmeren</a:t>
            </a:r>
          </a:p>
          <a:p>
            <a:pPr marL="171450" indent="-171450">
              <a:buFontTx/>
              <a:buChar char="-"/>
            </a:pPr>
            <a:r>
              <a:rPr lang="nl-NL" dirty="0"/>
              <a:t>Start Khan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760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1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162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ik om lesonderdeel te wijzi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2201-9246-4DB9-8E72-D8F0A1194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DC061-1013-4035-83D6-9FDFD827F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4B7A18-409E-4E1F-8B24-B1ABCF2171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1B2828-63CC-49D2-AE22-B840BA77F576}" type="datetime1">
              <a:rPr lang="nl-NL" smtClean="0"/>
              <a:t>17-11-2022</a:t>
            </a:fld>
            <a:endParaRPr lang="nl-N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605C84-4C94-4F94-9B00-CC737AC5DD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750A22-C26C-42C5-AF17-F038A39260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21826CD-BEEC-49A3-AF6E-BBB4C19349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16200000">
            <a:off x="-2669382" y="2669382"/>
            <a:ext cx="6176963" cy="83820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579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915A-50A6-4E23-9FAD-6797A8BC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34"/>
            <a:ext cx="10515600" cy="7846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37A4-E44C-4E62-B3D3-82819923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1"/>
            <a:ext cx="10515600" cy="49242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8D94-B578-431D-B0DB-F369176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17-11-2022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D5D8-D8E0-4027-BEE1-E9D025F5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FAA7-636E-4C3D-9EE1-D2FE05C0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0B90957-C7DE-44A2-9644-E41BA59BDD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16200000">
            <a:off x="-2669382" y="2669382"/>
            <a:ext cx="6176963" cy="83820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955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0FA1-3484-488A-B8C8-813EB7BF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A3F1-83C7-49BF-A7E8-D8715DD85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00512"/>
            <a:ext cx="5181600" cy="50764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27F37-9E95-43EF-BADA-76FE01AE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512"/>
            <a:ext cx="5181600" cy="50764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BF483-6077-4FB8-B9B9-AF64E419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C8A-D376-4D7D-81B6-6D413BB6ADCE}" type="datetime1">
              <a:rPr lang="nl-NL" smtClean="0"/>
              <a:t>17-11-2022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D0CE-B5FB-4178-ABC1-468FE7A7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4F5A-E7BF-4353-B6EC-18BE351F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97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5689-1B32-4365-9CA7-25A24C8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193"/>
            <a:ext cx="10515600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9C9D9-8577-4321-932E-0C36A161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6882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89D8-D10B-4D4A-8E42-4C42FCCD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2734"/>
            <a:ext cx="5157787" cy="39969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8D5F4-9D3B-47F7-86F0-3F4C32C13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882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0948C-C29D-4E6E-A232-AC19ACBD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2734"/>
            <a:ext cx="5183188" cy="39969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A5E6A-54F9-4E67-A5EF-88A61FE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D927-EC25-496D-B469-00A632F59486}" type="datetime1">
              <a:rPr lang="nl-NL" smtClean="0"/>
              <a:t>17-11-2022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9FDBC-6A48-4DF3-AD56-F6B53885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94DCF-BEE4-4031-9120-32067FAB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41AC-78FF-4167-A588-E476FD81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CF98F-A03D-46C9-8919-BC4A3898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613A-C8DD-4D9F-9348-007568A57BBD}" type="datetime1">
              <a:rPr lang="nl-NL" smtClean="0"/>
              <a:t>17-11-2022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5D19-1869-44D5-9976-2EC98181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5C65F-E178-40C8-ACB7-B6315CB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93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21A84-BBD4-4088-92F6-57D551CA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63EB-BDA7-4EEE-93B9-364F65D56FE6}" type="datetime1">
              <a:rPr lang="nl-NL" smtClean="0"/>
              <a:t>17-11-2022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273CC-1833-41B1-A7D1-EF5810B0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B7D6E-1672-49E4-A418-38815F5B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43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83D65-A3E8-4F81-95FA-CB527D16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8200" y="1339325"/>
            <a:ext cx="5084618" cy="48051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5C256-A703-4B02-AA65-C12B0246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39325"/>
            <a:ext cx="5083030" cy="1069975"/>
          </a:xfrm>
          <a:solidFill>
            <a:schemeClr val="tx1">
              <a:alpha val="75000"/>
            </a:schemeClr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7E2ED-1C51-4AC5-B959-0C0920A3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92B5-9FBB-4269-B8BA-4127245FDEA9}" type="datetime1">
              <a:rPr lang="nl-NL" smtClean="0"/>
              <a:t>17-11-2022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34A0-417E-42D2-BA08-B4FBFE2B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18AC9-A60B-47FE-9686-9FE13BBA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5408B0C-B993-4DE3-8E0F-B54EEF5C1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6108" y="1339325"/>
            <a:ext cx="5077691" cy="4805166"/>
          </a:xfrm>
          <a:solidFill>
            <a:schemeClr val="bg1">
              <a:alpha val="75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6F96D5-77B5-472B-A366-45DAC2B98E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299551"/>
            <a:ext cx="10515599" cy="8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0987D-F174-4EAF-8435-468D522D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78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647F-8407-45A4-B0BF-DCF36D625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0512"/>
            <a:ext cx="10515600" cy="5076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1C24-C90C-4D29-BB52-968C1F7EF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F3C3-F7C5-43BB-B660-E7387076C93C}" type="datetime1">
              <a:rPr lang="nl-NL" smtClean="0"/>
              <a:t>17-11-2022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A5F6-3D38-48DE-A6DA-8A2310F23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C2A0-B63F-4333-9117-0BC4892C9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B249B-782A-466E-A75C-46891604E696}"/>
              </a:ext>
            </a:extLst>
          </p:cNvPr>
          <p:cNvSpPr/>
          <p:nvPr userDrawn="1"/>
        </p:nvSpPr>
        <p:spPr>
          <a:xfrm rot="16200000">
            <a:off x="-3009900" y="3009900"/>
            <a:ext cx="6858000" cy="838200"/>
          </a:xfrm>
          <a:prstGeom prst="rect">
            <a:avLst/>
          </a:prstGeom>
          <a:solidFill>
            <a:srgbClr val="F39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95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4C6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ee@emmauscollege.n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l.linkedin.com/in/sandervangees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ca.emmauscollege.n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5E1D9B-38A4-594D-9860-AD0C1227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CA226F-7301-CD47-AC32-2B584B6D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D9B24D-AA67-AF48-B7ED-3E5914EF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</a:t>
            </a:fld>
            <a:endParaRPr lang="nl-NL"/>
          </a:p>
        </p:txBody>
      </p:sp>
      <p:sp>
        <p:nvSpPr>
          <p:cNvPr id="9" name="Titel 7">
            <a:extLst>
              <a:ext uri="{FF2B5EF4-FFF2-40B4-BE49-F238E27FC236}">
                <a16:creationId xmlns:a16="http://schemas.microsoft.com/office/drawing/2014/main" id="{C7B2C5C4-C309-D247-80E6-DF020A25F785}"/>
              </a:ext>
            </a:extLst>
          </p:cNvPr>
          <p:cNvSpPr txBox="1">
            <a:spLocks/>
          </p:cNvSpPr>
          <p:nvPr/>
        </p:nvSpPr>
        <p:spPr>
          <a:xfrm>
            <a:off x="2713219" y="1873769"/>
            <a:ext cx="7310203" cy="1651183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54C6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b="1" dirty="0" err="1">
                <a:solidFill>
                  <a:schemeClr val="tx1"/>
                </a:solidFill>
              </a:rPr>
              <a:t>IenI</a:t>
            </a:r>
            <a:r>
              <a:rPr lang="nl-NL" b="1" dirty="0">
                <a:solidFill>
                  <a:schemeClr val="tx1"/>
                </a:solidFill>
              </a:rPr>
              <a:t> 2022</a:t>
            </a:r>
          </a:p>
          <a:p>
            <a:pPr algn="ctr"/>
            <a:r>
              <a:rPr lang="nl-NL" b="1" dirty="0" err="1">
                <a:solidFill>
                  <a:schemeClr val="tx1"/>
                </a:solidFill>
              </a:rPr>
              <a:t>Emmauscollege</a:t>
            </a:r>
            <a:endParaRPr lang="nl-NL" b="1" dirty="0">
              <a:solidFill>
                <a:schemeClr val="tx1"/>
              </a:solidFill>
            </a:endParaRPr>
          </a:p>
          <a:p>
            <a:pPr algn="ctr"/>
            <a:r>
              <a:rPr lang="nl-NL" sz="3000" b="1" dirty="0">
                <a:solidFill>
                  <a:schemeClr val="tx1"/>
                </a:solidFill>
              </a:rPr>
              <a:t>3 praktische opdrachten voor het basiscurriculum</a:t>
            </a:r>
          </a:p>
        </p:txBody>
      </p:sp>
    </p:spTree>
    <p:extLst>
      <p:ext uri="{BB962C8B-B14F-4D97-AF65-F5344CB8AC3E}">
        <p14:creationId xmlns:p14="http://schemas.microsoft.com/office/powerpoint/2010/main" val="359966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5DCA8-B357-F190-05AC-762C90E3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Balans 1: Tools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0AC82C-05E5-AACE-31E5-A52BDDD57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Professionele tools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DEE06C-8E46-F558-C07C-5A53A03E91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dirty="0"/>
              <a:t>Ervaren hoe echte programmeurs werken.</a:t>
            </a:r>
          </a:p>
          <a:p>
            <a:r>
              <a:rPr lang="nl-NL" dirty="0"/>
              <a:t>Voorbereiden op </a:t>
            </a:r>
            <a:r>
              <a:rPr lang="nl-NL" dirty="0" err="1"/>
              <a:t>vervolg-onderwijs</a:t>
            </a:r>
            <a:r>
              <a:rPr lang="nl-NL" dirty="0"/>
              <a:t>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C47D57-E6C5-C7A6-F2A1-1CEE30785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Vlakke leercurve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C775034-29FC-1362-6DCE-99B11CEDD1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/>
              <a:t>Leerling werkt slechts enkele uren per week aan informatica.</a:t>
            </a:r>
          </a:p>
          <a:p>
            <a:r>
              <a:rPr lang="nl-NL" dirty="0"/>
              <a:t>Focus op leerdoelen, geen barrières door tools.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414959C-F4AA-7307-77F6-F4485CB0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D927-EC25-496D-B469-00A632F59486}" type="datetime1">
              <a:rPr lang="nl-NL" smtClean="0"/>
              <a:t>17-11-2022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7405875-DAA8-32E3-25BA-9B37340D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300229A-FA06-20D1-F21A-46192AC5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5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5DCA8-B357-F190-05AC-762C90E3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Balans 1: Vrijheid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0AC82C-05E5-AACE-31E5-A52BDDD57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Onbegrensde mogelijkheden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DEE06C-8E46-F558-C07C-5A53A03E91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dirty="0"/>
              <a:t>Ongelimiteerd </a:t>
            </a:r>
            <a:r>
              <a:rPr lang="nl-NL" dirty="0" err="1"/>
              <a:t>uitbreidbaar</a:t>
            </a:r>
            <a:r>
              <a:rPr lang="nl-NL" dirty="0"/>
              <a:t>.</a:t>
            </a:r>
          </a:p>
          <a:p>
            <a:r>
              <a:rPr lang="nl-NL" dirty="0"/>
              <a:t>Voor alle niveaus.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C47D57-E6C5-C7A6-F2A1-1CEE30785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Te doen voor iedereen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C775034-29FC-1362-6DCE-99B11CEDD1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/>
              <a:t>Gedetailleerde stap-voor-stap beschrijvingen en/of talk-</a:t>
            </a:r>
            <a:r>
              <a:rPr lang="nl-NL" dirty="0" err="1"/>
              <a:t>through</a:t>
            </a:r>
            <a:r>
              <a:rPr lang="nl-NL" dirty="0"/>
              <a:t> video’s</a:t>
            </a:r>
          </a:p>
          <a:p>
            <a:r>
              <a:rPr lang="nl-NL" dirty="0"/>
              <a:t>Alle stappen goed gedaan = cijfer 10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414959C-F4AA-7307-77F6-F4485CB0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D927-EC25-496D-B469-00A632F59486}" type="datetime1">
              <a:rPr lang="nl-NL" smtClean="0"/>
              <a:t>17-11-2022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7405875-DAA8-32E3-25BA-9B37340D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300229A-FA06-20D1-F21A-46192AC5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2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5DCA8-B357-F190-05AC-762C90E3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Balans 1: Onderhoud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0AC82C-05E5-AACE-31E5-A52BDDD57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Precies zoals jij wilt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DEE06C-8E46-F558-C07C-5A53A03E91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dirty="0"/>
              <a:t>Afgestemd op jouw leerlingen, jouw school, jouw persoonlijke voorkeuren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C47D57-E6C5-C7A6-F2A1-1CEE30785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Laag onderhoud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C775034-29FC-1362-6DCE-99B11CEDD1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/>
              <a:t>Community</a:t>
            </a:r>
          </a:p>
          <a:p>
            <a:r>
              <a:rPr lang="nl-NL" dirty="0"/>
              <a:t>Lage instapdrempel voor collega’s</a:t>
            </a:r>
          </a:p>
          <a:p>
            <a:r>
              <a:rPr lang="nl-NL" dirty="0"/>
              <a:t>Modulair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414959C-F4AA-7307-77F6-F4485CB0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D927-EC25-496D-B469-00A632F59486}" type="datetime1">
              <a:rPr lang="nl-NL" smtClean="0"/>
              <a:t>17-11-2022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7405875-DAA8-32E3-25BA-9B37340D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300229A-FA06-20D1-F21A-46192AC5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83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11" descr="Afbeelding met boom, weg, buiten&#10;&#10;Automatisch gegenereerde beschrijving">
            <a:extLst>
              <a:ext uri="{FF2B5EF4-FFF2-40B4-BE49-F238E27FC236}">
                <a16:creationId xmlns:a16="http://schemas.microsoft.com/office/drawing/2014/main" id="{FC0D18B8-7E40-445F-AD56-30DADE2ABB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0" r="21987" b="22423"/>
          <a:stretch/>
        </p:blipFill>
        <p:spPr>
          <a:xfrm>
            <a:off x="838200" y="0"/>
            <a:ext cx="11353800" cy="6872278"/>
          </a:xfrm>
          <a:prstGeom prst="rect">
            <a:avLst/>
          </a:prstGeom>
          <a:ln>
            <a:noFill/>
          </a:ln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CF98CEF7-9440-2C1F-2000-0D65D35EB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 err="1"/>
              <a:t>Backup</a:t>
            </a:r>
            <a:r>
              <a:rPr lang="nl-NL" dirty="0"/>
              <a:t> slides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EE1110CA-B56B-FD92-6C8D-8793B419D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11FF3B-1A09-B93F-9AB6-D6022E64ED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BB2FC5-0F8A-582D-28AC-4FF0054F07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AAFC10-9816-217A-D207-4B5A288625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13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240CAA9D-1ED5-6F8D-0064-08BC050550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98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3D08C-D80E-F2EA-33C3-6D199732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Wat we belangrijk vinden:</a:t>
            </a:r>
          </a:p>
        </p:txBody>
      </p:sp>
      <p:graphicFrame>
        <p:nvGraphicFramePr>
          <p:cNvPr id="8" name="Tijdelijke aanduiding voor inhoud 7">
            <a:extLst>
              <a:ext uri="{FF2B5EF4-FFF2-40B4-BE49-F238E27FC236}">
                <a16:creationId xmlns:a16="http://schemas.microsoft.com/office/drawing/2014/main" id="{7298E09A-0061-1462-3473-965170222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525343"/>
              </p:ext>
            </p:extLst>
          </p:nvPr>
        </p:nvGraphicFramePr>
        <p:xfrm>
          <a:off x="838200" y="1252721"/>
          <a:ext cx="10515600" cy="4924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160B93-BA39-D1F6-EFC9-4F5EF160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02163A-02C1-A97C-6FEA-E710E8ED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B9BDA2-73AC-6947-0FD1-168DC467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14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3934117-3794-20DB-2DA7-2AD2312BAF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30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3D08C-D80E-F2EA-33C3-6D199732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Waar we nu staan: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D00D2D-E8FC-DC18-6FA8-7680361D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Drie in de praktijk beproefde opdrachten: O1 website, O2 game en O3 webshop.</a:t>
            </a:r>
          </a:p>
          <a:p>
            <a:r>
              <a:rPr lang="nl-NL" dirty="0"/>
              <a:t>Leerlingen leveren een echt werkend product op (toegankelijk vanuit de browser, gratis hosting inbegrepen)</a:t>
            </a:r>
          </a:p>
          <a:p>
            <a:r>
              <a:rPr lang="nl-NL" dirty="0"/>
              <a:t>Gebaseerd op moderne programmerentalen (html, </a:t>
            </a:r>
            <a:r>
              <a:rPr lang="nl-NL" dirty="0" err="1"/>
              <a:t>css</a:t>
            </a:r>
            <a:r>
              <a:rPr lang="nl-NL" dirty="0"/>
              <a:t>, javascript, </a:t>
            </a:r>
            <a:r>
              <a:rPr lang="nl-NL" dirty="0" err="1"/>
              <a:t>nodejs</a:t>
            </a:r>
            <a:r>
              <a:rPr lang="nl-NL" dirty="0"/>
              <a:t>, </a:t>
            </a:r>
            <a:r>
              <a:rPr lang="nl-NL" dirty="0" err="1"/>
              <a:t>sqlite</a:t>
            </a:r>
            <a:r>
              <a:rPr lang="nl-NL" dirty="0"/>
              <a:t>).</a:t>
            </a:r>
          </a:p>
          <a:p>
            <a:r>
              <a:rPr lang="nl-NL" dirty="0"/>
              <a:t>Gebruik van online ontwikkelomgevingen </a:t>
            </a:r>
            <a:r>
              <a:rPr lang="nl-NL" dirty="0" err="1"/>
              <a:t>replit</a:t>
            </a:r>
            <a:r>
              <a:rPr lang="nl-NL" dirty="0"/>
              <a:t> (havo) en </a:t>
            </a:r>
            <a:r>
              <a:rPr lang="nl-NL" dirty="0" err="1"/>
              <a:t>gitpod</a:t>
            </a:r>
            <a:r>
              <a:rPr lang="nl-NL" dirty="0"/>
              <a:t> (vwo) in combinatie met GitHub. Browser </a:t>
            </a:r>
            <a:r>
              <a:rPr lang="nl-NL" dirty="0" err="1"/>
              <a:t>based</a:t>
            </a:r>
            <a:r>
              <a:rPr lang="nl-NL" dirty="0"/>
              <a:t>, werkt op alle type </a:t>
            </a:r>
            <a:r>
              <a:rPr lang="nl-NL" dirty="0" err="1"/>
              <a:t>devices</a:t>
            </a:r>
            <a:r>
              <a:rPr lang="nl-NL" dirty="0"/>
              <a:t> (zelfs </a:t>
            </a:r>
            <a:r>
              <a:rPr lang="nl-NL" dirty="0" err="1"/>
              <a:t>iPads</a:t>
            </a:r>
            <a:r>
              <a:rPr lang="nl-NL" dirty="0"/>
              <a:t> met toetsenbord) en geen installatie nodig.</a:t>
            </a:r>
          </a:p>
          <a:p>
            <a:r>
              <a:rPr lang="nl-NL" dirty="0"/>
              <a:t>Opdrachtbeschrijving, startcode, stappenplan voor leerlingen en uitlegvideo’s (veelal live opnames van uitleg in de klassen) beschikbaar.</a:t>
            </a:r>
          </a:p>
          <a:p>
            <a:r>
              <a:rPr lang="nl-NL" dirty="0"/>
              <a:t>Alle technieken en tools gratis te gebruiken.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160B93-BA39-D1F6-EFC9-4F5EF160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02163A-02C1-A97C-6FEA-E710E8ED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B9BDA2-73AC-6947-0FD1-168DC467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15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3934117-3794-20DB-2DA7-2AD2312BAF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25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inhoud 11" descr="Afbeelding met boom, weg, buiten&#10;&#10;Automatisch gegenereerde beschrijving">
            <a:extLst>
              <a:ext uri="{FF2B5EF4-FFF2-40B4-BE49-F238E27FC236}">
                <a16:creationId xmlns:a16="http://schemas.microsoft.com/office/drawing/2014/main" id="{7F911A79-31C2-90E8-245D-8B77C517E6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0" r="21987" b="22423"/>
          <a:stretch/>
        </p:blipFill>
        <p:spPr>
          <a:xfrm>
            <a:off x="838200" y="0"/>
            <a:ext cx="11353800" cy="6872278"/>
          </a:xfrm>
          <a:prstGeom prst="rect">
            <a:avLst/>
          </a:prstGeom>
          <a:ln>
            <a:noFill/>
          </a:ln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CF98CEF7-9440-2C1F-2000-0D65D35EB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EE1110CA-B56B-FD92-6C8D-8793B419D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11FF3B-1A09-B93F-9AB6-D6022E64ED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BB2FC5-0F8A-582D-28AC-4FF0054F07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AAFC10-9816-217A-D207-4B5A288625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2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240CAA9D-1ED5-6F8D-0064-08BC050550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612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50788FB-DD4A-5246-AF9D-56E5235C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Sander van Geest</a:t>
            </a:r>
          </a:p>
        </p:txBody>
      </p:sp>
      <p:pic>
        <p:nvPicPr>
          <p:cNvPr id="15" name="Tijdelijke aanduiding voor inhoud 14" descr="Afbeelding met persoon, person, wit&#10;&#10;Automatisch gegenereerde beschrijving">
            <a:extLst>
              <a:ext uri="{FF2B5EF4-FFF2-40B4-BE49-F238E27FC236}">
                <a16:creationId xmlns:a16="http://schemas.microsoft.com/office/drawing/2014/main" id="{F9B7505D-A5A5-0A26-ABD3-DF581E4937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205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540CC9BD-3DBE-CC40-9113-593A4BF09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Docent informatica</a:t>
            </a:r>
          </a:p>
          <a:p>
            <a:r>
              <a:rPr lang="en-US" sz="2200" dirty="0" err="1"/>
              <a:t>Emmauscollege</a:t>
            </a:r>
            <a:r>
              <a:rPr lang="en-US" sz="2200" dirty="0"/>
              <a:t> Rotterdam</a:t>
            </a:r>
          </a:p>
          <a:p>
            <a:r>
              <a:rPr lang="en-US" sz="2200" dirty="0">
                <a:hlinkClick r:id="rId3"/>
              </a:rPr>
              <a:t>gee@emmauscollege.nl</a:t>
            </a:r>
            <a:endParaRPr lang="en-US" sz="2200" dirty="0"/>
          </a:p>
          <a:p>
            <a:r>
              <a:rPr lang="en-US" sz="2200" dirty="0">
                <a:hlinkClick r:id="rId4"/>
              </a:rPr>
              <a:t>https://nl.linkedin.com/in/sandervangeest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041A8A-A338-834A-9F4E-FDB52427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A2B1B6E-020F-4C7F-82FA-49ECBF11F84B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11/17/22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727A4C-1A04-C443-9178-02974766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2B6A82-46D0-1E48-A9A4-0990F4B1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AAEF2E2-A082-486B-BCC1-A4B8E9CF05F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674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50788FB-DD4A-5246-AF9D-56E5235C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chemeClr val="tx1"/>
                </a:solidFill>
              </a:rPr>
              <a:t>Emmauscollege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540CC9BD-3DBE-CC40-9113-593A4BF09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Rotterdam</a:t>
            </a:r>
          </a:p>
          <a:p>
            <a:r>
              <a:rPr lang="en-US" sz="2000" dirty="0" err="1"/>
              <a:t>havo</a:t>
            </a:r>
            <a:r>
              <a:rPr lang="en-US" sz="2000" dirty="0"/>
              <a:t> / </a:t>
            </a:r>
            <a:r>
              <a:rPr lang="en-US" sz="2000" dirty="0" err="1"/>
              <a:t>vwo</a:t>
            </a:r>
            <a:endParaRPr lang="en-US" sz="2000" dirty="0"/>
          </a:p>
          <a:p>
            <a:r>
              <a:rPr lang="en-US" sz="2000" dirty="0"/>
              <a:t>1700 </a:t>
            </a:r>
            <a:r>
              <a:rPr lang="en-US" sz="2000" dirty="0" err="1"/>
              <a:t>leerlingen</a:t>
            </a:r>
            <a:endParaRPr lang="en-US" sz="2000" dirty="0"/>
          </a:p>
          <a:p>
            <a:r>
              <a:rPr lang="en-US" sz="2000" dirty="0" err="1"/>
              <a:t>éénpitter</a:t>
            </a:r>
            <a:endParaRPr lang="en-US" sz="2000" dirty="0"/>
          </a:p>
          <a:p>
            <a:r>
              <a:rPr lang="en-US" sz="2000" dirty="0"/>
              <a:t>informatica </a:t>
            </a:r>
            <a:r>
              <a:rPr lang="en-US" sz="2000" dirty="0" err="1"/>
              <a:t>keuzevak</a:t>
            </a:r>
            <a:r>
              <a:rPr lang="en-US" sz="2000" dirty="0"/>
              <a:t> </a:t>
            </a:r>
            <a:r>
              <a:rPr lang="en-US" sz="2000" dirty="0" err="1"/>
              <a:t>bovenbouw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in alle </a:t>
            </a:r>
            <a:r>
              <a:rPr lang="en-US" sz="2000" dirty="0" err="1"/>
              <a:t>profielen</a:t>
            </a:r>
            <a:endParaRPr lang="en-US" sz="2000" dirty="0"/>
          </a:p>
          <a:p>
            <a:r>
              <a:rPr lang="en-US" sz="2000" dirty="0"/>
              <a:t>250 </a:t>
            </a:r>
            <a:r>
              <a:rPr lang="en-US" sz="2000" dirty="0" err="1"/>
              <a:t>informaticaleerlingen</a:t>
            </a:r>
            <a:r>
              <a:rPr lang="en-US" sz="2000" dirty="0"/>
              <a:t> </a:t>
            </a:r>
          </a:p>
          <a:p>
            <a:r>
              <a:rPr lang="en-US" sz="2000" dirty="0"/>
              <a:t>10 informatica-</a:t>
            </a:r>
            <a:r>
              <a:rPr lang="en-US" sz="2000" dirty="0" err="1"/>
              <a:t>lesgroepen</a:t>
            </a:r>
            <a:endParaRPr lang="en-US" sz="2000" dirty="0"/>
          </a:p>
          <a:p>
            <a:r>
              <a:rPr lang="en-US" sz="2000" dirty="0"/>
              <a:t>2 informatica-</a:t>
            </a:r>
            <a:r>
              <a:rPr lang="en-US" sz="2000" dirty="0" err="1"/>
              <a:t>docenten</a:t>
            </a:r>
            <a:endParaRPr lang="en-US" sz="2000" dirty="0"/>
          </a:p>
          <a:p>
            <a:endParaRPr lang="en-US" sz="17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041A8A-A338-834A-9F4E-FDB52427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A2B1B6E-020F-4C7F-82FA-49ECBF11F84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11/17/22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2" name="Tijdelijke aanduiding voor inhoud 11" descr="Afbeelding met boom, weg, buiten&#10;&#10;Automatisch gegenereerde beschrijving">
            <a:extLst>
              <a:ext uri="{FF2B5EF4-FFF2-40B4-BE49-F238E27FC236}">
                <a16:creationId xmlns:a16="http://schemas.microsoft.com/office/drawing/2014/main" id="{04B85770-CF33-224B-7CE2-543460D3F6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2" r="2140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727A4C-1A04-C443-9178-02974766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endParaRPr lang="en-US" sz="120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2B6A82-46D0-1E48-A9A4-0990F4B1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AAEF2E2-A082-486B-BCC1-A4B8E9CF05F7}" type="slidenum">
              <a:rPr lang="en-US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4781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3D08C-D80E-F2EA-33C3-6D199732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Wie zitten er in de zaal?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D00D2D-E8FC-DC18-6FA8-7680361D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Jullie leerlingen</a:t>
            </a:r>
          </a:p>
          <a:p>
            <a:r>
              <a:rPr lang="nl-NL" dirty="0"/>
              <a:t>Havo en/of vwo?</a:t>
            </a:r>
          </a:p>
          <a:p>
            <a:r>
              <a:rPr lang="nl-NL" dirty="0"/>
              <a:t>Alle profielen?</a:t>
            </a:r>
          </a:p>
          <a:p>
            <a:r>
              <a:rPr lang="nl-NL" dirty="0"/>
              <a:t>Hetzelfde programma in meerdere klassen?</a:t>
            </a:r>
          </a:p>
          <a:p>
            <a:pPr marL="0" indent="0">
              <a:buNone/>
            </a:pPr>
            <a:r>
              <a:rPr lang="nl-NL" dirty="0"/>
              <a:t>Faciliteiten</a:t>
            </a:r>
          </a:p>
          <a:p>
            <a:r>
              <a:rPr lang="nl-NL" dirty="0"/>
              <a:t>Computerlokaal?</a:t>
            </a:r>
          </a:p>
          <a:p>
            <a:r>
              <a:rPr lang="nl-NL" dirty="0"/>
              <a:t>Persoonsgebonden apparaat voor leerlingen?</a:t>
            </a:r>
          </a:p>
          <a:p>
            <a:r>
              <a:rPr lang="nl-NL" dirty="0"/>
              <a:t>1. Windows laptop 2. Chromebook 3. Anders</a:t>
            </a:r>
          </a:p>
          <a:p>
            <a:pPr marL="0" indent="0">
              <a:buNone/>
            </a:pPr>
            <a:r>
              <a:rPr lang="nl-NL" dirty="0"/>
              <a:t>Lesprogramma</a:t>
            </a:r>
          </a:p>
          <a:p>
            <a:r>
              <a:rPr lang="nl-NL" dirty="0"/>
              <a:t>Op zoek naar modernisering of invulling van Praktische Opdrachten?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160B93-BA39-D1F6-EFC9-4F5EF160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02163A-02C1-A97C-6FEA-E710E8ED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B9BDA2-73AC-6947-0FD1-168DC467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5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3934117-3794-20DB-2DA7-2AD2312BAF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72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11" descr="Afbeelding met boom, weg, buiten&#10;&#10;Automatisch gegenereerde beschrijving">
            <a:extLst>
              <a:ext uri="{FF2B5EF4-FFF2-40B4-BE49-F238E27FC236}">
                <a16:creationId xmlns:a16="http://schemas.microsoft.com/office/drawing/2014/main" id="{7D32452B-5D7A-2398-58A2-7F09F88A4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0" r="21987" b="22423"/>
          <a:stretch/>
        </p:blipFill>
        <p:spPr>
          <a:xfrm>
            <a:off x="838200" y="0"/>
            <a:ext cx="11353800" cy="6872278"/>
          </a:xfrm>
          <a:prstGeom prst="rect">
            <a:avLst/>
          </a:prstGeom>
          <a:ln>
            <a:noFill/>
          </a:ln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CF98CEF7-9440-2C1F-2000-0D65D35EB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EE1110CA-B56B-FD92-6C8D-8793B419D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11FF3B-1A09-B93F-9AB6-D6022E64ED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BB2FC5-0F8A-582D-28AC-4FF0054F07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AAFC10-9816-217A-D207-4B5A288625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6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240CAA9D-1ED5-6F8D-0064-08BC050550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64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50788FB-DD4A-5246-AF9D-56E5235C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327363"/>
            <a:ext cx="3418990" cy="28624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3 </a:t>
            </a:r>
            <a:r>
              <a:rPr lang="en-US" sz="4800" dirty="0" err="1">
                <a:solidFill>
                  <a:schemeClr val="tx1"/>
                </a:solidFill>
              </a:rPr>
              <a:t>praktische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opdrachten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3" name="Tijdelijke aanduiding voor inhoud 2" descr="Afbeelding met tekst, tafel, binnen, computer&#10;&#10;Automatisch gegenereerde beschrijving">
            <a:extLst>
              <a:ext uri="{FF2B5EF4-FFF2-40B4-BE49-F238E27FC236}">
                <a16:creationId xmlns:a16="http://schemas.microsoft.com/office/drawing/2014/main" id="{717EC47B-2FE8-0C98-5D38-58BA6B25CD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3" b="44158"/>
          <a:stretch/>
        </p:blipFill>
        <p:spPr>
          <a:xfrm>
            <a:off x="20" y="10"/>
            <a:ext cx="12191980" cy="2862495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1304AD22-BF83-9F4A-B055-BCFF56637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3340609"/>
            <a:ext cx="6897626" cy="283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/>
            <a:r>
              <a:rPr lang="en-US" dirty="0" err="1"/>
              <a:t>Plaats</a:t>
            </a:r>
            <a:r>
              <a:rPr lang="en-US" dirty="0"/>
              <a:t> in het </a:t>
            </a:r>
            <a:r>
              <a:rPr lang="en-US" dirty="0" err="1"/>
              <a:t>lesprogramma</a:t>
            </a:r>
            <a:endParaRPr lang="en-US" dirty="0"/>
          </a:p>
          <a:p>
            <a:pPr marL="514350"/>
            <a:r>
              <a:rPr lang="en-US" dirty="0" err="1"/>
              <a:t>Opdrachtbeschrijvingen</a:t>
            </a:r>
            <a:endParaRPr lang="en-US" dirty="0"/>
          </a:p>
          <a:p>
            <a:pPr marL="514350"/>
            <a:r>
              <a:rPr lang="en-US" dirty="0" err="1"/>
              <a:t>Gebruikte</a:t>
            </a:r>
            <a:r>
              <a:rPr lang="en-US" dirty="0"/>
              <a:t> </a:t>
            </a:r>
            <a:r>
              <a:rPr lang="en-US" dirty="0" err="1"/>
              <a:t>talen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technieken</a:t>
            </a:r>
            <a:endParaRPr lang="en-US" dirty="0"/>
          </a:p>
          <a:p>
            <a:pPr marL="514350"/>
            <a:r>
              <a:rPr lang="en-US" dirty="0"/>
              <a:t>Tools die we </a:t>
            </a:r>
            <a:r>
              <a:rPr lang="en-US" dirty="0" err="1"/>
              <a:t>gebruiken</a:t>
            </a:r>
            <a:endParaRPr lang="en-US" dirty="0"/>
          </a:p>
          <a:p>
            <a:pPr marL="514350"/>
            <a:r>
              <a:rPr lang="en-US" dirty="0" err="1"/>
              <a:t>Ervaring</a:t>
            </a:r>
            <a:r>
              <a:rPr lang="en-US" dirty="0"/>
              <a:t> </a:t>
            </a:r>
            <a:r>
              <a:rPr lang="en-US" dirty="0" err="1"/>
              <a:t>delen</a:t>
            </a:r>
            <a:endParaRPr lang="en-US" dirty="0"/>
          </a:p>
          <a:p>
            <a:pPr marL="0"/>
            <a:endParaRPr lang="en-US" sz="10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041A8A-A338-834A-9F4E-FDB52427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A2B1B6E-020F-4C7F-82FA-49ECBF11F84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11/17/22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727A4C-1A04-C443-9178-02974766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2B6A82-46D0-1E48-A9A4-0990F4B1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AAEF2E2-A082-486B-BCC1-A4B8E9CF05F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342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50788FB-DD4A-5246-AF9D-56E5235C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Meer info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3410BA-75A9-7939-1628-3465DDCF9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/>
              <a:t>Opdrachtbeschrijving</a:t>
            </a:r>
            <a:endParaRPr lang="en-US" sz="2200" dirty="0"/>
          </a:p>
          <a:p>
            <a:r>
              <a:rPr lang="en-US" sz="2200" dirty="0" err="1"/>
              <a:t>Startcode</a:t>
            </a:r>
            <a:endParaRPr lang="en-US" sz="2200" dirty="0"/>
          </a:p>
          <a:p>
            <a:r>
              <a:rPr lang="en-US" sz="2200" dirty="0" err="1"/>
              <a:t>Stappenplan</a:t>
            </a:r>
            <a:endParaRPr lang="en-US" sz="2200" dirty="0"/>
          </a:p>
          <a:p>
            <a:r>
              <a:rPr lang="en-US" sz="2200" dirty="0" err="1"/>
              <a:t>Uitlegvideo’s</a:t>
            </a:r>
            <a:endParaRPr lang="en-US" sz="2200" dirty="0"/>
          </a:p>
        </p:txBody>
      </p:sp>
      <p:pic>
        <p:nvPicPr>
          <p:cNvPr id="3" name="Tijdelijke aanduiding voor inhoud 2">
            <a:extLst>
              <a:ext uri="{FF2B5EF4-FFF2-40B4-BE49-F238E27FC236}">
                <a16:creationId xmlns:a16="http://schemas.microsoft.com/office/drawing/2014/main" id="{2BF65190-1071-3FE2-3314-B3D4F2C22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23365"/>
            <a:ext cx="6903720" cy="4211269"/>
          </a:xfrm>
          <a:prstGeom prst="rect">
            <a:avLst/>
          </a:prstGeo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041A8A-A338-834A-9F4E-FDB52427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2B1B6E-020F-4C7F-82FA-49ECBF11F84B}" type="datetime1">
              <a:rPr lang="en-US" smtClean="0"/>
              <a:pPr>
                <a:spcAft>
                  <a:spcPts val="600"/>
                </a:spcAft>
              </a:pPr>
              <a:t>11/17/22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727A4C-1A04-C443-9178-02974766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2B6A82-46D0-1E48-A9A4-0990F4B1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AEF2E2-A082-486B-BCC1-A4B8E9CF05F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CC8A5702-27FD-876C-4C40-1A57362AF271}"/>
              </a:ext>
            </a:extLst>
          </p:cNvPr>
          <p:cNvSpPr txBox="1">
            <a:spLocks/>
          </p:cNvSpPr>
          <p:nvPr/>
        </p:nvSpPr>
        <p:spPr>
          <a:xfrm>
            <a:off x="643278" y="288734"/>
            <a:ext cx="10710522" cy="78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54C6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3"/>
              </a:rPr>
              <a:t>https://informatica.emmauscollege.nl/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344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11" descr="Afbeelding met boom, weg, buiten&#10;&#10;Automatisch gegenereerde beschrijving">
            <a:extLst>
              <a:ext uri="{FF2B5EF4-FFF2-40B4-BE49-F238E27FC236}">
                <a16:creationId xmlns:a16="http://schemas.microsoft.com/office/drawing/2014/main" id="{2B47D23C-F519-67B4-2C03-4067086F1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0" r="21987" b="22423"/>
          <a:stretch/>
        </p:blipFill>
        <p:spPr>
          <a:xfrm>
            <a:off x="838200" y="0"/>
            <a:ext cx="11353800" cy="6872278"/>
          </a:xfrm>
          <a:prstGeom prst="rect">
            <a:avLst/>
          </a:prstGeom>
          <a:ln>
            <a:noFill/>
          </a:ln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CF98CEF7-9440-2C1F-2000-0D65D35EB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 Discussie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EE1110CA-B56B-FD92-6C8D-8793B419D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11FF3B-1A09-B93F-9AB6-D6022E64ED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BB2FC5-0F8A-582D-28AC-4FF0054F07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AAFC10-9816-217A-D207-4B5A288625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9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240CAA9D-1ED5-6F8D-0064-08BC050550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672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27871</TotalTime>
  <Words>481</Words>
  <Application>Microsoft Macintosh PowerPoint</Application>
  <PresentationFormat>Breedbeeld</PresentationFormat>
  <Paragraphs>122</Paragraphs>
  <Slides>15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PowerPoint-presentatie</vt:lpstr>
      <vt:lpstr>Intro</vt:lpstr>
      <vt:lpstr>Sander van Geest</vt:lpstr>
      <vt:lpstr>Emmauscollege</vt:lpstr>
      <vt:lpstr>Wie zitten er in de zaal?</vt:lpstr>
      <vt:lpstr>Demo</vt:lpstr>
      <vt:lpstr>3 praktische opdrachten</vt:lpstr>
      <vt:lpstr>Meer info</vt:lpstr>
      <vt:lpstr> Discussie</vt:lpstr>
      <vt:lpstr>Balans 1: Tools</vt:lpstr>
      <vt:lpstr>Balans 1: Vrijheid</vt:lpstr>
      <vt:lpstr>Balans 1: Onderhoud</vt:lpstr>
      <vt:lpstr> Backup slides</vt:lpstr>
      <vt:lpstr>Wat we belangrijk vinden:</vt:lpstr>
      <vt:lpstr>Waar we nu staan: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Rekonomie</dc:title>
  <dc:creator>Sander van Geest</dc:creator>
  <cp:lastModifiedBy>Sander van Geest</cp:lastModifiedBy>
  <cp:revision>419</cp:revision>
  <cp:lastPrinted>2019-04-15T12:27:35Z</cp:lastPrinted>
  <dcterms:created xsi:type="dcterms:W3CDTF">2017-08-27T11:36:23Z</dcterms:created>
  <dcterms:modified xsi:type="dcterms:W3CDTF">2022-11-17T11:10:18Z</dcterms:modified>
</cp:coreProperties>
</file>