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5" r:id="rId2"/>
    <p:sldId id="386" r:id="rId3"/>
    <p:sldId id="387" r:id="rId4"/>
    <p:sldId id="394" r:id="rId5"/>
    <p:sldId id="395" r:id="rId6"/>
    <p:sldId id="396" r:id="rId7"/>
    <p:sldId id="397" r:id="rId8"/>
    <p:sldId id="398" r:id="rId9"/>
    <p:sldId id="399" r:id="rId10"/>
    <p:sldId id="409" r:id="rId11"/>
    <p:sldId id="414" r:id="rId12"/>
    <p:sldId id="356" r:id="rId13"/>
    <p:sldId id="411" r:id="rId14"/>
    <p:sldId id="413" r:id="rId15"/>
    <p:sldId id="416" r:id="rId16"/>
    <p:sldId id="412" r:id="rId17"/>
    <p:sldId id="417" r:id="rId18"/>
    <p:sldId id="418" r:id="rId19"/>
    <p:sldId id="419" r:id="rId2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43C19B58-76AD-3F41-A92B-A24E5B43E79F}">
          <p14:sldIdLst>
            <p14:sldId id="265"/>
            <p14:sldId id="386"/>
          </p14:sldIdLst>
        </p14:section>
        <p14:section name="Sorteren" id="{74D943D4-0116-A647-AD24-28B029282E2B}">
          <p14:sldIdLst>
            <p14:sldId id="387"/>
            <p14:sldId id="394"/>
            <p14:sldId id="395"/>
            <p14:sldId id="396"/>
            <p14:sldId id="397"/>
            <p14:sldId id="398"/>
            <p14:sldId id="399"/>
          </p14:sldIdLst>
        </p14:section>
        <p14:section name="Eenvoudige algoritmen en flowcharts" id="{24266B83-7220-4345-A9D0-10A9F6300688}">
          <p14:sldIdLst>
            <p14:sldId id="409"/>
            <p14:sldId id="414"/>
            <p14:sldId id="356"/>
            <p14:sldId id="411"/>
            <p14:sldId id="413"/>
            <p14:sldId id="416"/>
            <p14:sldId id="412"/>
            <p14:sldId id="417"/>
            <p14:sldId id="418"/>
            <p14:sldId id="419"/>
          </p14:sldIdLst>
        </p14:section>
        <p14:section name="Extra Oefenen" id="{FBF33ACE-F1B6-974C-9A48-C1DDC2D2D7F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039"/>
    <a:srgbClr val="454C69"/>
    <a:srgbClr val="FFFFFF"/>
    <a:srgbClr val="F39322"/>
    <a:srgbClr val="E6E6E6"/>
    <a:srgbClr val="006634"/>
    <a:srgbClr val="86A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Geen stijl, tabel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ijl, licht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Stijl, licht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5" autoAdjust="0"/>
    <p:restoredTop sz="83333" autoAdjust="0"/>
  </p:normalViewPr>
  <p:slideViewPr>
    <p:cSldViewPr>
      <p:cViewPr varScale="1">
        <p:scale>
          <a:sx n="128" d="100"/>
          <a:sy n="128" d="100"/>
        </p:scale>
        <p:origin x="1536" y="168"/>
      </p:cViewPr>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47" d="100"/>
          <a:sy n="47" d="100"/>
        </p:scale>
        <p:origin x="1932" y="5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C89781-F136-403A-9A18-F5A619CEDCD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a:extLst>
              <a:ext uri="{FF2B5EF4-FFF2-40B4-BE49-F238E27FC236}">
                <a16:creationId xmlns:a16="http://schemas.microsoft.com/office/drawing/2014/main" id="{4178FB0E-6F11-425E-BA85-F066039B9E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DC2F7C-FCB1-4154-A707-02579EEC012A}" type="datetime1">
              <a:rPr lang="nl-NL" smtClean="0"/>
              <a:t>16-06-2021</a:t>
            </a:fld>
            <a:endParaRPr lang="nl-NL"/>
          </a:p>
        </p:txBody>
      </p:sp>
      <p:sp>
        <p:nvSpPr>
          <p:cNvPr id="4" name="Footer Placeholder 3">
            <a:extLst>
              <a:ext uri="{FF2B5EF4-FFF2-40B4-BE49-F238E27FC236}">
                <a16:creationId xmlns:a16="http://schemas.microsoft.com/office/drawing/2014/main" id="{DBD2A01D-65F8-4012-B908-12826D752B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a:extLst>
              <a:ext uri="{FF2B5EF4-FFF2-40B4-BE49-F238E27FC236}">
                <a16:creationId xmlns:a16="http://schemas.microsoft.com/office/drawing/2014/main" id="{8CBD87A9-C523-46BA-BB91-7D67E1F348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0CFA6E-79E2-47B6-A9E0-BE46D0CDB95E}" type="slidenum">
              <a:rPr lang="nl-NL" smtClean="0"/>
              <a:t>‹nr.›</a:t>
            </a:fld>
            <a:endParaRPr lang="nl-NL"/>
          </a:p>
        </p:txBody>
      </p:sp>
    </p:spTree>
    <p:extLst>
      <p:ext uri="{BB962C8B-B14F-4D97-AF65-F5344CB8AC3E}">
        <p14:creationId xmlns:p14="http://schemas.microsoft.com/office/powerpoint/2010/main" val="100792367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7CFA-9089-4604-BE55-6B5DC76CD258}" type="datetime1">
              <a:rPr lang="nl-NL" smtClean="0"/>
              <a:t>16-06-2021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360D2-D3D6-4455-9451-79BE698AFDE1}" type="slidenum">
              <a:rPr lang="nl-NL" smtClean="0"/>
              <a:t>‹nr.›</a:t>
            </a:fld>
            <a:endParaRPr lang="nl-NL"/>
          </a:p>
        </p:txBody>
      </p:sp>
    </p:spTree>
    <p:extLst>
      <p:ext uri="{BB962C8B-B14F-4D97-AF65-F5344CB8AC3E}">
        <p14:creationId xmlns:p14="http://schemas.microsoft.com/office/powerpoint/2010/main" val="250620427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Date Placeholder 3"/>
          <p:cNvSpPr>
            <a:spLocks noGrp="1"/>
          </p:cNvSpPr>
          <p:nvPr>
            <p:ph type="dt" idx="10"/>
          </p:nvPr>
        </p:nvSpPr>
        <p:spPr/>
        <p:txBody>
          <a:bodyPr/>
          <a:lstStyle/>
          <a:p>
            <a:fld id="{B80B7CFA-9089-4604-BE55-6B5DC76CD258}" type="datetime1">
              <a:rPr lang="nl-NL" smtClean="0"/>
              <a:t>16-06-2021</a:t>
            </a:fld>
            <a:endParaRPr lang="nl-NL"/>
          </a:p>
        </p:txBody>
      </p:sp>
      <p:sp>
        <p:nvSpPr>
          <p:cNvPr id="5" name="Slide Number Placeholder 4"/>
          <p:cNvSpPr>
            <a:spLocks noGrp="1"/>
          </p:cNvSpPr>
          <p:nvPr>
            <p:ph type="sldNum" sz="quarter" idx="11"/>
          </p:nvPr>
        </p:nvSpPr>
        <p:spPr/>
        <p:txBody>
          <a:bodyPr/>
          <a:lstStyle/>
          <a:p>
            <a:fld id="{293360D2-D3D6-4455-9451-79BE698AFDE1}" type="slidenum">
              <a:rPr lang="nl-NL" smtClean="0"/>
              <a:t>1</a:t>
            </a:fld>
            <a:endParaRPr lang="nl-NL"/>
          </a:p>
        </p:txBody>
      </p:sp>
    </p:spTree>
    <p:extLst>
      <p:ext uri="{BB962C8B-B14F-4D97-AF65-F5344CB8AC3E}">
        <p14:creationId xmlns:p14="http://schemas.microsoft.com/office/powerpoint/2010/main" val="775863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Het voorbeeld betreft lengtes van </a:t>
            </a:r>
            <a:r>
              <a:rPr lang="nl-NL" dirty="0" err="1"/>
              <a:t>leeringen</a:t>
            </a:r>
            <a:endParaRPr lang="nl-NL" dirty="0"/>
          </a:p>
          <a:p>
            <a:r>
              <a:rPr lang="nl-NL" dirty="0"/>
              <a:t>Idee voor volgend jaar: de gekleurde vierkanten zijn waarschijnlijker beter te volgen als ik pijlen gebruik in plaats van vierkanten</a:t>
            </a:r>
          </a:p>
        </p:txBody>
      </p:sp>
      <p:sp>
        <p:nvSpPr>
          <p:cNvPr id="4" name="Tijdelijke aanduiding voor datum 3"/>
          <p:cNvSpPr>
            <a:spLocks noGrp="1"/>
          </p:cNvSpPr>
          <p:nvPr>
            <p:ph type="dt" idx="10"/>
          </p:nvPr>
        </p:nvSpPr>
        <p:spPr/>
        <p:txBody>
          <a:bodyPr/>
          <a:lstStyle/>
          <a:p>
            <a:fld id="{B80B7CFA-9089-4604-BE55-6B5DC76CD258}" type="datetime1">
              <a:rPr lang="nl-NL" smtClean="0"/>
              <a:t>16-06-2021</a:t>
            </a:fld>
            <a:endParaRPr lang="nl-NL"/>
          </a:p>
        </p:txBody>
      </p:sp>
      <p:sp>
        <p:nvSpPr>
          <p:cNvPr id="5" name="Tijdelijke aanduiding voor dianummer 4"/>
          <p:cNvSpPr>
            <a:spLocks noGrp="1"/>
          </p:cNvSpPr>
          <p:nvPr>
            <p:ph type="sldNum" sz="quarter" idx="11"/>
          </p:nvPr>
        </p:nvSpPr>
        <p:spPr/>
        <p:txBody>
          <a:bodyPr/>
          <a:lstStyle/>
          <a:p>
            <a:fld id="{293360D2-D3D6-4455-9451-79BE698AFDE1}" type="slidenum">
              <a:rPr lang="nl-NL" smtClean="0"/>
              <a:t>9</a:t>
            </a:fld>
            <a:endParaRPr lang="nl-NL"/>
          </a:p>
        </p:txBody>
      </p:sp>
    </p:spTree>
    <p:extLst>
      <p:ext uri="{BB962C8B-B14F-4D97-AF65-F5344CB8AC3E}">
        <p14:creationId xmlns:p14="http://schemas.microsoft.com/office/powerpoint/2010/main" val="2651850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lik om lesonderdeel te wijzig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2201-9246-4DB9-8E72-D8F0A119451E}"/>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nl-NL" dirty="0"/>
          </a:p>
        </p:txBody>
      </p:sp>
      <p:sp>
        <p:nvSpPr>
          <p:cNvPr id="3" name="Subtitle 2">
            <a:extLst>
              <a:ext uri="{FF2B5EF4-FFF2-40B4-BE49-F238E27FC236}">
                <a16:creationId xmlns:a16="http://schemas.microsoft.com/office/drawing/2014/main" id="{9D9DC061-1013-4035-83D6-9FDFD827F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9" name="Date Placeholder 8">
            <a:extLst>
              <a:ext uri="{FF2B5EF4-FFF2-40B4-BE49-F238E27FC236}">
                <a16:creationId xmlns:a16="http://schemas.microsoft.com/office/drawing/2014/main" id="{0B4B7A18-409E-4E1F-8B24-B1ABCF2171F5}"/>
              </a:ext>
            </a:extLst>
          </p:cNvPr>
          <p:cNvSpPr>
            <a:spLocks noGrp="1"/>
          </p:cNvSpPr>
          <p:nvPr>
            <p:ph type="dt" sz="half" idx="14"/>
          </p:nvPr>
        </p:nvSpPr>
        <p:spPr/>
        <p:txBody>
          <a:bodyPr/>
          <a:lstStyle/>
          <a:p>
            <a:fld id="{F31B2828-63CC-49D2-AE22-B840BA77F576}" type="datetime1">
              <a:rPr lang="nl-NL" smtClean="0"/>
              <a:t>16-06-2021</a:t>
            </a:fld>
            <a:endParaRPr lang="nl-NL" dirty="0"/>
          </a:p>
        </p:txBody>
      </p:sp>
      <p:sp>
        <p:nvSpPr>
          <p:cNvPr id="10" name="Footer Placeholder 9">
            <a:extLst>
              <a:ext uri="{FF2B5EF4-FFF2-40B4-BE49-F238E27FC236}">
                <a16:creationId xmlns:a16="http://schemas.microsoft.com/office/drawing/2014/main" id="{F2605C84-4C94-4F94-9B00-CC737AC5DD30}"/>
              </a:ext>
            </a:extLst>
          </p:cNvPr>
          <p:cNvSpPr>
            <a:spLocks noGrp="1"/>
          </p:cNvSpPr>
          <p:nvPr>
            <p:ph type="ftr" sz="quarter" idx="15"/>
          </p:nvPr>
        </p:nvSpPr>
        <p:spPr/>
        <p:txBody>
          <a:bodyPr/>
          <a:lstStyle/>
          <a:p>
            <a:endParaRPr lang="nl-NL" dirty="0"/>
          </a:p>
        </p:txBody>
      </p:sp>
      <p:sp>
        <p:nvSpPr>
          <p:cNvPr id="11" name="Slide Number Placeholder 10">
            <a:extLst>
              <a:ext uri="{FF2B5EF4-FFF2-40B4-BE49-F238E27FC236}">
                <a16:creationId xmlns:a16="http://schemas.microsoft.com/office/drawing/2014/main" id="{C5750A22-C26C-42C5-AF17-F038A3926022}"/>
              </a:ext>
            </a:extLst>
          </p:cNvPr>
          <p:cNvSpPr>
            <a:spLocks noGrp="1"/>
          </p:cNvSpPr>
          <p:nvPr>
            <p:ph type="sldNum" sz="quarter" idx="16"/>
          </p:nvPr>
        </p:nvSpPr>
        <p:spPr/>
        <p:txBody>
          <a:bodyPr/>
          <a:lstStyle/>
          <a:p>
            <a:fld id="{0AAEF2E2-A082-486B-BCC1-A4B8E9CF05F7}" type="slidenum">
              <a:rPr lang="nl-NL" smtClean="0"/>
              <a:t>‹nr.›</a:t>
            </a:fld>
            <a:endParaRPr lang="nl-NL"/>
          </a:p>
        </p:txBody>
      </p:sp>
      <p:sp>
        <p:nvSpPr>
          <p:cNvPr id="13" name="Text Placeholder 4">
            <a:extLst>
              <a:ext uri="{FF2B5EF4-FFF2-40B4-BE49-F238E27FC236}">
                <a16:creationId xmlns:a16="http://schemas.microsoft.com/office/drawing/2014/main" id="{321826CD-BEEC-49A3-AF6E-BBB4C19349FD}"/>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94579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915A-50A6-4E23-9FAD-6797A8BC852E}"/>
              </a:ext>
            </a:extLst>
          </p:cNvPr>
          <p:cNvSpPr>
            <a:spLocks noGrp="1"/>
          </p:cNvSpPr>
          <p:nvPr>
            <p:ph type="title"/>
          </p:nvPr>
        </p:nvSpPr>
        <p:spPr>
          <a:xfrm>
            <a:off x="838200" y="288734"/>
            <a:ext cx="10515600" cy="784602"/>
          </a:xfrm>
        </p:spPr>
        <p:txBody>
          <a:bodyPr/>
          <a:lstStyle/>
          <a:p>
            <a:r>
              <a:rPr lang="en-US" dirty="0"/>
              <a:t>Click to edit Master title style</a:t>
            </a:r>
            <a:endParaRPr lang="nl-NL" dirty="0"/>
          </a:p>
        </p:txBody>
      </p:sp>
      <p:sp>
        <p:nvSpPr>
          <p:cNvPr id="3" name="Content Placeholder 2">
            <a:extLst>
              <a:ext uri="{FF2B5EF4-FFF2-40B4-BE49-F238E27FC236}">
                <a16:creationId xmlns:a16="http://schemas.microsoft.com/office/drawing/2014/main" id="{712137A4-E44C-4E62-B3D3-82819923FB0F}"/>
              </a:ext>
            </a:extLst>
          </p:cNvPr>
          <p:cNvSpPr>
            <a:spLocks noGrp="1"/>
          </p:cNvSpPr>
          <p:nvPr>
            <p:ph idx="1"/>
          </p:nvPr>
        </p:nvSpPr>
        <p:spPr>
          <a:xfrm>
            <a:off x="838200" y="1252721"/>
            <a:ext cx="10515600" cy="49242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a:extLst>
              <a:ext uri="{FF2B5EF4-FFF2-40B4-BE49-F238E27FC236}">
                <a16:creationId xmlns:a16="http://schemas.microsoft.com/office/drawing/2014/main" id="{AE578D94-B578-431D-B0DB-F369176C7F13}"/>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Footer Placeholder 4">
            <a:extLst>
              <a:ext uri="{FF2B5EF4-FFF2-40B4-BE49-F238E27FC236}">
                <a16:creationId xmlns:a16="http://schemas.microsoft.com/office/drawing/2014/main" id="{13B9D5D8-D8E0-4027-BEE1-E9D025F51D66}"/>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48DFAA7-636E-4C3D-9EE1-D2FE05C03ADE}"/>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9" name="Text Placeholder 4">
            <a:extLst>
              <a:ext uri="{FF2B5EF4-FFF2-40B4-BE49-F238E27FC236}">
                <a16:creationId xmlns:a16="http://schemas.microsoft.com/office/drawing/2014/main" id="{F0B90957-C7DE-44A2-9644-E41BA59BDD98}"/>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148955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00FA1-3484-488A-B8C8-813EB7BF1EA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811A3F1-83C7-49BF-A7E8-D8715DD85FC2}"/>
              </a:ext>
            </a:extLst>
          </p:cNvPr>
          <p:cNvSpPr>
            <a:spLocks noGrp="1"/>
          </p:cNvSpPr>
          <p:nvPr>
            <p:ph sz="half" idx="1"/>
          </p:nvPr>
        </p:nvSpPr>
        <p:spPr>
          <a:xfrm>
            <a:off x="838200" y="1100512"/>
            <a:ext cx="5181600" cy="50764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0427F37-9E95-43EF-BADA-76FE01AE1C27}"/>
              </a:ext>
            </a:extLst>
          </p:cNvPr>
          <p:cNvSpPr>
            <a:spLocks noGrp="1"/>
          </p:cNvSpPr>
          <p:nvPr>
            <p:ph sz="half" idx="2"/>
          </p:nvPr>
        </p:nvSpPr>
        <p:spPr>
          <a:xfrm>
            <a:off x="6172200" y="1100512"/>
            <a:ext cx="5181600" cy="507645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5" name="Date Placeholder 4">
            <a:extLst>
              <a:ext uri="{FF2B5EF4-FFF2-40B4-BE49-F238E27FC236}">
                <a16:creationId xmlns:a16="http://schemas.microsoft.com/office/drawing/2014/main" id="{A2BBF483-6077-4FB8-B9B9-AF64E419C243}"/>
              </a:ext>
            </a:extLst>
          </p:cNvPr>
          <p:cNvSpPr>
            <a:spLocks noGrp="1"/>
          </p:cNvSpPr>
          <p:nvPr>
            <p:ph type="dt" sz="half" idx="10"/>
          </p:nvPr>
        </p:nvSpPr>
        <p:spPr/>
        <p:txBody>
          <a:bodyPr/>
          <a:lstStyle/>
          <a:p>
            <a:fld id="{9CAE4C8A-D376-4D7D-81B6-6D413BB6ADCE}" type="datetime1">
              <a:rPr lang="nl-NL" smtClean="0"/>
              <a:t>16-06-2021</a:t>
            </a:fld>
            <a:endParaRPr lang="nl-NL"/>
          </a:p>
        </p:txBody>
      </p:sp>
      <p:sp>
        <p:nvSpPr>
          <p:cNvPr id="6" name="Footer Placeholder 5">
            <a:extLst>
              <a:ext uri="{FF2B5EF4-FFF2-40B4-BE49-F238E27FC236}">
                <a16:creationId xmlns:a16="http://schemas.microsoft.com/office/drawing/2014/main" id="{EEC1D0CE-B5FB-4178-ABC1-468FE7A726AD}"/>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E2894F5A-E7BF-4353-B6EC-18BE351F9671}"/>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8" name="Text Placeholder 4">
            <a:extLst>
              <a:ext uri="{FF2B5EF4-FFF2-40B4-BE49-F238E27FC236}">
                <a16:creationId xmlns:a16="http://schemas.microsoft.com/office/drawing/2014/main" id="{EE737C21-6F28-F140-BBF7-92206BC0A1C4}"/>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27597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5689-1B32-4365-9CA7-25A24C82F466}"/>
              </a:ext>
            </a:extLst>
          </p:cNvPr>
          <p:cNvSpPr>
            <a:spLocks noGrp="1"/>
          </p:cNvSpPr>
          <p:nvPr>
            <p:ph type="title"/>
          </p:nvPr>
        </p:nvSpPr>
        <p:spPr>
          <a:xfrm>
            <a:off x="838200" y="280193"/>
            <a:ext cx="10515600" cy="776288"/>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499C9D9-8577-4321-932E-0C36A161C85E}"/>
              </a:ext>
            </a:extLst>
          </p:cNvPr>
          <p:cNvSpPr>
            <a:spLocks noGrp="1"/>
          </p:cNvSpPr>
          <p:nvPr>
            <p:ph type="body" idx="1"/>
          </p:nvPr>
        </p:nvSpPr>
        <p:spPr>
          <a:xfrm>
            <a:off x="839788" y="1368822"/>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D7D89D8-D10B-4D4A-8E42-4C42FCCD7970}"/>
              </a:ext>
            </a:extLst>
          </p:cNvPr>
          <p:cNvSpPr>
            <a:spLocks noGrp="1"/>
          </p:cNvSpPr>
          <p:nvPr>
            <p:ph sz="half" idx="2"/>
          </p:nvPr>
        </p:nvSpPr>
        <p:spPr>
          <a:xfrm>
            <a:off x="839788" y="2192734"/>
            <a:ext cx="5157787" cy="39969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55A8D5F4-9D3B-47F7-86F0-3F4C32C13E68}"/>
              </a:ext>
            </a:extLst>
          </p:cNvPr>
          <p:cNvSpPr>
            <a:spLocks noGrp="1"/>
          </p:cNvSpPr>
          <p:nvPr>
            <p:ph type="body" sz="quarter" idx="3"/>
          </p:nvPr>
        </p:nvSpPr>
        <p:spPr>
          <a:xfrm>
            <a:off x="6172200" y="1368822"/>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90948C-C29D-4E6E-A232-AC19ACBDBD00}"/>
              </a:ext>
            </a:extLst>
          </p:cNvPr>
          <p:cNvSpPr>
            <a:spLocks noGrp="1"/>
          </p:cNvSpPr>
          <p:nvPr>
            <p:ph sz="quarter" idx="4"/>
          </p:nvPr>
        </p:nvSpPr>
        <p:spPr>
          <a:xfrm>
            <a:off x="6172200" y="2192734"/>
            <a:ext cx="5183188" cy="399692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7" name="Date Placeholder 6">
            <a:extLst>
              <a:ext uri="{FF2B5EF4-FFF2-40B4-BE49-F238E27FC236}">
                <a16:creationId xmlns:a16="http://schemas.microsoft.com/office/drawing/2014/main" id="{09AA5E6A-54F9-4E67-A5EF-88A61FE1D81C}"/>
              </a:ext>
            </a:extLst>
          </p:cNvPr>
          <p:cNvSpPr>
            <a:spLocks noGrp="1"/>
          </p:cNvSpPr>
          <p:nvPr>
            <p:ph type="dt" sz="half" idx="10"/>
          </p:nvPr>
        </p:nvSpPr>
        <p:spPr/>
        <p:txBody>
          <a:bodyPr/>
          <a:lstStyle/>
          <a:p>
            <a:fld id="{FD87D927-EC25-496D-B469-00A632F59486}" type="datetime1">
              <a:rPr lang="nl-NL" smtClean="0"/>
              <a:t>16-06-2021</a:t>
            </a:fld>
            <a:endParaRPr lang="nl-NL"/>
          </a:p>
        </p:txBody>
      </p:sp>
      <p:sp>
        <p:nvSpPr>
          <p:cNvPr id="8" name="Footer Placeholder 7">
            <a:extLst>
              <a:ext uri="{FF2B5EF4-FFF2-40B4-BE49-F238E27FC236}">
                <a16:creationId xmlns:a16="http://schemas.microsoft.com/office/drawing/2014/main" id="{6B69FDBC-6A48-4DF3-AD56-F6B538854EE4}"/>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B0694DCF-BEE4-4031-9120-32067FABB21E}"/>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10" name="Text Placeholder 4">
            <a:extLst>
              <a:ext uri="{FF2B5EF4-FFF2-40B4-BE49-F238E27FC236}">
                <a16:creationId xmlns:a16="http://schemas.microsoft.com/office/drawing/2014/main" id="{88A515DF-E823-2848-9777-7614F2B0C087}"/>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170107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41AC-78FF-4167-A588-E476FD817560}"/>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AC8CF98F-A03D-46C9-8919-BC4A38983AC2}"/>
              </a:ext>
            </a:extLst>
          </p:cNvPr>
          <p:cNvSpPr>
            <a:spLocks noGrp="1"/>
          </p:cNvSpPr>
          <p:nvPr>
            <p:ph type="dt" sz="half" idx="10"/>
          </p:nvPr>
        </p:nvSpPr>
        <p:spPr/>
        <p:txBody>
          <a:bodyPr/>
          <a:lstStyle/>
          <a:p>
            <a:fld id="{7D7F613A-C8DD-4D9F-9348-007568A57BBD}" type="datetime1">
              <a:rPr lang="nl-NL" smtClean="0"/>
              <a:t>16-06-2021</a:t>
            </a:fld>
            <a:endParaRPr lang="nl-NL"/>
          </a:p>
        </p:txBody>
      </p:sp>
      <p:sp>
        <p:nvSpPr>
          <p:cNvPr id="4" name="Footer Placeholder 3">
            <a:extLst>
              <a:ext uri="{FF2B5EF4-FFF2-40B4-BE49-F238E27FC236}">
                <a16:creationId xmlns:a16="http://schemas.microsoft.com/office/drawing/2014/main" id="{0D3B5D19-1869-44D5-9976-2EC98181CA75}"/>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BB5C65F-E178-40C8-ACB7-B6315CB19A57}"/>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6" name="Text Placeholder 4">
            <a:extLst>
              <a:ext uri="{FF2B5EF4-FFF2-40B4-BE49-F238E27FC236}">
                <a16:creationId xmlns:a16="http://schemas.microsoft.com/office/drawing/2014/main" id="{BE74F774-800C-4040-8347-1057B0D31FA7}"/>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61293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21A84-BBD4-4088-92F6-57D551CA7E7D}"/>
              </a:ext>
            </a:extLst>
          </p:cNvPr>
          <p:cNvSpPr>
            <a:spLocks noGrp="1"/>
          </p:cNvSpPr>
          <p:nvPr>
            <p:ph type="dt" sz="half" idx="10"/>
          </p:nvPr>
        </p:nvSpPr>
        <p:spPr/>
        <p:txBody>
          <a:bodyPr/>
          <a:lstStyle/>
          <a:p>
            <a:fld id="{05A963EB-BDA7-4EEE-93B9-364F65D56FE6}" type="datetime1">
              <a:rPr lang="nl-NL" smtClean="0"/>
              <a:t>16-06-2021</a:t>
            </a:fld>
            <a:endParaRPr lang="nl-NL"/>
          </a:p>
        </p:txBody>
      </p:sp>
      <p:sp>
        <p:nvSpPr>
          <p:cNvPr id="3" name="Footer Placeholder 2">
            <a:extLst>
              <a:ext uri="{FF2B5EF4-FFF2-40B4-BE49-F238E27FC236}">
                <a16:creationId xmlns:a16="http://schemas.microsoft.com/office/drawing/2014/main" id="{2F6273CC-1833-41B1-A7D1-EF5810B00BA9}"/>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727B7D6E-1672-49E4-A418-38815F5B1D94}"/>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5" name="Text Placeholder 4">
            <a:extLst>
              <a:ext uri="{FF2B5EF4-FFF2-40B4-BE49-F238E27FC236}">
                <a16:creationId xmlns:a16="http://schemas.microsoft.com/office/drawing/2014/main" id="{90A7605C-5328-994E-B2C5-56F2022942A6}"/>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56043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alpha val="98000"/>
          </a:schemeClr>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3683D65-A3E8-4F81-95FA-CB527D16E456}"/>
              </a:ext>
            </a:extLst>
          </p:cNvPr>
          <p:cNvSpPr>
            <a:spLocks noGrp="1"/>
          </p:cNvSpPr>
          <p:nvPr>
            <p:ph type="pic" idx="1"/>
          </p:nvPr>
        </p:nvSpPr>
        <p:spPr>
          <a:xfrm>
            <a:off x="838200" y="1339325"/>
            <a:ext cx="5084618" cy="48051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dirty="0"/>
          </a:p>
        </p:txBody>
      </p:sp>
      <p:sp>
        <p:nvSpPr>
          <p:cNvPr id="2" name="Title 1">
            <a:extLst>
              <a:ext uri="{FF2B5EF4-FFF2-40B4-BE49-F238E27FC236}">
                <a16:creationId xmlns:a16="http://schemas.microsoft.com/office/drawing/2014/main" id="{DCC5C256-A703-4B02-AA65-C12B0246C072}"/>
              </a:ext>
            </a:extLst>
          </p:cNvPr>
          <p:cNvSpPr>
            <a:spLocks noGrp="1"/>
          </p:cNvSpPr>
          <p:nvPr>
            <p:ph type="title"/>
          </p:nvPr>
        </p:nvSpPr>
        <p:spPr>
          <a:xfrm>
            <a:off x="839788" y="1339325"/>
            <a:ext cx="5083030" cy="1069975"/>
          </a:xfrm>
          <a:solidFill>
            <a:schemeClr val="tx1">
              <a:alpha val="75000"/>
            </a:schemeClr>
          </a:solidFill>
        </p:spPr>
        <p:txBody>
          <a:bodyPr anchor="b"/>
          <a:lstStyle>
            <a:lvl1pPr>
              <a:defRPr sz="3200">
                <a:solidFill>
                  <a:schemeClr val="bg1"/>
                </a:solidFill>
              </a:defRPr>
            </a:lvl1pPr>
          </a:lstStyle>
          <a:p>
            <a:r>
              <a:rPr lang="en-US" dirty="0"/>
              <a:t>Click to edit Master title style</a:t>
            </a:r>
            <a:endParaRPr lang="nl-NL" dirty="0"/>
          </a:p>
        </p:txBody>
      </p:sp>
      <p:sp>
        <p:nvSpPr>
          <p:cNvPr id="5" name="Date Placeholder 4">
            <a:extLst>
              <a:ext uri="{FF2B5EF4-FFF2-40B4-BE49-F238E27FC236}">
                <a16:creationId xmlns:a16="http://schemas.microsoft.com/office/drawing/2014/main" id="{A477E2ED-1C51-4AC5-B959-0C0920A316A7}"/>
              </a:ext>
            </a:extLst>
          </p:cNvPr>
          <p:cNvSpPr>
            <a:spLocks noGrp="1"/>
          </p:cNvSpPr>
          <p:nvPr>
            <p:ph type="dt" sz="half" idx="10"/>
          </p:nvPr>
        </p:nvSpPr>
        <p:spPr/>
        <p:txBody>
          <a:bodyPr/>
          <a:lstStyle/>
          <a:p>
            <a:fld id="{687292B5-9FBB-4269-B8BA-4127245FDEA9}" type="datetime1">
              <a:rPr lang="nl-NL" smtClean="0"/>
              <a:t>16-06-2021</a:t>
            </a:fld>
            <a:endParaRPr lang="nl-NL"/>
          </a:p>
        </p:txBody>
      </p:sp>
      <p:sp>
        <p:nvSpPr>
          <p:cNvPr id="6" name="Footer Placeholder 5">
            <a:extLst>
              <a:ext uri="{FF2B5EF4-FFF2-40B4-BE49-F238E27FC236}">
                <a16:creationId xmlns:a16="http://schemas.microsoft.com/office/drawing/2014/main" id="{49F834A0-417E-42D2-BA08-B4FBFE2BD0E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8F18AC9-A60B-47FE-9686-9FE13BBA8F44}"/>
              </a:ext>
            </a:extLst>
          </p:cNvPr>
          <p:cNvSpPr>
            <a:spLocks noGrp="1"/>
          </p:cNvSpPr>
          <p:nvPr>
            <p:ph type="sldNum" sz="quarter" idx="12"/>
          </p:nvPr>
        </p:nvSpPr>
        <p:spPr/>
        <p:txBody>
          <a:bodyPr/>
          <a:lstStyle/>
          <a:p>
            <a:fld id="{0AAEF2E2-A082-486B-BCC1-A4B8E9CF05F7}" type="slidenum">
              <a:rPr lang="nl-NL" smtClean="0"/>
              <a:t>‹nr.›</a:t>
            </a:fld>
            <a:endParaRPr lang="nl-NL"/>
          </a:p>
        </p:txBody>
      </p:sp>
      <p:sp>
        <p:nvSpPr>
          <p:cNvPr id="9" name="Text Placeholder 3">
            <a:extLst>
              <a:ext uri="{FF2B5EF4-FFF2-40B4-BE49-F238E27FC236}">
                <a16:creationId xmlns:a16="http://schemas.microsoft.com/office/drawing/2014/main" id="{95408B0C-B993-4DE3-8E0F-B54EEF5C1A56}"/>
              </a:ext>
            </a:extLst>
          </p:cNvPr>
          <p:cNvSpPr>
            <a:spLocks noGrp="1"/>
          </p:cNvSpPr>
          <p:nvPr>
            <p:ph type="body" sz="half" idx="2"/>
          </p:nvPr>
        </p:nvSpPr>
        <p:spPr>
          <a:xfrm>
            <a:off x="6276108" y="1339325"/>
            <a:ext cx="5077691" cy="4805166"/>
          </a:xfrm>
          <a:solidFill>
            <a:schemeClr val="bg1">
              <a:alpha val="75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236F96D5-77B5-472B-A366-45DAC2B98EB3}"/>
              </a:ext>
            </a:extLst>
          </p:cNvPr>
          <p:cNvPicPr>
            <a:picLocks noChangeAspect="1"/>
          </p:cNvPicPr>
          <p:nvPr userDrawn="1"/>
        </p:nvPicPr>
        <p:blipFill>
          <a:blip r:embed="rId2"/>
          <a:stretch>
            <a:fillRect/>
          </a:stretch>
        </p:blipFill>
        <p:spPr>
          <a:xfrm>
            <a:off x="838200" y="299551"/>
            <a:ext cx="10515599" cy="827915"/>
          </a:xfrm>
          <a:prstGeom prst="rect">
            <a:avLst/>
          </a:prstGeom>
        </p:spPr>
      </p:pic>
      <p:sp>
        <p:nvSpPr>
          <p:cNvPr id="11" name="Text Placeholder 4">
            <a:extLst>
              <a:ext uri="{FF2B5EF4-FFF2-40B4-BE49-F238E27FC236}">
                <a16:creationId xmlns:a16="http://schemas.microsoft.com/office/drawing/2014/main" id="{628E7E8E-4C04-8B46-8EDE-CAF19DEE994D}"/>
              </a:ext>
            </a:extLst>
          </p:cNvPr>
          <p:cNvSpPr>
            <a:spLocks noGrp="1"/>
          </p:cNvSpPr>
          <p:nvPr>
            <p:ph type="body" sz="quarter" idx="17"/>
          </p:nvPr>
        </p:nvSpPr>
        <p:spPr>
          <a:xfrm rot="16200000">
            <a:off x="-2669382" y="2669382"/>
            <a:ext cx="6176963" cy="838200"/>
          </a:xfrm>
        </p:spPr>
        <p:txBody>
          <a:bodyPr anchor="ctr">
            <a:normAutofit/>
          </a:bodyPr>
          <a:lstStyle>
            <a:lvl1pPr marL="0" indent="0">
              <a:buNone/>
              <a:defRPr sz="4400">
                <a:solidFill>
                  <a:schemeClr val="bg1"/>
                </a:solidFill>
              </a:defRPr>
            </a:lvl1pPr>
          </a:lstStyle>
          <a:p>
            <a:pPr lvl="0"/>
            <a:endParaRPr lang="nl-NL" dirty="0"/>
          </a:p>
        </p:txBody>
      </p:sp>
    </p:spTree>
    <p:extLst>
      <p:ext uri="{BB962C8B-B14F-4D97-AF65-F5344CB8AC3E}">
        <p14:creationId xmlns:p14="http://schemas.microsoft.com/office/powerpoint/2010/main" val="150089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0987D-F174-4EAF-8435-468D522D81D5}"/>
              </a:ext>
            </a:extLst>
          </p:cNvPr>
          <p:cNvSpPr>
            <a:spLocks noGrp="1"/>
          </p:cNvSpPr>
          <p:nvPr>
            <p:ph type="title"/>
          </p:nvPr>
        </p:nvSpPr>
        <p:spPr>
          <a:xfrm>
            <a:off x="838199" y="136525"/>
            <a:ext cx="10515600" cy="784602"/>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a:extLst>
              <a:ext uri="{FF2B5EF4-FFF2-40B4-BE49-F238E27FC236}">
                <a16:creationId xmlns:a16="http://schemas.microsoft.com/office/drawing/2014/main" id="{7A52647F-8407-45A4-B0BF-DCF36D62528E}"/>
              </a:ext>
            </a:extLst>
          </p:cNvPr>
          <p:cNvSpPr>
            <a:spLocks noGrp="1"/>
          </p:cNvSpPr>
          <p:nvPr>
            <p:ph type="body" idx="1"/>
          </p:nvPr>
        </p:nvSpPr>
        <p:spPr>
          <a:xfrm>
            <a:off x="838200" y="1100512"/>
            <a:ext cx="10515600" cy="507645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4" name="Date Placeholder 3">
            <a:extLst>
              <a:ext uri="{FF2B5EF4-FFF2-40B4-BE49-F238E27FC236}">
                <a16:creationId xmlns:a16="http://schemas.microsoft.com/office/drawing/2014/main" id="{92691C24-C90C-4D29-BB52-968C1F7EF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6F3C3-F7C5-43BB-B660-E7387076C93C}" type="datetime1">
              <a:rPr lang="nl-NL" smtClean="0"/>
              <a:t>16-06-2021</a:t>
            </a:fld>
            <a:endParaRPr lang="nl-NL" dirty="0"/>
          </a:p>
        </p:txBody>
      </p:sp>
      <p:sp>
        <p:nvSpPr>
          <p:cNvPr id="5" name="Footer Placeholder 4">
            <a:extLst>
              <a:ext uri="{FF2B5EF4-FFF2-40B4-BE49-F238E27FC236}">
                <a16:creationId xmlns:a16="http://schemas.microsoft.com/office/drawing/2014/main" id="{FCB5A5F6-3D38-48DE-A6DA-8A2310F23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dirty="0"/>
          </a:p>
        </p:txBody>
      </p:sp>
      <p:sp>
        <p:nvSpPr>
          <p:cNvPr id="6" name="Slide Number Placeholder 5">
            <a:extLst>
              <a:ext uri="{FF2B5EF4-FFF2-40B4-BE49-F238E27FC236}">
                <a16:creationId xmlns:a16="http://schemas.microsoft.com/office/drawing/2014/main" id="{CF07C2A0-B63F-4333-9117-0BC4892C9B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EF2E2-A082-486B-BCC1-A4B8E9CF05F7}" type="slidenum">
              <a:rPr lang="nl-NL" smtClean="0"/>
              <a:t>‹nr.›</a:t>
            </a:fld>
            <a:endParaRPr lang="nl-NL"/>
          </a:p>
        </p:txBody>
      </p:sp>
      <p:sp>
        <p:nvSpPr>
          <p:cNvPr id="7" name="Rectangle 6">
            <a:extLst>
              <a:ext uri="{FF2B5EF4-FFF2-40B4-BE49-F238E27FC236}">
                <a16:creationId xmlns:a16="http://schemas.microsoft.com/office/drawing/2014/main" id="{3FAB249B-782A-466E-A75C-46891604E696}"/>
              </a:ext>
            </a:extLst>
          </p:cNvPr>
          <p:cNvSpPr/>
          <p:nvPr userDrawn="1"/>
        </p:nvSpPr>
        <p:spPr>
          <a:xfrm rot="16200000">
            <a:off x="-3009900" y="3009900"/>
            <a:ext cx="6858000" cy="838200"/>
          </a:xfrm>
          <a:prstGeom prst="rect">
            <a:avLst/>
          </a:prstGeom>
          <a:solidFill>
            <a:srgbClr val="F39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27195328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7" r:id="rId7"/>
  </p:sldLayoutIdLst>
  <p:hf hdr="0"/>
  <p:txStyles>
    <p:titleStyle>
      <a:lvl1pPr algn="l" defTabSz="914400" rtl="0" eaLnBrk="1" latinLnBrk="0" hangingPunct="1">
        <a:lnSpc>
          <a:spcPct val="90000"/>
        </a:lnSpc>
        <a:spcBef>
          <a:spcPct val="0"/>
        </a:spcBef>
        <a:buNone/>
        <a:defRPr sz="4400" kern="1200">
          <a:solidFill>
            <a:srgbClr val="454C69"/>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repl.it/@vangeest/geefSom"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repl.it/@vangeest/geefGemiddelde"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repl.it/@vangeest/geefGrootst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repl.it/@vangeest/telLetter"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repl.it/@vangeest/geefDeelbaar"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repl.it/@vangeest/bekijkHaakjes" TargetMode="External"/><Relationship Id="rId3" Type="http://schemas.openxmlformats.org/officeDocument/2006/relationships/hyperlink" Target="https://repl.it/@vangeest/geefSom" TargetMode="External"/><Relationship Id="rId7" Type="http://schemas.openxmlformats.org/officeDocument/2006/relationships/hyperlink" Target="https://repl.it/@vangeest/geefDeelbaar" TargetMode="External"/><Relationship Id="rId2" Type="http://schemas.openxmlformats.org/officeDocument/2006/relationships/hyperlink" Target="https://repl.it/@vangeest/algoritme-geefGrootste" TargetMode="External"/><Relationship Id="rId1" Type="http://schemas.openxmlformats.org/officeDocument/2006/relationships/slideLayout" Target="../slideLayouts/slideLayout2.xml"/><Relationship Id="rId6" Type="http://schemas.openxmlformats.org/officeDocument/2006/relationships/hyperlink" Target="https://repl.it/@vangeest/telLetter" TargetMode="External"/><Relationship Id="rId5" Type="http://schemas.openxmlformats.org/officeDocument/2006/relationships/hyperlink" Target="https://repl.it/@vangeest/geefGrootste" TargetMode="External"/><Relationship Id="rId4" Type="http://schemas.openxmlformats.org/officeDocument/2006/relationships/hyperlink" Target="https://repl.it/@vangeest/geefGemiddelde" TargetMode="External"/><Relationship Id="rId9" Type="http://schemas.openxmlformats.org/officeDocument/2006/relationships/hyperlink" Target="https://repl.it/@vangeest/sorter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vangeest/sorter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2CA-75F6-4D89-8F19-6512E8935C70}"/>
              </a:ext>
            </a:extLst>
          </p:cNvPr>
          <p:cNvSpPr>
            <a:spLocks noGrp="1"/>
          </p:cNvSpPr>
          <p:nvPr>
            <p:ph type="ctrTitle"/>
          </p:nvPr>
        </p:nvSpPr>
        <p:spPr/>
        <p:txBody>
          <a:bodyPr/>
          <a:lstStyle/>
          <a:p>
            <a:r>
              <a:rPr lang="nl-NL" dirty="0"/>
              <a:t>Algoritmen</a:t>
            </a:r>
          </a:p>
        </p:txBody>
      </p:sp>
      <p:sp>
        <p:nvSpPr>
          <p:cNvPr id="3" name="Subtitle 2">
            <a:extLst>
              <a:ext uri="{FF2B5EF4-FFF2-40B4-BE49-F238E27FC236}">
                <a16:creationId xmlns:a16="http://schemas.microsoft.com/office/drawing/2014/main" id="{23EE03FB-0C87-4FC3-B431-CCC49D6E19CD}"/>
              </a:ext>
            </a:extLst>
          </p:cNvPr>
          <p:cNvSpPr>
            <a:spLocks noGrp="1"/>
          </p:cNvSpPr>
          <p:nvPr>
            <p:ph type="subTitle" idx="1"/>
          </p:nvPr>
        </p:nvSpPr>
        <p:spPr/>
        <p:txBody>
          <a:bodyPr>
            <a:normAutofit/>
          </a:bodyPr>
          <a:lstStyle/>
          <a:p>
            <a:r>
              <a:rPr lang="nl-NL" dirty="0"/>
              <a:t>4 H Informatica</a:t>
            </a:r>
          </a:p>
          <a:p>
            <a:r>
              <a:rPr lang="nl-NL" dirty="0" err="1"/>
              <a:t>Tooling</a:t>
            </a:r>
            <a:r>
              <a:rPr lang="nl-NL" dirty="0"/>
              <a:t>: </a:t>
            </a:r>
            <a:r>
              <a:rPr lang="nl-NL" dirty="0" err="1"/>
              <a:t>repl.it</a:t>
            </a:r>
            <a:endParaRPr lang="nl-NL" dirty="0"/>
          </a:p>
        </p:txBody>
      </p:sp>
      <p:sp>
        <p:nvSpPr>
          <p:cNvPr id="4" name="Date Placeholder 3">
            <a:extLst>
              <a:ext uri="{FF2B5EF4-FFF2-40B4-BE49-F238E27FC236}">
                <a16:creationId xmlns:a16="http://schemas.microsoft.com/office/drawing/2014/main" id="{DD9F988A-C857-4612-A2E3-B7ACBA54F381}"/>
              </a:ext>
            </a:extLst>
          </p:cNvPr>
          <p:cNvSpPr>
            <a:spLocks noGrp="1"/>
          </p:cNvSpPr>
          <p:nvPr>
            <p:ph type="dt" sz="half" idx="14"/>
          </p:nvPr>
        </p:nvSpPr>
        <p:spPr/>
        <p:txBody>
          <a:bodyPr/>
          <a:lstStyle/>
          <a:p>
            <a:fld id="{F31B2828-63CC-49D2-AE22-B840BA77F576}" type="datetime1">
              <a:rPr lang="nl-NL" smtClean="0"/>
              <a:t>16-06-2021</a:t>
            </a:fld>
            <a:endParaRPr lang="nl-NL" dirty="0"/>
          </a:p>
        </p:txBody>
      </p:sp>
      <p:sp>
        <p:nvSpPr>
          <p:cNvPr id="5" name="Footer Placeholder 4">
            <a:extLst>
              <a:ext uri="{FF2B5EF4-FFF2-40B4-BE49-F238E27FC236}">
                <a16:creationId xmlns:a16="http://schemas.microsoft.com/office/drawing/2014/main" id="{D714114B-6093-40C4-A19F-D6905B9B04A6}"/>
              </a:ext>
            </a:extLst>
          </p:cNvPr>
          <p:cNvSpPr>
            <a:spLocks noGrp="1"/>
          </p:cNvSpPr>
          <p:nvPr>
            <p:ph type="ftr" sz="quarter" idx="15"/>
          </p:nvPr>
        </p:nvSpPr>
        <p:spPr/>
        <p:txBody>
          <a:bodyPr/>
          <a:lstStyle/>
          <a:p>
            <a:r>
              <a:rPr lang="nl-NL" dirty="0"/>
              <a:t>Deze slides bevatten </a:t>
            </a:r>
            <a:r>
              <a:rPr lang="nl-NL" dirty="0" err="1"/>
              <a:t>speakersnotes</a:t>
            </a:r>
            <a:r>
              <a:rPr lang="nl-NL" dirty="0"/>
              <a:t> voor de docent</a:t>
            </a:r>
          </a:p>
        </p:txBody>
      </p:sp>
      <p:sp>
        <p:nvSpPr>
          <p:cNvPr id="6" name="Slide Number Placeholder 5">
            <a:extLst>
              <a:ext uri="{FF2B5EF4-FFF2-40B4-BE49-F238E27FC236}">
                <a16:creationId xmlns:a16="http://schemas.microsoft.com/office/drawing/2014/main" id="{324295EC-DAF7-4C66-B002-118319734749}"/>
              </a:ext>
            </a:extLst>
          </p:cNvPr>
          <p:cNvSpPr>
            <a:spLocks noGrp="1"/>
          </p:cNvSpPr>
          <p:nvPr>
            <p:ph type="sldNum" sz="quarter" idx="16"/>
          </p:nvPr>
        </p:nvSpPr>
        <p:spPr/>
        <p:txBody>
          <a:bodyPr/>
          <a:lstStyle/>
          <a:p>
            <a:fld id="{0AAEF2E2-A082-486B-BCC1-A4B8E9CF05F7}" type="slidenum">
              <a:rPr lang="nl-NL" smtClean="0"/>
              <a:t>1</a:t>
            </a:fld>
            <a:endParaRPr lang="nl-NL"/>
          </a:p>
        </p:txBody>
      </p:sp>
      <p:sp>
        <p:nvSpPr>
          <p:cNvPr id="7" name="Text Placeholder 6">
            <a:extLst>
              <a:ext uri="{FF2B5EF4-FFF2-40B4-BE49-F238E27FC236}">
                <a16:creationId xmlns:a16="http://schemas.microsoft.com/office/drawing/2014/main" id="{7A047F0C-2313-4900-A7B2-FCD1AF6D040E}"/>
              </a:ext>
            </a:extLst>
          </p:cNvPr>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1056229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885E17-7CF0-B04E-BB80-669D37892101}"/>
              </a:ext>
            </a:extLst>
          </p:cNvPr>
          <p:cNvSpPr>
            <a:spLocks noGrp="1"/>
          </p:cNvSpPr>
          <p:nvPr>
            <p:ph type="ctrTitle"/>
          </p:nvPr>
        </p:nvSpPr>
        <p:spPr/>
        <p:txBody>
          <a:bodyPr>
            <a:normAutofit fontScale="90000"/>
          </a:bodyPr>
          <a:lstStyle/>
          <a:p>
            <a:r>
              <a:rPr lang="nl-NL" dirty="0"/>
              <a:t>Enkele eenvoudige algoritmen en Flowcharts</a:t>
            </a:r>
            <a:br>
              <a:rPr lang="nl-NL" dirty="0"/>
            </a:br>
            <a:r>
              <a:rPr lang="nl-NL" dirty="0"/>
              <a:t>(</a:t>
            </a:r>
            <a:r>
              <a:rPr lang="nl-NL" dirty="0" err="1"/>
              <a:t>toetsstof</a:t>
            </a:r>
            <a:r>
              <a:rPr lang="nl-NL" dirty="0"/>
              <a:t> TW3)</a:t>
            </a:r>
          </a:p>
        </p:txBody>
      </p:sp>
      <p:sp>
        <p:nvSpPr>
          <p:cNvPr id="8" name="Ondertitel 7">
            <a:extLst>
              <a:ext uri="{FF2B5EF4-FFF2-40B4-BE49-F238E27FC236}">
                <a16:creationId xmlns:a16="http://schemas.microsoft.com/office/drawing/2014/main" id="{5AF41F57-58AC-9745-8831-E3DF5856F3E1}"/>
              </a:ext>
            </a:extLst>
          </p:cNvPr>
          <p:cNvSpPr>
            <a:spLocks noGrp="1"/>
          </p:cNvSpPr>
          <p:nvPr>
            <p:ph type="subTitle" idx="1"/>
          </p:nvPr>
        </p:nvSpPr>
        <p:spPr/>
        <p:txBody>
          <a:bodyPr/>
          <a:lstStyle/>
          <a:p>
            <a:r>
              <a:rPr lang="nl-NL" dirty="0"/>
              <a:t> </a:t>
            </a:r>
          </a:p>
        </p:txBody>
      </p:sp>
      <p:sp>
        <p:nvSpPr>
          <p:cNvPr id="4" name="Tijdelijke aanduiding voor datum 3">
            <a:extLst>
              <a:ext uri="{FF2B5EF4-FFF2-40B4-BE49-F238E27FC236}">
                <a16:creationId xmlns:a16="http://schemas.microsoft.com/office/drawing/2014/main" id="{9F6D1DF0-0032-AE4C-80E7-D552249B9404}"/>
              </a:ext>
            </a:extLst>
          </p:cNvPr>
          <p:cNvSpPr>
            <a:spLocks noGrp="1"/>
          </p:cNvSpPr>
          <p:nvPr>
            <p:ph type="dt" sz="half" idx="14"/>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43A50686-E7D8-5F48-B69E-AAC41DC3B8A2}"/>
              </a:ext>
            </a:extLst>
          </p:cNvPr>
          <p:cNvSpPr>
            <a:spLocks noGrp="1"/>
          </p:cNvSpPr>
          <p:nvPr>
            <p:ph type="ftr" sz="quarter" idx="15"/>
          </p:nvPr>
        </p:nvSpPr>
        <p:spPr/>
        <p:txBody>
          <a:bodyPr/>
          <a:lstStyle/>
          <a:p>
            <a:endParaRPr lang="nl-NL"/>
          </a:p>
        </p:txBody>
      </p:sp>
      <p:sp>
        <p:nvSpPr>
          <p:cNvPr id="6" name="Tijdelijke aanduiding voor dianummer 5">
            <a:extLst>
              <a:ext uri="{FF2B5EF4-FFF2-40B4-BE49-F238E27FC236}">
                <a16:creationId xmlns:a16="http://schemas.microsoft.com/office/drawing/2014/main" id="{2E81B04F-1DA9-4544-AD53-34B2F2BD9DC4}"/>
              </a:ext>
            </a:extLst>
          </p:cNvPr>
          <p:cNvSpPr>
            <a:spLocks noGrp="1"/>
          </p:cNvSpPr>
          <p:nvPr>
            <p:ph type="sldNum" sz="quarter" idx="16"/>
          </p:nvPr>
        </p:nvSpPr>
        <p:spPr/>
        <p:txBody>
          <a:bodyPr/>
          <a:lstStyle/>
          <a:p>
            <a:fld id="{0AAEF2E2-A082-486B-BCC1-A4B8E9CF05F7}" type="slidenum">
              <a:rPr lang="nl-NL" smtClean="0"/>
              <a:t>10</a:t>
            </a:fld>
            <a:endParaRPr lang="nl-NL"/>
          </a:p>
        </p:txBody>
      </p:sp>
      <p:sp>
        <p:nvSpPr>
          <p:cNvPr id="7" name="Tijdelijke aanduiding voor tekst 6">
            <a:extLst>
              <a:ext uri="{FF2B5EF4-FFF2-40B4-BE49-F238E27FC236}">
                <a16:creationId xmlns:a16="http://schemas.microsoft.com/office/drawing/2014/main" id="{68ECDEA6-49DF-0041-9655-217E98F93175}"/>
              </a:ext>
            </a:extLst>
          </p:cNvPr>
          <p:cNvSpPr>
            <a:spLocks noGrp="1"/>
          </p:cNvSpPr>
          <p:nvPr>
            <p:ph type="body" sz="quarter" idx="17"/>
          </p:nvPr>
        </p:nvSpPr>
        <p:spPr/>
        <p:txBody>
          <a:bodyPr/>
          <a:lstStyle/>
          <a:p>
            <a:r>
              <a:rPr lang="nl-NL" dirty="0"/>
              <a:t>ALGORITME</a:t>
            </a:r>
          </a:p>
        </p:txBody>
      </p:sp>
    </p:spTree>
    <p:extLst>
      <p:ext uri="{BB962C8B-B14F-4D97-AF65-F5344CB8AC3E}">
        <p14:creationId xmlns:p14="http://schemas.microsoft.com/office/powerpoint/2010/main" val="3761273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128A08-D985-094E-97E3-289210255350}"/>
              </a:ext>
            </a:extLst>
          </p:cNvPr>
          <p:cNvSpPr>
            <a:spLocks noGrp="1"/>
          </p:cNvSpPr>
          <p:nvPr>
            <p:ph type="title"/>
          </p:nvPr>
        </p:nvSpPr>
        <p:spPr/>
        <p:txBody>
          <a:bodyPr/>
          <a:lstStyle/>
          <a:p>
            <a:r>
              <a:rPr lang="nl-NL" dirty="0"/>
              <a:t>Algoritmen</a:t>
            </a:r>
          </a:p>
        </p:txBody>
      </p:sp>
      <p:sp>
        <p:nvSpPr>
          <p:cNvPr id="3" name="Tijdelijke aanduiding voor inhoud 2">
            <a:extLst>
              <a:ext uri="{FF2B5EF4-FFF2-40B4-BE49-F238E27FC236}">
                <a16:creationId xmlns:a16="http://schemas.microsoft.com/office/drawing/2014/main" id="{5BC7D236-76FE-644A-9106-A0FEE056D89A}"/>
              </a:ext>
            </a:extLst>
          </p:cNvPr>
          <p:cNvSpPr>
            <a:spLocks noGrp="1"/>
          </p:cNvSpPr>
          <p:nvPr>
            <p:ph idx="1"/>
          </p:nvPr>
        </p:nvSpPr>
        <p:spPr>
          <a:xfrm>
            <a:off x="838200" y="1252721"/>
            <a:ext cx="7772400" cy="4924242"/>
          </a:xfrm>
        </p:spPr>
        <p:txBody>
          <a:bodyPr>
            <a:normAutofit lnSpcReduction="10000"/>
          </a:bodyPr>
          <a:lstStyle/>
          <a:p>
            <a:pPr marL="0" indent="0">
              <a:buNone/>
            </a:pPr>
            <a:r>
              <a:rPr lang="nl-NL" dirty="0"/>
              <a:t>Een </a:t>
            </a:r>
            <a:r>
              <a:rPr lang="nl-NL" b="1" u="sng" dirty="0"/>
              <a:t>algoritme</a:t>
            </a:r>
            <a:r>
              <a:rPr lang="nl-NL" dirty="0"/>
              <a:t> is een hele precieze beschrijving om een bepaald probleem op te lossen. De beschrijving bestaat uit instructies die je in een voorgeschreven volgorde moet uitvoeren. </a:t>
            </a:r>
          </a:p>
          <a:p>
            <a:pPr marL="0" indent="0">
              <a:buNone/>
            </a:pPr>
            <a:endParaRPr lang="nl-NL" dirty="0"/>
          </a:p>
          <a:p>
            <a:pPr marL="0" indent="0">
              <a:buNone/>
            </a:pPr>
            <a:r>
              <a:rPr lang="nl-NL" dirty="0"/>
              <a:t>Voorbeelden van algoritmen:</a:t>
            </a:r>
          </a:p>
          <a:p>
            <a:r>
              <a:rPr lang="nl-NL" dirty="0"/>
              <a:t>Een recept is een soort algoritme voor een gerecht</a:t>
            </a:r>
          </a:p>
          <a:p>
            <a:r>
              <a:rPr lang="nl-NL" dirty="0"/>
              <a:t>Meestal worden algoritmes gebruikt om wiskundige problemen op te lossen, zoals:</a:t>
            </a:r>
          </a:p>
          <a:p>
            <a:pPr lvl="1"/>
            <a:r>
              <a:rPr lang="nl-NL" dirty="0"/>
              <a:t>Sorteren</a:t>
            </a:r>
          </a:p>
          <a:p>
            <a:pPr lvl="1"/>
            <a:r>
              <a:rPr lang="nl-NL" dirty="0"/>
              <a:t>De kortste route vinden</a:t>
            </a:r>
          </a:p>
          <a:p>
            <a:pPr lvl="1"/>
            <a:r>
              <a:rPr lang="nl-NL" dirty="0"/>
              <a:t>Versleutelen (beveiligen) van bestanden</a:t>
            </a:r>
          </a:p>
        </p:txBody>
      </p:sp>
      <p:sp>
        <p:nvSpPr>
          <p:cNvPr id="4" name="Tijdelijke aanduiding voor datum 3">
            <a:extLst>
              <a:ext uri="{FF2B5EF4-FFF2-40B4-BE49-F238E27FC236}">
                <a16:creationId xmlns:a16="http://schemas.microsoft.com/office/drawing/2014/main" id="{61F6312E-13B0-E044-A68A-37758B0B92D9}"/>
              </a:ext>
            </a:extLst>
          </p:cNvPr>
          <p:cNvSpPr>
            <a:spLocks noGrp="1"/>
          </p:cNvSpPr>
          <p:nvPr>
            <p:ph type="dt" sz="half" idx="10"/>
          </p:nvPr>
        </p:nvSpPr>
        <p:spPr/>
        <p:txBody>
          <a:bodyPr/>
          <a:lstStyle/>
          <a:p>
            <a:fld id="{8A2B1B6E-020F-4C7F-82FA-49ECBF11F84B}" type="datetime1">
              <a:rPr lang="nl-NL" smtClean="0"/>
              <a:t>16-06-2021</a:t>
            </a:fld>
            <a:endParaRPr lang="nl-NL" dirty="0"/>
          </a:p>
        </p:txBody>
      </p:sp>
      <p:sp>
        <p:nvSpPr>
          <p:cNvPr id="5" name="Tijdelijke aanduiding voor voettekst 4">
            <a:extLst>
              <a:ext uri="{FF2B5EF4-FFF2-40B4-BE49-F238E27FC236}">
                <a16:creationId xmlns:a16="http://schemas.microsoft.com/office/drawing/2014/main" id="{3E15A7F9-AD55-6E42-AEEE-25C446AEA73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7EFC3A0-96E5-824E-962C-0D3476CD53A2}"/>
              </a:ext>
            </a:extLst>
          </p:cNvPr>
          <p:cNvSpPr>
            <a:spLocks noGrp="1"/>
          </p:cNvSpPr>
          <p:nvPr>
            <p:ph type="sldNum" sz="quarter" idx="12"/>
          </p:nvPr>
        </p:nvSpPr>
        <p:spPr/>
        <p:txBody>
          <a:bodyPr/>
          <a:lstStyle/>
          <a:p>
            <a:fld id="{0AAEF2E2-A082-486B-BCC1-A4B8E9CF05F7}" type="slidenum">
              <a:rPr lang="nl-NL" smtClean="0"/>
              <a:t>11</a:t>
            </a:fld>
            <a:endParaRPr lang="nl-NL"/>
          </a:p>
        </p:txBody>
      </p:sp>
      <p:sp>
        <p:nvSpPr>
          <p:cNvPr id="7" name="Tijdelijke aanduiding voor tekst 6">
            <a:extLst>
              <a:ext uri="{FF2B5EF4-FFF2-40B4-BE49-F238E27FC236}">
                <a16:creationId xmlns:a16="http://schemas.microsoft.com/office/drawing/2014/main" id="{68AF1BE3-44AD-DB45-BC31-6FB03100605F}"/>
              </a:ext>
            </a:extLst>
          </p:cNvPr>
          <p:cNvSpPr>
            <a:spLocks noGrp="1"/>
          </p:cNvSpPr>
          <p:nvPr>
            <p:ph type="body" sz="quarter" idx="17"/>
          </p:nvPr>
        </p:nvSpPr>
        <p:spPr/>
        <p:txBody>
          <a:bodyPr/>
          <a:lstStyle/>
          <a:p>
            <a:r>
              <a:rPr lang="nl-NL" dirty="0"/>
              <a:t>UITLEG</a:t>
            </a:r>
          </a:p>
        </p:txBody>
      </p:sp>
      <p:pic>
        <p:nvPicPr>
          <p:cNvPr id="8" name="Afbeelding 7">
            <a:extLst>
              <a:ext uri="{FF2B5EF4-FFF2-40B4-BE49-F238E27FC236}">
                <a16:creationId xmlns:a16="http://schemas.microsoft.com/office/drawing/2014/main" id="{FF2AEEA4-FF00-9541-91F1-5A49D927388D}"/>
              </a:ext>
            </a:extLst>
          </p:cNvPr>
          <p:cNvPicPr>
            <a:picLocks noChangeAspect="1"/>
          </p:cNvPicPr>
          <p:nvPr/>
        </p:nvPicPr>
        <p:blipFill>
          <a:blip r:embed="rId2"/>
          <a:stretch>
            <a:fillRect/>
          </a:stretch>
        </p:blipFill>
        <p:spPr>
          <a:xfrm>
            <a:off x="9204498" y="-1"/>
            <a:ext cx="2983260" cy="1988840"/>
          </a:xfrm>
          <a:prstGeom prst="rect">
            <a:avLst/>
          </a:prstGeom>
        </p:spPr>
      </p:pic>
      <p:pic>
        <p:nvPicPr>
          <p:cNvPr id="9" name="Afbeelding 8">
            <a:extLst>
              <a:ext uri="{FF2B5EF4-FFF2-40B4-BE49-F238E27FC236}">
                <a16:creationId xmlns:a16="http://schemas.microsoft.com/office/drawing/2014/main" id="{037698E6-BBEB-BA40-A915-10C1F80C7C75}"/>
              </a:ext>
            </a:extLst>
          </p:cNvPr>
          <p:cNvPicPr>
            <a:picLocks noChangeAspect="1"/>
          </p:cNvPicPr>
          <p:nvPr/>
        </p:nvPicPr>
        <p:blipFill>
          <a:blip r:embed="rId3"/>
          <a:stretch>
            <a:fillRect/>
          </a:stretch>
        </p:blipFill>
        <p:spPr>
          <a:xfrm>
            <a:off x="9323528" y="1988839"/>
            <a:ext cx="2605120" cy="3151355"/>
          </a:xfrm>
          <a:prstGeom prst="rect">
            <a:avLst/>
          </a:prstGeom>
        </p:spPr>
      </p:pic>
      <p:pic>
        <p:nvPicPr>
          <p:cNvPr id="10" name="Afbeelding 9">
            <a:extLst>
              <a:ext uri="{FF2B5EF4-FFF2-40B4-BE49-F238E27FC236}">
                <a16:creationId xmlns:a16="http://schemas.microsoft.com/office/drawing/2014/main" id="{438B3605-09D8-6749-B2BB-66A617759683}"/>
              </a:ext>
            </a:extLst>
          </p:cNvPr>
          <p:cNvPicPr>
            <a:picLocks noChangeAspect="1"/>
          </p:cNvPicPr>
          <p:nvPr/>
        </p:nvPicPr>
        <p:blipFill>
          <a:blip r:embed="rId4"/>
          <a:stretch>
            <a:fillRect/>
          </a:stretch>
        </p:blipFill>
        <p:spPr>
          <a:xfrm>
            <a:off x="9208740" y="4878339"/>
            <a:ext cx="2983260" cy="1988839"/>
          </a:xfrm>
          <a:prstGeom prst="rect">
            <a:avLst/>
          </a:prstGeom>
        </p:spPr>
      </p:pic>
    </p:spTree>
    <p:extLst>
      <p:ext uri="{BB962C8B-B14F-4D97-AF65-F5344CB8AC3E}">
        <p14:creationId xmlns:p14="http://schemas.microsoft.com/office/powerpoint/2010/main" val="232152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par>
                          <p:cTn id="15" fill="hold">
                            <p:stCondLst>
                              <p:cond delay="0"/>
                            </p:stCondLst>
                            <p:childTnLst>
                              <p:par>
                                <p:cTn id="16" presetID="2" presetClass="entr" presetSubtype="2"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1+#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1+#ppt_w/2"/>
                                          </p:val>
                                        </p:tav>
                                        <p:tav tm="100000">
                                          <p:val>
                                            <p:strVal val="#ppt_x"/>
                                          </p:val>
                                        </p:tav>
                                      </p:tavLst>
                                    </p:anim>
                                    <p:anim calcmode="lin" valueType="num">
                                      <p:cBhvr additive="base">
                                        <p:cTn id="2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416792-749C-0147-A5A2-17881AC59C8A}"/>
              </a:ext>
            </a:extLst>
          </p:cNvPr>
          <p:cNvSpPr>
            <a:spLocks noGrp="1"/>
          </p:cNvSpPr>
          <p:nvPr>
            <p:ph type="title"/>
          </p:nvPr>
        </p:nvSpPr>
        <p:spPr/>
        <p:txBody>
          <a:bodyPr/>
          <a:lstStyle/>
          <a:p>
            <a:r>
              <a:rPr lang="nl-NL" dirty="0"/>
              <a:t>Algoritmiek</a:t>
            </a:r>
          </a:p>
        </p:txBody>
      </p:sp>
      <p:sp>
        <p:nvSpPr>
          <p:cNvPr id="3" name="Tijdelijke aanduiding voor inhoud 2">
            <a:extLst>
              <a:ext uri="{FF2B5EF4-FFF2-40B4-BE49-F238E27FC236}">
                <a16:creationId xmlns:a16="http://schemas.microsoft.com/office/drawing/2014/main" id="{3C8A8FD8-0DB1-7C4A-ACB7-DEBD41B4CEF1}"/>
              </a:ext>
            </a:extLst>
          </p:cNvPr>
          <p:cNvSpPr>
            <a:spLocks noGrp="1"/>
          </p:cNvSpPr>
          <p:nvPr>
            <p:ph idx="1"/>
          </p:nvPr>
        </p:nvSpPr>
        <p:spPr>
          <a:xfrm>
            <a:off x="838200" y="1252721"/>
            <a:ext cx="10515600" cy="996209"/>
          </a:xfrm>
        </p:spPr>
        <p:txBody>
          <a:bodyPr>
            <a:normAutofit/>
          </a:bodyPr>
          <a:lstStyle/>
          <a:p>
            <a:pPr marL="0" indent="0">
              <a:buNone/>
            </a:pPr>
            <a:r>
              <a:rPr lang="nl-NL" dirty="0"/>
              <a:t>Vroeg of laat kom je een keer een algoritme tegen die je niet uit je hoofd gelijk in code kunt schrijven. Dan teken je eerst een flowchart:</a:t>
            </a:r>
          </a:p>
          <a:p>
            <a:endParaRPr lang="nl-NL" dirty="0"/>
          </a:p>
        </p:txBody>
      </p:sp>
      <p:sp>
        <p:nvSpPr>
          <p:cNvPr id="4" name="Tijdelijke aanduiding voor datum 3">
            <a:extLst>
              <a:ext uri="{FF2B5EF4-FFF2-40B4-BE49-F238E27FC236}">
                <a16:creationId xmlns:a16="http://schemas.microsoft.com/office/drawing/2014/main" id="{D94E61FF-7D92-934B-BC9A-238F35950CD1}"/>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6" name="Tijdelijke aanduiding voor dianummer 5">
            <a:extLst>
              <a:ext uri="{FF2B5EF4-FFF2-40B4-BE49-F238E27FC236}">
                <a16:creationId xmlns:a16="http://schemas.microsoft.com/office/drawing/2014/main" id="{ABFEFA7F-8DA7-7747-BB22-406FF954763F}"/>
              </a:ext>
            </a:extLst>
          </p:cNvPr>
          <p:cNvSpPr>
            <a:spLocks noGrp="1"/>
          </p:cNvSpPr>
          <p:nvPr>
            <p:ph type="sldNum" sz="quarter" idx="12"/>
          </p:nvPr>
        </p:nvSpPr>
        <p:spPr/>
        <p:txBody>
          <a:bodyPr/>
          <a:lstStyle/>
          <a:p>
            <a:fld id="{0AAEF2E2-A082-486B-BCC1-A4B8E9CF05F7}" type="slidenum">
              <a:rPr lang="nl-NL" smtClean="0"/>
              <a:t>12</a:t>
            </a:fld>
            <a:endParaRPr lang="nl-NL"/>
          </a:p>
        </p:txBody>
      </p:sp>
      <p:sp>
        <p:nvSpPr>
          <p:cNvPr id="7" name="Tijdelijke aanduiding voor tekst 6">
            <a:extLst>
              <a:ext uri="{FF2B5EF4-FFF2-40B4-BE49-F238E27FC236}">
                <a16:creationId xmlns:a16="http://schemas.microsoft.com/office/drawing/2014/main" id="{6B15A552-5820-1840-9152-3A49278E6D4B}"/>
              </a:ext>
            </a:extLst>
          </p:cNvPr>
          <p:cNvSpPr>
            <a:spLocks noGrp="1"/>
          </p:cNvSpPr>
          <p:nvPr>
            <p:ph type="body" sz="quarter" idx="17"/>
          </p:nvPr>
        </p:nvSpPr>
        <p:spPr/>
        <p:txBody>
          <a:bodyPr/>
          <a:lstStyle/>
          <a:p>
            <a:r>
              <a:rPr lang="nl-NL" dirty="0"/>
              <a:t>UITLEG</a:t>
            </a:r>
          </a:p>
        </p:txBody>
      </p:sp>
      <p:sp>
        <p:nvSpPr>
          <p:cNvPr id="5" name="Ovaal 4"/>
          <p:cNvSpPr/>
          <p:nvPr/>
        </p:nvSpPr>
        <p:spPr>
          <a:xfrm>
            <a:off x="1458097" y="2582562"/>
            <a:ext cx="2397211" cy="7043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start / einde</a:t>
            </a:r>
          </a:p>
        </p:txBody>
      </p:sp>
      <p:sp>
        <p:nvSpPr>
          <p:cNvPr id="11" name="Ruit 10"/>
          <p:cNvSpPr/>
          <p:nvPr/>
        </p:nvSpPr>
        <p:spPr>
          <a:xfrm>
            <a:off x="1458096" y="4686485"/>
            <a:ext cx="2397211" cy="82790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keuze</a:t>
            </a:r>
          </a:p>
        </p:txBody>
      </p:sp>
      <p:sp>
        <p:nvSpPr>
          <p:cNvPr id="15" name="Rechthoek 14"/>
          <p:cNvSpPr/>
          <p:nvPr/>
        </p:nvSpPr>
        <p:spPr>
          <a:xfrm>
            <a:off x="1458096" y="3663778"/>
            <a:ext cx="2397211" cy="645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stap</a:t>
            </a:r>
          </a:p>
        </p:txBody>
      </p:sp>
      <p:cxnSp>
        <p:nvCxnSpPr>
          <p:cNvPr id="17" name="Rechte verbindingslijn met pijl 16"/>
          <p:cNvCxnSpPr/>
          <p:nvPr/>
        </p:nvCxnSpPr>
        <p:spPr>
          <a:xfrm>
            <a:off x="1458096" y="5931243"/>
            <a:ext cx="2397211"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 name="Tekstvak 18"/>
          <p:cNvSpPr txBox="1"/>
          <p:nvPr/>
        </p:nvSpPr>
        <p:spPr>
          <a:xfrm>
            <a:off x="2106825" y="5931243"/>
            <a:ext cx="1099751" cy="369332"/>
          </a:xfrm>
          <a:prstGeom prst="rect">
            <a:avLst/>
          </a:prstGeom>
          <a:noFill/>
        </p:spPr>
        <p:txBody>
          <a:bodyPr wrap="square" rtlCol="0">
            <a:spAutoFit/>
          </a:bodyPr>
          <a:lstStyle/>
          <a:p>
            <a:r>
              <a:rPr lang="nl-NL"/>
              <a:t>volgorde</a:t>
            </a:r>
          </a:p>
        </p:txBody>
      </p:sp>
    </p:spTree>
    <p:extLst>
      <p:ext uri="{BB962C8B-B14F-4D97-AF65-F5344CB8AC3E}">
        <p14:creationId xmlns:p14="http://schemas.microsoft.com/office/powerpoint/2010/main" val="2894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52C18-E2A9-B442-807D-2A02E218A790}"/>
              </a:ext>
            </a:extLst>
          </p:cNvPr>
          <p:cNvSpPr>
            <a:spLocks noGrp="1"/>
          </p:cNvSpPr>
          <p:nvPr>
            <p:ph type="title"/>
          </p:nvPr>
        </p:nvSpPr>
        <p:spPr/>
        <p:txBody>
          <a:bodyPr/>
          <a:lstStyle/>
          <a:p>
            <a:r>
              <a:rPr lang="nl-NL" dirty="0"/>
              <a:t>Flowcharts</a:t>
            </a:r>
          </a:p>
        </p:txBody>
      </p:sp>
      <p:sp>
        <p:nvSpPr>
          <p:cNvPr id="4" name="Tijdelijke aanduiding voor datum 3">
            <a:extLst>
              <a:ext uri="{FF2B5EF4-FFF2-40B4-BE49-F238E27FC236}">
                <a16:creationId xmlns:a16="http://schemas.microsoft.com/office/drawing/2014/main" id="{9E3E7E2B-F6D8-464F-A301-AC56F55571B1}"/>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F7D5B09D-B677-0148-BC88-D56E4D45F6F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1E74D9-D4F4-9D4C-A5DA-3D89EB3A00C0}"/>
              </a:ext>
            </a:extLst>
          </p:cNvPr>
          <p:cNvSpPr>
            <a:spLocks noGrp="1"/>
          </p:cNvSpPr>
          <p:nvPr>
            <p:ph type="sldNum" sz="quarter" idx="12"/>
          </p:nvPr>
        </p:nvSpPr>
        <p:spPr>
          <a:xfrm>
            <a:off x="8610600" y="6356350"/>
            <a:ext cx="2743200" cy="365125"/>
          </a:xfrm>
        </p:spPr>
        <p:txBody>
          <a:bodyPr/>
          <a:lstStyle/>
          <a:p>
            <a:fld id="{0AAEF2E2-A082-486B-BCC1-A4B8E9CF05F7}" type="slidenum">
              <a:rPr lang="nl-NL" smtClean="0"/>
              <a:t>13</a:t>
            </a:fld>
            <a:endParaRPr lang="nl-NL"/>
          </a:p>
        </p:txBody>
      </p:sp>
      <p:sp>
        <p:nvSpPr>
          <p:cNvPr id="9" name="Diamond 1">
            <a:extLst>
              <a:ext uri="{FF2B5EF4-FFF2-40B4-BE49-F238E27FC236}">
                <a16:creationId xmlns:a16="http://schemas.microsoft.com/office/drawing/2014/main" id="{18DDEA49-6614-664D-910E-2D59107138A0}"/>
              </a:ext>
            </a:extLst>
          </p:cNvPr>
          <p:cNvSpPr/>
          <p:nvPr/>
        </p:nvSpPr>
        <p:spPr>
          <a:xfrm>
            <a:off x="8184235" y="2348880"/>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dirty="0">
                <a:solidFill>
                  <a:schemeClr val="tx1"/>
                </a:solidFill>
              </a:rPr>
              <a:t>Keuze</a:t>
            </a:r>
          </a:p>
        </p:txBody>
      </p:sp>
      <p:sp>
        <p:nvSpPr>
          <p:cNvPr id="10" name="Oval 3">
            <a:extLst>
              <a:ext uri="{FF2B5EF4-FFF2-40B4-BE49-F238E27FC236}">
                <a16:creationId xmlns:a16="http://schemas.microsoft.com/office/drawing/2014/main" id="{32E5134E-211B-EF48-9AD3-80F8B30F1E39}"/>
              </a:ext>
            </a:extLst>
          </p:cNvPr>
          <p:cNvSpPr/>
          <p:nvPr/>
        </p:nvSpPr>
        <p:spPr>
          <a:xfrm>
            <a:off x="8184234" y="548680"/>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Begin</a:t>
            </a:r>
          </a:p>
        </p:txBody>
      </p:sp>
      <p:cxnSp>
        <p:nvCxnSpPr>
          <p:cNvPr id="11" name="Gebogen verbindingslijn 10">
            <a:extLst>
              <a:ext uri="{FF2B5EF4-FFF2-40B4-BE49-F238E27FC236}">
                <a16:creationId xmlns:a16="http://schemas.microsoft.com/office/drawing/2014/main" id="{905B75FA-B3ED-FB4E-B46D-6B02446E6186}"/>
              </a:ext>
            </a:extLst>
          </p:cNvPr>
          <p:cNvCxnSpPr>
            <a:cxnSpLocks/>
            <a:stCxn id="12" idx="1"/>
            <a:endCxn id="9" idx="1"/>
          </p:cNvCxnSpPr>
          <p:nvPr/>
        </p:nvCxnSpPr>
        <p:spPr>
          <a:xfrm rot="10800000" flipH="1">
            <a:off x="8184233" y="2636912"/>
            <a:ext cx="1" cy="2016224"/>
          </a:xfrm>
          <a:prstGeom prst="bentConnector3">
            <a:avLst>
              <a:gd name="adj1" fmla="val -228600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2" name="Rectangle 13">
            <a:extLst>
              <a:ext uri="{FF2B5EF4-FFF2-40B4-BE49-F238E27FC236}">
                <a16:creationId xmlns:a16="http://schemas.microsoft.com/office/drawing/2014/main" id="{49F186E7-EBE5-BA49-9440-37E8435F4BCE}"/>
              </a:ext>
            </a:extLst>
          </p:cNvPr>
          <p:cNvSpPr/>
          <p:nvPr/>
        </p:nvSpPr>
        <p:spPr>
          <a:xfrm>
            <a:off x="8184234" y="4365104"/>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Aktie</a:t>
            </a:r>
          </a:p>
        </p:txBody>
      </p:sp>
      <p:sp>
        <p:nvSpPr>
          <p:cNvPr id="13" name="TextBox 34">
            <a:extLst>
              <a:ext uri="{FF2B5EF4-FFF2-40B4-BE49-F238E27FC236}">
                <a16:creationId xmlns:a16="http://schemas.microsoft.com/office/drawing/2014/main" id="{A1FFDA86-7065-964D-B076-41D75C29B53A}"/>
              </a:ext>
            </a:extLst>
          </p:cNvPr>
          <p:cNvSpPr txBox="1"/>
          <p:nvPr/>
        </p:nvSpPr>
        <p:spPr>
          <a:xfrm>
            <a:off x="11064554" y="2348880"/>
            <a:ext cx="720080" cy="369332"/>
          </a:xfrm>
          <a:prstGeom prst="rect">
            <a:avLst/>
          </a:prstGeom>
          <a:noFill/>
        </p:spPr>
        <p:txBody>
          <a:bodyPr wrap="square" rtlCol="0">
            <a:spAutoFit/>
          </a:bodyPr>
          <a:lstStyle/>
          <a:p>
            <a:pPr algn="ctr"/>
            <a:r>
              <a:rPr lang="nl-NL" dirty="0"/>
              <a:t>Nee</a:t>
            </a:r>
          </a:p>
        </p:txBody>
      </p:sp>
      <p:sp>
        <p:nvSpPr>
          <p:cNvPr id="14" name="Rectangle 13">
            <a:extLst>
              <a:ext uri="{FF2B5EF4-FFF2-40B4-BE49-F238E27FC236}">
                <a16:creationId xmlns:a16="http://schemas.microsoft.com/office/drawing/2014/main" id="{2959DEDE-D072-D943-80D0-635BA6162B90}"/>
              </a:ext>
            </a:extLst>
          </p:cNvPr>
          <p:cNvSpPr/>
          <p:nvPr/>
        </p:nvSpPr>
        <p:spPr>
          <a:xfrm>
            <a:off x="8184234" y="3429000"/>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Aktie</a:t>
            </a:r>
          </a:p>
        </p:txBody>
      </p:sp>
      <p:cxnSp>
        <p:nvCxnSpPr>
          <p:cNvPr id="15" name="Gebogen verbindingslijn 14">
            <a:extLst>
              <a:ext uri="{FF2B5EF4-FFF2-40B4-BE49-F238E27FC236}">
                <a16:creationId xmlns:a16="http://schemas.microsoft.com/office/drawing/2014/main" id="{7EC71C6C-BC1E-104C-A364-1A312CE34757}"/>
              </a:ext>
            </a:extLst>
          </p:cNvPr>
          <p:cNvCxnSpPr>
            <a:cxnSpLocks/>
            <a:stCxn id="9" idx="3"/>
            <a:endCxn id="17" idx="6"/>
          </p:cNvCxnSpPr>
          <p:nvPr/>
        </p:nvCxnSpPr>
        <p:spPr>
          <a:xfrm>
            <a:off x="11064554" y="2636912"/>
            <a:ext cx="72008" cy="2952328"/>
          </a:xfrm>
          <a:prstGeom prst="bentConnector3">
            <a:avLst>
              <a:gd name="adj1" fmla="val 1052394"/>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7" name="Oval 3">
            <a:extLst>
              <a:ext uri="{FF2B5EF4-FFF2-40B4-BE49-F238E27FC236}">
                <a16:creationId xmlns:a16="http://schemas.microsoft.com/office/drawing/2014/main" id="{903CAD54-CD7B-2C4A-BEB6-C45626E98738}"/>
              </a:ext>
            </a:extLst>
          </p:cNvPr>
          <p:cNvSpPr/>
          <p:nvPr/>
        </p:nvSpPr>
        <p:spPr>
          <a:xfrm>
            <a:off x="8256242" y="5301208"/>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Eind</a:t>
            </a:r>
          </a:p>
        </p:txBody>
      </p:sp>
      <p:sp>
        <p:nvSpPr>
          <p:cNvPr id="21" name="TextBox 34">
            <a:extLst>
              <a:ext uri="{FF2B5EF4-FFF2-40B4-BE49-F238E27FC236}">
                <a16:creationId xmlns:a16="http://schemas.microsoft.com/office/drawing/2014/main" id="{C566B5F2-A2D4-9C4F-9A28-7B2067B72CFD}"/>
              </a:ext>
            </a:extLst>
          </p:cNvPr>
          <p:cNvSpPr txBox="1"/>
          <p:nvPr/>
        </p:nvSpPr>
        <p:spPr>
          <a:xfrm>
            <a:off x="9624394" y="2987660"/>
            <a:ext cx="720080" cy="369332"/>
          </a:xfrm>
          <a:prstGeom prst="rect">
            <a:avLst/>
          </a:prstGeom>
          <a:noFill/>
        </p:spPr>
        <p:txBody>
          <a:bodyPr wrap="square" rtlCol="0">
            <a:spAutoFit/>
          </a:bodyPr>
          <a:lstStyle/>
          <a:p>
            <a:pPr algn="ctr"/>
            <a:r>
              <a:rPr lang="nl-NL" dirty="0"/>
              <a:t>Ja</a:t>
            </a:r>
          </a:p>
        </p:txBody>
      </p:sp>
      <p:sp>
        <p:nvSpPr>
          <p:cNvPr id="22" name="Rectangle 13">
            <a:extLst>
              <a:ext uri="{FF2B5EF4-FFF2-40B4-BE49-F238E27FC236}">
                <a16:creationId xmlns:a16="http://schemas.microsoft.com/office/drawing/2014/main" id="{83A3C6FA-A2A4-6246-8C6E-FC2B3CBC035D}"/>
              </a:ext>
            </a:extLst>
          </p:cNvPr>
          <p:cNvSpPr/>
          <p:nvPr/>
        </p:nvSpPr>
        <p:spPr>
          <a:xfrm>
            <a:off x="8184234" y="1484784"/>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Aktie</a:t>
            </a:r>
          </a:p>
        </p:txBody>
      </p:sp>
      <p:cxnSp>
        <p:nvCxnSpPr>
          <p:cNvPr id="27" name="Gebogen verbindingslijn 26">
            <a:extLst>
              <a:ext uri="{FF2B5EF4-FFF2-40B4-BE49-F238E27FC236}">
                <a16:creationId xmlns:a16="http://schemas.microsoft.com/office/drawing/2014/main" id="{87DA2881-CE3F-1E41-88A9-56E772E3BDFE}"/>
              </a:ext>
            </a:extLst>
          </p:cNvPr>
          <p:cNvCxnSpPr>
            <a:cxnSpLocks/>
            <a:stCxn id="9" idx="2"/>
            <a:endCxn id="14" idx="0"/>
          </p:cNvCxnSpPr>
          <p:nvPr/>
        </p:nvCxnSpPr>
        <p:spPr>
          <a:xfrm rot="5400000">
            <a:off x="9372367" y="3176972"/>
            <a:ext cx="504056"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Gebogen verbindingslijn 31">
            <a:extLst>
              <a:ext uri="{FF2B5EF4-FFF2-40B4-BE49-F238E27FC236}">
                <a16:creationId xmlns:a16="http://schemas.microsoft.com/office/drawing/2014/main" id="{7A8F840A-01FA-F34C-8A87-AE8C9769FA13}"/>
              </a:ext>
            </a:extLst>
          </p:cNvPr>
          <p:cNvCxnSpPr>
            <a:cxnSpLocks/>
            <a:stCxn id="14" idx="2"/>
            <a:endCxn id="12" idx="0"/>
          </p:cNvCxnSpPr>
          <p:nvPr/>
        </p:nvCxnSpPr>
        <p:spPr>
          <a:xfrm rot="5400000">
            <a:off x="9444374" y="4185084"/>
            <a:ext cx="360040"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1" name="Gebogen verbindingslijn 70">
            <a:extLst>
              <a:ext uri="{FF2B5EF4-FFF2-40B4-BE49-F238E27FC236}">
                <a16:creationId xmlns:a16="http://schemas.microsoft.com/office/drawing/2014/main" id="{32F52B07-5365-7D46-B326-35FECC453392}"/>
              </a:ext>
            </a:extLst>
          </p:cNvPr>
          <p:cNvCxnSpPr>
            <a:cxnSpLocks/>
            <a:stCxn id="10" idx="4"/>
            <a:endCxn id="22" idx="0"/>
          </p:cNvCxnSpPr>
          <p:nvPr/>
        </p:nvCxnSpPr>
        <p:spPr>
          <a:xfrm rot="5400000">
            <a:off x="9444374" y="1304764"/>
            <a:ext cx="360040"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5" name="Gebogen verbindingslijn 74">
            <a:extLst>
              <a:ext uri="{FF2B5EF4-FFF2-40B4-BE49-F238E27FC236}">
                <a16:creationId xmlns:a16="http://schemas.microsoft.com/office/drawing/2014/main" id="{5317CF20-D3A6-4544-B64A-23052D217DBA}"/>
              </a:ext>
            </a:extLst>
          </p:cNvPr>
          <p:cNvCxnSpPr>
            <a:cxnSpLocks/>
            <a:stCxn id="22" idx="2"/>
            <a:endCxn id="9" idx="0"/>
          </p:cNvCxnSpPr>
          <p:nvPr/>
        </p:nvCxnSpPr>
        <p:spPr>
          <a:xfrm rot="16200000" flipH="1">
            <a:off x="9480378" y="2204863"/>
            <a:ext cx="288032"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93" name="Tijdelijke aanduiding voor inhoud 92">
            <a:extLst>
              <a:ext uri="{FF2B5EF4-FFF2-40B4-BE49-F238E27FC236}">
                <a16:creationId xmlns:a16="http://schemas.microsoft.com/office/drawing/2014/main" id="{D64769BE-5907-1F4C-B63C-81345505BCA7}"/>
              </a:ext>
            </a:extLst>
          </p:cNvPr>
          <p:cNvSpPr>
            <a:spLocks noGrp="1"/>
          </p:cNvSpPr>
          <p:nvPr>
            <p:ph sz="half" idx="1"/>
          </p:nvPr>
        </p:nvSpPr>
        <p:spPr>
          <a:xfrm>
            <a:off x="838200" y="1100512"/>
            <a:ext cx="6481936" cy="5130635"/>
          </a:xfrm>
          <a:prstGeom prst="rect">
            <a:avLst/>
          </a:prstGeom>
        </p:spPr>
        <p:txBody>
          <a:bodyPr wrap="square">
            <a:spAutoFit/>
          </a:bodyPr>
          <a:lstStyle/>
          <a:p>
            <a:pPr marL="0" indent="0">
              <a:buNone/>
            </a:pPr>
            <a:r>
              <a:rPr lang="nl-NL" dirty="0"/>
              <a:t>Een </a:t>
            </a:r>
            <a:r>
              <a:rPr lang="nl-NL" b="1" u="sng" dirty="0"/>
              <a:t>flowchart</a:t>
            </a:r>
            <a:r>
              <a:rPr lang="nl-NL" dirty="0"/>
              <a:t> is een diagram waarin je aangeeft hoe een algoritme werkt.</a:t>
            </a:r>
          </a:p>
          <a:p>
            <a:r>
              <a:rPr lang="nl-NL" dirty="0"/>
              <a:t>Voor het tekenen van flowcharts bestaan standaarden. Standaarden zijn afspraken over hoe je iets doet. </a:t>
            </a:r>
          </a:p>
          <a:p>
            <a:r>
              <a:rPr lang="nl-NL" dirty="0"/>
              <a:t>De meest gebruikte standaard voor flowcharts is ISO 5807:1985. Een eenvoudige beschrijving daarvan staat op </a:t>
            </a:r>
            <a:r>
              <a:rPr lang="nl-NL" dirty="0" err="1"/>
              <a:t>https</a:t>
            </a:r>
            <a:r>
              <a:rPr lang="nl-NL" dirty="0"/>
              <a:t>://</a:t>
            </a:r>
            <a:r>
              <a:rPr lang="nl-NL" dirty="0" err="1"/>
              <a:t>en.wikipedia.org</a:t>
            </a:r>
            <a:r>
              <a:rPr lang="nl-NL" dirty="0"/>
              <a:t>/wiki/Flowchart</a:t>
            </a:r>
          </a:p>
          <a:p>
            <a:r>
              <a:rPr lang="nl-NL" dirty="0"/>
              <a:t>Door het gebruik van standaarden, zorg je ervoor dat anderen je flowcharts beter begrijpen.</a:t>
            </a:r>
          </a:p>
        </p:txBody>
      </p:sp>
      <p:sp>
        <p:nvSpPr>
          <p:cNvPr id="23" name="Tijdelijke aanduiding voor tekst 6">
            <a:extLst>
              <a:ext uri="{FF2B5EF4-FFF2-40B4-BE49-F238E27FC236}">
                <a16:creationId xmlns:a16="http://schemas.microsoft.com/office/drawing/2014/main" id="{158BD9E2-1AF4-B94E-AC63-7B8C54189BAB}"/>
              </a:ext>
            </a:extLst>
          </p:cNvPr>
          <p:cNvSpPr txBox="1">
            <a:spLocks/>
          </p:cNvSpPr>
          <p:nvPr/>
        </p:nvSpPr>
        <p:spPr>
          <a:xfrm rot="16200000">
            <a:off x="-2669382" y="2669382"/>
            <a:ext cx="6176963" cy="838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sz="4400" dirty="0">
                <a:solidFill>
                  <a:schemeClr val="bg1"/>
                </a:solidFill>
              </a:rPr>
              <a:t>UITLEG</a:t>
            </a:r>
            <a:endParaRPr lang="nl-NL" dirty="0"/>
          </a:p>
        </p:txBody>
      </p:sp>
    </p:spTree>
    <p:extLst>
      <p:ext uri="{BB962C8B-B14F-4D97-AF65-F5344CB8AC3E}">
        <p14:creationId xmlns:p14="http://schemas.microsoft.com/office/powerpoint/2010/main" val="288817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3">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3">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P spid="14" grpId="0" animBg="1"/>
      <p:bldP spid="17" grpId="0" animBg="1"/>
      <p:bldP spid="21"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52C18-E2A9-B442-807D-2A02E218A790}"/>
              </a:ext>
            </a:extLst>
          </p:cNvPr>
          <p:cNvSpPr>
            <a:spLocks noGrp="1"/>
          </p:cNvSpPr>
          <p:nvPr>
            <p:ph type="title"/>
          </p:nvPr>
        </p:nvSpPr>
        <p:spPr/>
        <p:txBody>
          <a:bodyPr/>
          <a:lstStyle/>
          <a:p>
            <a:r>
              <a:rPr lang="nl-NL" dirty="0"/>
              <a:t>Getallen in een rij optellen</a:t>
            </a:r>
          </a:p>
        </p:txBody>
      </p:sp>
      <p:sp>
        <p:nvSpPr>
          <p:cNvPr id="8" name="Tijdelijke aanduiding voor inhoud 7">
            <a:extLst>
              <a:ext uri="{FF2B5EF4-FFF2-40B4-BE49-F238E27FC236}">
                <a16:creationId xmlns:a16="http://schemas.microsoft.com/office/drawing/2014/main" id="{F4D919FF-DA3A-634A-B4EE-30857874638D}"/>
              </a:ext>
            </a:extLst>
          </p:cNvPr>
          <p:cNvSpPr>
            <a:spLocks noGrp="1"/>
          </p:cNvSpPr>
          <p:nvPr>
            <p:ph sz="half" idx="1"/>
          </p:nvPr>
        </p:nvSpPr>
        <p:spPr>
          <a:xfrm>
            <a:off x="838200" y="1100512"/>
            <a:ext cx="6625952" cy="5076451"/>
          </a:xfrm>
        </p:spPr>
        <p:txBody>
          <a:bodyPr/>
          <a:lstStyle/>
          <a:p>
            <a:pPr marL="0" indent="0">
              <a:buNone/>
            </a:pPr>
            <a:r>
              <a:rPr lang="nl-NL" dirty="0"/>
              <a:t>Beschrijving:</a:t>
            </a:r>
          </a:p>
          <a:p>
            <a:r>
              <a:rPr lang="nl-NL" dirty="0"/>
              <a:t>input: lijst met één of meer getallen</a:t>
            </a:r>
          </a:p>
          <a:p>
            <a:r>
              <a:rPr lang="nl-NL" dirty="0"/>
              <a:t>output: som van alle getallen uit de lijst</a:t>
            </a:r>
          </a:p>
          <a:p>
            <a:pPr marL="0" indent="0">
              <a:buNone/>
            </a:pPr>
            <a:r>
              <a:rPr lang="nl-NL" dirty="0"/>
              <a:t>Voorbeelden: </a:t>
            </a:r>
          </a:p>
          <a:p>
            <a:r>
              <a:rPr lang="nl-NL" dirty="0"/>
              <a:t>[10, 2, 5] =&gt; 17</a:t>
            </a:r>
          </a:p>
          <a:p>
            <a:r>
              <a:rPr lang="nl-NL" dirty="0"/>
              <a:t>[0, -1, 3, 7] =&gt; 9</a:t>
            </a:r>
          </a:p>
          <a:p>
            <a:endParaRPr lang="nl-NL" dirty="0"/>
          </a:p>
        </p:txBody>
      </p:sp>
      <p:sp>
        <p:nvSpPr>
          <p:cNvPr id="16" name="Tijdelijke aanduiding voor inhoud 15">
            <a:extLst>
              <a:ext uri="{FF2B5EF4-FFF2-40B4-BE49-F238E27FC236}">
                <a16:creationId xmlns:a16="http://schemas.microsoft.com/office/drawing/2014/main" id="{1BCD6C07-7F8F-EC4D-8CA6-2EF59DADFBFC}"/>
              </a:ext>
            </a:extLst>
          </p:cNvPr>
          <p:cNvSpPr>
            <a:spLocks noGrp="1"/>
          </p:cNvSpPr>
          <p:nvPr>
            <p:ph sz="half" idx="2"/>
          </p:nvPr>
        </p:nvSpPr>
        <p:spPr>
          <a:xfrm>
            <a:off x="838199" y="5301208"/>
            <a:ext cx="5181600" cy="875755"/>
          </a:xfrm>
          <a:solidFill>
            <a:schemeClr val="accent6">
              <a:lumMod val="40000"/>
              <a:lumOff val="60000"/>
            </a:schemeClr>
          </a:solidFill>
          <a:ln w="25400">
            <a:solidFill>
              <a:schemeClr val="accent6"/>
            </a:solidFill>
          </a:ln>
        </p:spPr>
        <p:txBody>
          <a:bodyPr>
            <a:normAutofit fontScale="92500" lnSpcReduction="10000"/>
          </a:bodyPr>
          <a:lstStyle/>
          <a:p>
            <a:pPr marL="0" indent="0">
              <a:buNone/>
            </a:pPr>
            <a:r>
              <a:rPr lang="nl-NL" dirty="0"/>
              <a:t>Zie code in </a:t>
            </a:r>
            <a:r>
              <a:rPr lang="nl-NL" dirty="0" err="1"/>
              <a:t>JavaScript</a:t>
            </a:r>
            <a:r>
              <a:rPr lang="nl-NL" dirty="0"/>
              <a:t> op</a:t>
            </a:r>
          </a:p>
          <a:p>
            <a:pPr marL="0" indent="0">
              <a:buNone/>
            </a:pPr>
            <a:r>
              <a:rPr lang="nl-NL" dirty="0">
                <a:hlinkClick r:id="rId2"/>
              </a:rPr>
              <a:t>https://repl.it/@vangeest/geefSom</a:t>
            </a:r>
            <a:endParaRPr lang="nl-NL" dirty="0"/>
          </a:p>
          <a:p>
            <a:endParaRPr lang="nl-NL" dirty="0"/>
          </a:p>
        </p:txBody>
      </p:sp>
      <p:sp>
        <p:nvSpPr>
          <p:cNvPr id="4" name="Tijdelijke aanduiding voor datum 3">
            <a:extLst>
              <a:ext uri="{FF2B5EF4-FFF2-40B4-BE49-F238E27FC236}">
                <a16:creationId xmlns:a16="http://schemas.microsoft.com/office/drawing/2014/main" id="{9E3E7E2B-F6D8-464F-A301-AC56F55571B1}"/>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F7D5B09D-B677-0148-BC88-D56E4D45F6F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1E74D9-D4F4-9D4C-A5DA-3D89EB3A00C0}"/>
              </a:ext>
            </a:extLst>
          </p:cNvPr>
          <p:cNvSpPr>
            <a:spLocks noGrp="1"/>
          </p:cNvSpPr>
          <p:nvPr>
            <p:ph type="sldNum" sz="quarter" idx="12"/>
          </p:nvPr>
        </p:nvSpPr>
        <p:spPr/>
        <p:txBody>
          <a:bodyPr/>
          <a:lstStyle/>
          <a:p>
            <a:fld id="{0AAEF2E2-A082-486B-BCC1-A4B8E9CF05F7}" type="slidenum">
              <a:rPr lang="nl-NL" smtClean="0"/>
              <a:t>14</a:t>
            </a:fld>
            <a:endParaRPr lang="nl-NL"/>
          </a:p>
        </p:txBody>
      </p:sp>
      <p:sp>
        <p:nvSpPr>
          <p:cNvPr id="7" name="Tijdelijke aanduiding voor tekst 6">
            <a:extLst>
              <a:ext uri="{FF2B5EF4-FFF2-40B4-BE49-F238E27FC236}">
                <a16:creationId xmlns:a16="http://schemas.microsoft.com/office/drawing/2014/main" id="{0CD279E2-63C0-A74F-80B2-9F471F44E681}"/>
              </a:ext>
            </a:extLst>
          </p:cNvPr>
          <p:cNvSpPr>
            <a:spLocks noGrp="1"/>
          </p:cNvSpPr>
          <p:nvPr>
            <p:ph type="body" sz="quarter" idx="17"/>
          </p:nvPr>
        </p:nvSpPr>
        <p:spPr/>
        <p:txBody>
          <a:bodyPr/>
          <a:lstStyle/>
          <a:p>
            <a:r>
              <a:rPr lang="nl-NL" dirty="0"/>
              <a:t>VOORBEELD</a:t>
            </a:r>
          </a:p>
        </p:txBody>
      </p:sp>
      <p:sp>
        <p:nvSpPr>
          <p:cNvPr id="9" name="Diamond 1">
            <a:extLst>
              <a:ext uri="{FF2B5EF4-FFF2-40B4-BE49-F238E27FC236}">
                <a16:creationId xmlns:a16="http://schemas.microsoft.com/office/drawing/2014/main" id="{18DDEA49-6614-664D-910E-2D59107138A0}"/>
              </a:ext>
            </a:extLst>
          </p:cNvPr>
          <p:cNvSpPr/>
          <p:nvPr/>
        </p:nvSpPr>
        <p:spPr>
          <a:xfrm>
            <a:off x="8184235" y="2348880"/>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dirty="0">
                <a:solidFill>
                  <a:schemeClr val="tx1"/>
                </a:solidFill>
              </a:rPr>
              <a:t>Is er (nog) een getal in de rij?</a:t>
            </a:r>
          </a:p>
        </p:txBody>
      </p:sp>
      <p:sp>
        <p:nvSpPr>
          <p:cNvPr id="10" name="Oval 3">
            <a:extLst>
              <a:ext uri="{FF2B5EF4-FFF2-40B4-BE49-F238E27FC236}">
                <a16:creationId xmlns:a16="http://schemas.microsoft.com/office/drawing/2014/main" id="{32E5134E-211B-EF48-9AD3-80F8B30F1E39}"/>
              </a:ext>
            </a:extLst>
          </p:cNvPr>
          <p:cNvSpPr/>
          <p:nvPr/>
        </p:nvSpPr>
        <p:spPr>
          <a:xfrm>
            <a:off x="8184234" y="548680"/>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Rij met getallen</a:t>
            </a:r>
          </a:p>
        </p:txBody>
      </p:sp>
      <p:cxnSp>
        <p:nvCxnSpPr>
          <p:cNvPr id="11" name="Gebogen verbindingslijn 10">
            <a:extLst>
              <a:ext uri="{FF2B5EF4-FFF2-40B4-BE49-F238E27FC236}">
                <a16:creationId xmlns:a16="http://schemas.microsoft.com/office/drawing/2014/main" id="{905B75FA-B3ED-FB4E-B46D-6B02446E6186}"/>
              </a:ext>
            </a:extLst>
          </p:cNvPr>
          <p:cNvCxnSpPr>
            <a:cxnSpLocks/>
            <a:stCxn id="12" idx="1"/>
            <a:endCxn id="9" idx="1"/>
          </p:cNvCxnSpPr>
          <p:nvPr/>
        </p:nvCxnSpPr>
        <p:spPr>
          <a:xfrm rot="10800000" flipH="1">
            <a:off x="8184233" y="2636912"/>
            <a:ext cx="1" cy="2016224"/>
          </a:xfrm>
          <a:prstGeom prst="bentConnector3">
            <a:avLst>
              <a:gd name="adj1" fmla="val -228600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2" name="Rectangle 13">
            <a:extLst>
              <a:ext uri="{FF2B5EF4-FFF2-40B4-BE49-F238E27FC236}">
                <a16:creationId xmlns:a16="http://schemas.microsoft.com/office/drawing/2014/main" id="{49F186E7-EBE5-BA49-9440-37E8435F4BCE}"/>
              </a:ext>
            </a:extLst>
          </p:cNvPr>
          <p:cNvSpPr/>
          <p:nvPr/>
        </p:nvSpPr>
        <p:spPr>
          <a:xfrm>
            <a:off x="8184234" y="4365104"/>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Ga één getal verder in de rij</a:t>
            </a:r>
          </a:p>
        </p:txBody>
      </p:sp>
      <p:sp>
        <p:nvSpPr>
          <p:cNvPr id="13" name="TextBox 34">
            <a:extLst>
              <a:ext uri="{FF2B5EF4-FFF2-40B4-BE49-F238E27FC236}">
                <a16:creationId xmlns:a16="http://schemas.microsoft.com/office/drawing/2014/main" id="{A1FFDA86-7065-964D-B076-41D75C29B53A}"/>
              </a:ext>
            </a:extLst>
          </p:cNvPr>
          <p:cNvSpPr txBox="1"/>
          <p:nvPr/>
        </p:nvSpPr>
        <p:spPr>
          <a:xfrm>
            <a:off x="11064554" y="2348880"/>
            <a:ext cx="720080" cy="369332"/>
          </a:xfrm>
          <a:prstGeom prst="rect">
            <a:avLst/>
          </a:prstGeom>
          <a:noFill/>
        </p:spPr>
        <p:txBody>
          <a:bodyPr wrap="square" rtlCol="0">
            <a:spAutoFit/>
          </a:bodyPr>
          <a:lstStyle/>
          <a:p>
            <a:pPr algn="ctr"/>
            <a:r>
              <a:rPr lang="nl-NL" dirty="0"/>
              <a:t>Nee</a:t>
            </a:r>
          </a:p>
        </p:txBody>
      </p:sp>
      <p:sp>
        <p:nvSpPr>
          <p:cNvPr id="14" name="Rectangle 13">
            <a:extLst>
              <a:ext uri="{FF2B5EF4-FFF2-40B4-BE49-F238E27FC236}">
                <a16:creationId xmlns:a16="http://schemas.microsoft.com/office/drawing/2014/main" id="{2959DEDE-D072-D943-80D0-635BA6162B90}"/>
              </a:ext>
            </a:extLst>
          </p:cNvPr>
          <p:cNvSpPr/>
          <p:nvPr/>
        </p:nvSpPr>
        <p:spPr>
          <a:xfrm>
            <a:off x="8184234" y="3429000"/>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Som = som + getal in rij</a:t>
            </a:r>
          </a:p>
        </p:txBody>
      </p:sp>
      <p:cxnSp>
        <p:nvCxnSpPr>
          <p:cNvPr id="15" name="Gebogen verbindingslijn 14">
            <a:extLst>
              <a:ext uri="{FF2B5EF4-FFF2-40B4-BE49-F238E27FC236}">
                <a16:creationId xmlns:a16="http://schemas.microsoft.com/office/drawing/2014/main" id="{7EC71C6C-BC1E-104C-A364-1A312CE34757}"/>
              </a:ext>
            </a:extLst>
          </p:cNvPr>
          <p:cNvCxnSpPr>
            <a:cxnSpLocks/>
            <a:stCxn id="9" idx="3"/>
            <a:endCxn id="17" idx="6"/>
          </p:cNvCxnSpPr>
          <p:nvPr/>
        </p:nvCxnSpPr>
        <p:spPr>
          <a:xfrm>
            <a:off x="11064554" y="2636912"/>
            <a:ext cx="72008" cy="2952328"/>
          </a:xfrm>
          <a:prstGeom prst="bentConnector3">
            <a:avLst>
              <a:gd name="adj1" fmla="val 1052394"/>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7" name="Oval 3">
            <a:extLst>
              <a:ext uri="{FF2B5EF4-FFF2-40B4-BE49-F238E27FC236}">
                <a16:creationId xmlns:a16="http://schemas.microsoft.com/office/drawing/2014/main" id="{903CAD54-CD7B-2C4A-BEB6-C45626E98738}"/>
              </a:ext>
            </a:extLst>
          </p:cNvPr>
          <p:cNvSpPr/>
          <p:nvPr/>
        </p:nvSpPr>
        <p:spPr>
          <a:xfrm>
            <a:off x="8256242" y="5301208"/>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Som van getallen</a:t>
            </a:r>
          </a:p>
        </p:txBody>
      </p:sp>
      <p:sp>
        <p:nvSpPr>
          <p:cNvPr id="21" name="TextBox 34">
            <a:extLst>
              <a:ext uri="{FF2B5EF4-FFF2-40B4-BE49-F238E27FC236}">
                <a16:creationId xmlns:a16="http://schemas.microsoft.com/office/drawing/2014/main" id="{C566B5F2-A2D4-9C4F-9A28-7B2067B72CFD}"/>
              </a:ext>
            </a:extLst>
          </p:cNvPr>
          <p:cNvSpPr txBox="1"/>
          <p:nvPr/>
        </p:nvSpPr>
        <p:spPr>
          <a:xfrm>
            <a:off x="9624394" y="2987660"/>
            <a:ext cx="720080" cy="369332"/>
          </a:xfrm>
          <a:prstGeom prst="rect">
            <a:avLst/>
          </a:prstGeom>
          <a:noFill/>
        </p:spPr>
        <p:txBody>
          <a:bodyPr wrap="square" rtlCol="0">
            <a:spAutoFit/>
          </a:bodyPr>
          <a:lstStyle/>
          <a:p>
            <a:pPr algn="ctr"/>
            <a:r>
              <a:rPr lang="nl-NL" dirty="0"/>
              <a:t>Ja</a:t>
            </a:r>
          </a:p>
        </p:txBody>
      </p:sp>
      <p:sp>
        <p:nvSpPr>
          <p:cNvPr id="22" name="Rectangle 13">
            <a:extLst>
              <a:ext uri="{FF2B5EF4-FFF2-40B4-BE49-F238E27FC236}">
                <a16:creationId xmlns:a16="http://schemas.microsoft.com/office/drawing/2014/main" id="{83A3C6FA-A2A4-6246-8C6E-FC2B3CBC035D}"/>
              </a:ext>
            </a:extLst>
          </p:cNvPr>
          <p:cNvSpPr/>
          <p:nvPr/>
        </p:nvSpPr>
        <p:spPr>
          <a:xfrm>
            <a:off x="8184234" y="1484784"/>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Som = 0</a:t>
            </a:r>
          </a:p>
          <a:p>
            <a:pPr algn="ctr"/>
            <a:r>
              <a:rPr lang="nl-NL" dirty="0">
                <a:solidFill>
                  <a:schemeClr val="tx1"/>
                </a:solidFill>
              </a:rPr>
              <a:t>Begin bij getal voorin de rij</a:t>
            </a:r>
          </a:p>
        </p:txBody>
      </p:sp>
      <p:cxnSp>
        <p:nvCxnSpPr>
          <p:cNvPr id="27" name="Gebogen verbindingslijn 26">
            <a:extLst>
              <a:ext uri="{FF2B5EF4-FFF2-40B4-BE49-F238E27FC236}">
                <a16:creationId xmlns:a16="http://schemas.microsoft.com/office/drawing/2014/main" id="{87DA2881-CE3F-1E41-88A9-56E772E3BDFE}"/>
              </a:ext>
            </a:extLst>
          </p:cNvPr>
          <p:cNvCxnSpPr>
            <a:cxnSpLocks/>
            <a:stCxn id="9" idx="2"/>
            <a:endCxn id="14" idx="0"/>
          </p:cNvCxnSpPr>
          <p:nvPr/>
        </p:nvCxnSpPr>
        <p:spPr>
          <a:xfrm rot="5400000">
            <a:off x="9372367" y="3176972"/>
            <a:ext cx="504056"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Gebogen verbindingslijn 31">
            <a:extLst>
              <a:ext uri="{FF2B5EF4-FFF2-40B4-BE49-F238E27FC236}">
                <a16:creationId xmlns:a16="http://schemas.microsoft.com/office/drawing/2014/main" id="{7A8F840A-01FA-F34C-8A87-AE8C9769FA13}"/>
              </a:ext>
            </a:extLst>
          </p:cNvPr>
          <p:cNvCxnSpPr>
            <a:cxnSpLocks/>
            <a:stCxn id="14" idx="2"/>
            <a:endCxn id="12" idx="0"/>
          </p:cNvCxnSpPr>
          <p:nvPr/>
        </p:nvCxnSpPr>
        <p:spPr>
          <a:xfrm rot="5400000">
            <a:off x="9444374" y="4185084"/>
            <a:ext cx="360040"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1" name="Gebogen verbindingslijn 70">
            <a:extLst>
              <a:ext uri="{FF2B5EF4-FFF2-40B4-BE49-F238E27FC236}">
                <a16:creationId xmlns:a16="http://schemas.microsoft.com/office/drawing/2014/main" id="{32F52B07-5365-7D46-B326-35FECC453392}"/>
              </a:ext>
            </a:extLst>
          </p:cNvPr>
          <p:cNvCxnSpPr>
            <a:cxnSpLocks/>
            <a:stCxn id="10" idx="4"/>
            <a:endCxn id="22" idx="0"/>
          </p:cNvCxnSpPr>
          <p:nvPr/>
        </p:nvCxnSpPr>
        <p:spPr>
          <a:xfrm rot="5400000">
            <a:off x="9444374" y="1304764"/>
            <a:ext cx="360040"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5" name="Gebogen verbindingslijn 74">
            <a:extLst>
              <a:ext uri="{FF2B5EF4-FFF2-40B4-BE49-F238E27FC236}">
                <a16:creationId xmlns:a16="http://schemas.microsoft.com/office/drawing/2014/main" id="{5317CF20-D3A6-4544-B64A-23052D217DBA}"/>
              </a:ext>
            </a:extLst>
          </p:cNvPr>
          <p:cNvCxnSpPr>
            <a:cxnSpLocks/>
            <a:stCxn id="22" idx="2"/>
            <a:endCxn id="9" idx="0"/>
          </p:cNvCxnSpPr>
          <p:nvPr/>
        </p:nvCxnSpPr>
        <p:spPr>
          <a:xfrm rot="16200000" flipH="1">
            <a:off x="9480378" y="2204863"/>
            <a:ext cx="288032"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114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nimBg="1"/>
      <p:bldP spid="9" grpId="0" animBg="1"/>
      <p:bldP spid="12" grpId="0" animBg="1"/>
      <p:bldP spid="13" grpId="0"/>
      <p:bldP spid="14" grpId="0" animBg="1"/>
      <p:bldP spid="21" grpId="0"/>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52C18-E2A9-B442-807D-2A02E218A790}"/>
              </a:ext>
            </a:extLst>
          </p:cNvPr>
          <p:cNvSpPr>
            <a:spLocks noGrp="1"/>
          </p:cNvSpPr>
          <p:nvPr>
            <p:ph type="title"/>
          </p:nvPr>
        </p:nvSpPr>
        <p:spPr/>
        <p:txBody>
          <a:bodyPr/>
          <a:lstStyle/>
          <a:p>
            <a:r>
              <a:rPr lang="nl-NL" dirty="0"/>
              <a:t>Gemiddelde van getallen in een rij berekenen</a:t>
            </a:r>
          </a:p>
        </p:txBody>
      </p:sp>
      <p:sp>
        <p:nvSpPr>
          <p:cNvPr id="29" name="Tijdelijke aanduiding voor inhoud 28">
            <a:extLst>
              <a:ext uri="{FF2B5EF4-FFF2-40B4-BE49-F238E27FC236}">
                <a16:creationId xmlns:a16="http://schemas.microsoft.com/office/drawing/2014/main" id="{32B0F8E5-8911-1F45-8432-02DC35F8016B}"/>
              </a:ext>
            </a:extLst>
          </p:cNvPr>
          <p:cNvSpPr>
            <a:spLocks noGrp="1"/>
          </p:cNvSpPr>
          <p:nvPr>
            <p:ph sz="half" idx="1"/>
          </p:nvPr>
        </p:nvSpPr>
        <p:spPr>
          <a:xfrm>
            <a:off x="838200" y="1100512"/>
            <a:ext cx="7315200" cy="4200695"/>
          </a:xfrm>
        </p:spPr>
        <p:txBody>
          <a:bodyPr/>
          <a:lstStyle/>
          <a:p>
            <a:pPr marL="0" indent="0">
              <a:buNone/>
            </a:pPr>
            <a:r>
              <a:rPr lang="nl-NL" dirty="0"/>
              <a:t>Beschrijving:</a:t>
            </a:r>
          </a:p>
          <a:p>
            <a:r>
              <a:rPr lang="nl-NL" dirty="0"/>
              <a:t>input: lijst met één of meer getallen</a:t>
            </a:r>
          </a:p>
          <a:p>
            <a:r>
              <a:rPr lang="nl-NL" dirty="0"/>
              <a:t>output: gemiddelde van alle getallen uit de lijst</a:t>
            </a:r>
          </a:p>
          <a:p>
            <a:pPr marL="0" indent="0">
              <a:buNone/>
            </a:pPr>
            <a:r>
              <a:rPr lang="nl-NL" dirty="0"/>
              <a:t>Voorbeelden: </a:t>
            </a:r>
          </a:p>
          <a:p>
            <a:r>
              <a:rPr lang="nl-NL" dirty="0"/>
              <a:t>[10, 2, 6] =&gt; 6</a:t>
            </a:r>
          </a:p>
          <a:p>
            <a:r>
              <a:rPr lang="nl-NL" dirty="0"/>
              <a:t>[0, -2, 4, 8] =&gt; 2.5</a:t>
            </a:r>
          </a:p>
          <a:p>
            <a:endParaRPr lang="nl-NL" dirty="0"/>
          </a:p>
        </p:txBody>
      </p:sp>
      <p:sp>
        <p:nvSpPr>
          <p:cNvPr id="4" name="Tijdelijke aanduiding voor datum 3">
            <a:extLst>
              <a:ext uri="{FF2B5EF4-FFF2-40B4-BE49-F238E27FC236}">
                <a16:creationId xmlns:a16="http://schemas.microsoft.com/office/drawing/2014/main" id="{9E3E7E2B-F6D8-464F-A301-AC56F55571B1}"/>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F7D5B09D-B677-0148-BC88-D56E4D45F6F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1E74D9-D4F4-9D4C-A5DA-3D89EB3A00C0}"/>
              </a:ext>
            </a:extLst>
          </p:cNvPr>
          <p:cNvSpPr>
            <a:spLocks noGrp="1"/>
          </p:cNvSpPr>
          <p:nvPr>
            <p:ph type="sldNum" sz="quarter" idx="12"/>
          </p:nvPr>
        </p:nvSpPr>
        <p:spPr>
          <a:xfrm>
            <a:off x="8610600" y="6381328"/>
            <a:ext cx="2743200" cy="365125"/>
          </a:xfrm>
        </p:spPr>
        <p:txBody>
          <a:bodyPr/>
          <a:lstStyle/>
          <a:p>
            <a:fld id="{0AAEF2E2-A082-486B-BCC1-A4B8E9CF05F7}" type="slidenum">
              <a:rPr lang="nl-NL" smtClean="0"/>
              <a:t>15</a:t>
            </a:fld>
            <a:endParaRPr lang="nl-NL" dirty="0"/>
          </a:p>
        </p:txBody>
      </p:sp>
      <p:sp>
        <p:nvSpPr>
          <p:cNvPr id="7" name="Tijdelijke aanduiding voor tekst 6">
            <a:extLst>
              <a:ext uri="{FF2B5EF4-FFF2-40B4-BE49-F238E27FC236}">
                <a16:creationId xmlns:a16="http://schemas.microsoft.com/office/drawing/2014/main" id="{0CD279E2-63C0-A74F-80B2-9F471F44E681}"/>
              </a:ext>
            </a:extLst>
          </p:cNvPr>
          <p:cNvSpPr>
            <a:spLocks noGrp="1"/>
          </p:cNvSpPr>
          <p:nvPr>
            <p:ph type="body" sz="quarter" idx="17"/>
          </p:nvPr>
        </p:nvSpPr>
        <p:spPr/>
        <p:txBody>
          <a:bodyPr/>
          <a:lstStyle/>
          <a:p>
            <a:r>
              <a:rPr lang="nl-NL" dirty="0"/>
              <a:t>VOORBEELD</a:t>
            </a:r>
          </a:p>
        </p:txBody>
      </p:sp>
      <p:sp>
        <p:nvSpPr>
          <p:cNvPr id="9" name="Diamond 1">
            <a:extLst>
              <a:ext uri="{FF2B5EF4-FFF2-40B4-BE49-F238E27FC236}">
                <a16:creationId xmlns:a16="http://schemas.microsoft.com/office/drawing/2014/main" id="{18DDEA49-6614-664D-910E-2D59107138A0}"/>
              </a:ext>
            </a:extLst>
          </p:cNvPr>
          <p:cNvSpPr/>
          <p:nvPr/>
        </p:nvSpPr>
        <p:spPr>
          <a:xfrm>
            <a:off x="8184235" y="2564904"/>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dirty="0">
                <a:solidFill>
                  <a:schemeClr val="tx1"/>
                </a:solidFill>
              </a:rPr>
              <a:t>Is er (nog) een getal in de rij?</a:t>
            </a:r>
          </a:p>
        </p:txBody>
      </p:sp>
      <p:sp>
        <p:nvSpPr>
          <p:cNvPr id="10" name="Oval 3">
            <a:extLst>
              <a:ext uri="{FF2B5EF4-FFF2-40B4-BE49-F238E27FC236}">
                <a16:creationId xmlns:a16="http://schemas.microsoft.com/office/drawing/2014/main" id="{32E5134E-211B-EF48-9AD3-80F8B30F1E39}"/>
              </a:ext>
            </a:extLst>
          </p:cNvPr>
          <p:cNvSpPr/>
          <p:nvPr/>
        </p:nvSpPr>
        <p:spPr>
          <a:xfrm>
            <a:off x="8184234" y="836712"/>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Rij met getallen</a:t>
            </a:r>
          </a:p>
        </p:txBody>
      </p:sp>
      <p:cxnSp>
        <p:nvCxnSpPr>
          <p:cNvPr id="11" name="Gebogen verbindingslijn 10">
            <a:extLst>
              <a:ext uri="{FF2B5EF4-FFF2-40B4-BE49-F238E27FC236}">
                <a16:creationId xmlns:a16="http://schemas.microsoft.com/office/drawing/2014/main" id="{905B75FA-B3ED-FB4E-B46D-6B02446E6186}"/>
              </a:ext>
            </a:extLst>
          </p:cNvPr>
          <p:cNvCxnSpPr>
            <a:cxnSpLocks/>
            <a:stCxn id="12" idx="1"/>
            <a:endCxn id="9" idx="1"/>
          </p:cNvCxnSpPr>
          <p:nvPr/>
        </p:nvCxnSpPr>
        <p:spPr>
          <a:xfrm rot="10800000" flipH="1">
            <a:off x="8184233" y="2852936"/>
            <a:ext cx="1" cy="1872208"/>
          </a:xfrm>
          <a:prstGeom prst="bentConnector3">
            <a:avLst>
              <a:gd name="adj1" fmla="val -228600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2" name="Rectangle 13">
            <a:extLst>
              <a:ext uri="{FF2B5EF4-FFF2-40B4-BE49-F238E27FC236}">
                <a16:creationId xmlns:a16="http://schemas.microsoft.com/office/drawing/2014/main" id="{49F186E7-EBE5-BA49-9440-37E8435F4BCE}"/>
              </a:ext>
            </a:extLst>
          </p:cNvPr>
          <p:cNvSpPr/>
          <p:nvPr/>
        </p:nvSpPr>
        <p:spPr>
          <a:xfrm>
            <a:off x="8184234" y="4437112"/>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Ga één getal verder in de rij</a:t>
            </a:r>
          </a:p>
        </p:txBody>
      </p:sp>
      <p:sp>
        <p:nvSpPr>
          <p:cNvPr id="13" name="TextBox 34">
            <a:extLst>
              <a:ext uri="{FF2B5EF4-FFF2-40B4-BE49-F238E27FC236}">
                <a16:creationId xmlns:a16="http://schemas.microsoft.com/office/drawing/2014/main" id="{A1FFDA86-7065-964D-B076-41D75C29B53A}"/>
              </a:ext>
            </a:extLst>
          </p:cNvPr>
          <p:cNvSpPr txBox="1"/>
          <p:nvPr/>
        </p:nvSpPr>
        <p:spPr>
          <a:xfrm>
            <a:off x="11064554" y="2483604"/>
            <a:ext cx="720080" cy="369332"/>
          </a:xfrm>
          <a:prstGeom prst="rect">
            <a:avLst/>
          </a:prstGeom>
          <a:noFill/>
        </p:spPr>
        <p:txBody>
          <a:bodyPr wrap="square" rtlCol="0">
            <a:spAutoFit/>
          </a:bodyPr>
          <a:lstStyle/>
          <a:p>
            <a:pPr algn="ctr"/>
            <a:r>
              <a:rPr lang="nl-NL" dirty="0"/>
              <a:t>Nee</a:t>
            </a:r>
          </a:p>
        </p:txBody>
      </p:sp>
      <p:sp>
        <p:nvSpPr>
          <p:cNvPr id="14" name="Rectangle 13">
            <a:extLst>
              <a:ext uri="{FF2B5EF4-FFF2-40B4-BE49-F238E27FC236}">
                <a16:creationId xmlns:a16="http://schemas.microsoft.com/office/drawing/2014/main" id="{2959DEDE-D072-D943-80D0-635BA6162B90}"/>
              </a:ext>
            </a:extLst>
          </p:cNvPr>
          <p:cNvSpPr/>
          <p:nvPr/>
        </p:nvSpPr>
        <p:spPr>
          <a:xfrm>
            <a:off x="8184234" y="3501008"/>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Som = som + getal in rij</a:t>
            </a:r>
          </a:p>
          <a:p>
            <a:pPr algn="ctr"/>
            <a:r>
              <a:rPr lang="nl-NL" dirty="0">
                <a:solidFill>
                  <a:schemeClr val="tx1"/>
                </a:solidFill>
              </a:rPr>
              <a:t>Aantal = Aantal + 1</a:t>
            </a:r>
          </a:p>
        </p:txBody>
      </p:sp>
      <p:cxnSp>
        <p:nvCxnSpPr>
          <p:cNvPr id="15" name="Gebogen verbindingslijn 14">
            <a:extLst>
              <a:ext uri="{FF2B5EF4-FFF2-40B4-BE49-F238E27FC236}">
                <a16:creationId xmlns:a16="http://schemas.microsoft.com/office/drawing/2014/main" id="{7EC71C6C-BC1E-104C-A364-1A312CE34757}"/>
              </a:ext>
            </a:extLst>
          </p:cNvPr>
          <p:cNvCxnSpPr>
            <a:cxnSpLocks/>
            <a:stCxn id="9" idx="3"/>
            <a:endCxn id="23" idx="3"/>
          </p:cNvCxnSpPr>
          <p:nvPr/>
        </p:nvCxnSpPr>
        <p:spPr>
          <a:xfrm flipH="1">
            <a:off x="11064552" y="2852936"/>
            <a:ext cx="2" cy="2736304"/>
          </a:xfrm>
          <a:prstGeom prst="bentConnector3">
            <a:avLst>
              <a:gd name="adj1" fmla="val -114300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7" name="Oval 3">
            <a:extLst>
              <a:ext uri="{FF2B5EF4-FFF2-40B4-BE49-F238E27FC236}">
                <a16:creationId xmlns:a16="http://schemas.microsoft.com/office/drawing/2014/main" id="{903CAD54-CD7B-2C4A-BEB6-C45626E98738}"/>
              </a:ext>
            </a:extLst>
          </p:cNvPr>
          <p:cNvSpPr/>
          <p:nvPr/>
        </p:nvSpPr>
        <p:spPr>
          <a:xfrm>
            <a:off x="8184232" y="6165304"/>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Gemiddelde</a:t>
            </a:r>
          </a:p>
        </p:txBody>
      </p:sp>
      <p:sp>
        <p:nvSpPr>
          <p:cNvPr id="21" name="TextBox 34">
            <a:extLst>
              <a:ext uri="{FF2B5EF4-FFF2-40B4-BE49-F238E27FC236}">
                <a16:creationId xmlns:a16="http://schemas.microsoft.com/office/drawing/2014/main" id="{C566B5F2-A2D4-9C4F-9A28-7B2067B72CFD}"/>
              </a:ext>
            </a:extLst>
          </p:cNvPr>
          <p:cNvSpPr txBox="1"/>
          <p:nvPr/>
        </p:nvSpPr>
        <p:spPr>
          <a:xfrm>
            <a:off x="9624394" y="3059668"/>
            <a:ext cx="720080" cy="369332"/>
          </a:xfrm>
          <a:prstGeom prst="rect">
            <a:avLst/>
          </a:prstGeom>
          <a:noFill/>
        </p:spPr>
        <p:txBody>
          <a:bodyPr wrap="square" rtlCol="0">
            <a:spAutoFit/>
          </a:bodyPr>
          <a:lstStyle/>
          <a:p>
            <a:pPr algn="ctr"/>
            <a:r>
              <a:rPr lang="nl-NL" dirty="0"/>
              <a:t>Ja</a:t>
            </a:r>
          </a:p>
        </p:txBody>
      </p:sp>
      <p:sp>
        <p:nvSpPr>
          <p:cNvPr id="22" name="Rectangle 13">
            <a:extLst>
              <a:ext uri="{FF2B5EF4-FFF2-40B4-BE49-F238E27FC236}">
                <a16:creationId xmlns:a16="http://schemas.microsoft.com/office/drawing/2014/main" id="{83A3C6FA-A2A4-6246-8C6E-FC2B3CBC035D}"/>
              </a:ext>
            </a:extLst>
          </p:cNvPr>
          <p:cNvSpPr/>
          <p:nvPr/>
        </p:nvSpPr>
        <p:spPr>
          <a:xfrm>
            <a:off x="8184234" y="1700808"/>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Som = 0; Aantal = 0</a:t>
            </a:r>
          </a:p>
          <a:p>
            <a:pPr algn="ctr"/>
            <a:r>
              <a:rPr lang="nl-NL" dirty="0">
                <a:solidFill>
                  <a:schemeClr val="tx1"/>
                </a:solidFill>
              </a:rPr>
              <a:t>Begin bij getal voorin de rij</a:t>
            </a:r>
          </a:p>
        </p:txBody>
      </p:sp>
      <p:cxnSp>
        <p:nvCxnSpPr>
          <p:cNvPr id="27" name="Gebogen verbindingslijn 26">
            <a:extLst>
              <a:ext uri="{FF2B5EF4-FFF2-40B4-BE49-F238E27FC236}">
                <a16:creationId xmlns:a16="http://schemas.microsoft.com/office/drawing/2014/main" id="{87DA2881-CE3F-1E41-88A9-56E772E3BDFE}"/>
              </a:ext>
            </a:extLst>
          </p:cNvPr>
          <p:cNvCxnSpPr>
            <a:cxnSpLocks/>
            <a:stCxn id="9" idx="2"/>
            <a:endCxn id="14" idx="0"/>
          </p:cNvCxnSpPr>
          <p:nvPr/>
        </p:nvCxnSpPr>
        <p:spPr>
          <a:xfrm rot="5400000">
            <a:off x="9444375" y="3320988"/>
            <a:ext cx="360040"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Gebogen verbindingslijn 31">
            <a:extLst>
              <a:ext uri="{FF2B5EF4-FFF2-40B4-BE49-F238E27FC236}">
                <a16:creationId xmlns:a16="http://schemas.microsoft.com/office/drawing/2014/main" id="{7A8F840A-01FA-F34C-8A87-AE8C9769FA13}"/>
              </a:ext>
            </a:extLst>
          </p:cNvPr>
          <p:cNvCxnSpPr>
            <a:cxnSpLocks/>
            <a:stCxn id="14" idx="2"/>
            <a:endCxn id="12" idx="0"/>
          </p:cNvCxnSpPr>
          <p:nvPr/>
        </p:nvCxnSpPr>
        <p:spPr>
          <a:xfrm rot="5400000">
            <a:off x="9444374" y="4257092"/>
            <a:ext cx="360040"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1" name="Gebogen verbindingslijn 70">
            <a:extLst>
              <a:ext uri="{FF2B5EF4-FFF2-40B4-BE49-F238E27FC236}">
                <a16:creationId xmlns:a16="http://schemas.microsoft.com/office/drawing/2014/main" id="{32F52B07-5365-7D46-B326-35FECC453392}"/>
              </a:ext>
            </a:extLst>
          </p:cNvPr>
          <p:cNvCxnSpPr>
            <a:cxnSpLocks/>
            <a:stCxn id="10" idx="4"/>
            <a:endCxn id="22" idx="0"/>
          </p:cNvCxnSpPr>
          <p:nvPr/>
        </p:nvCxnSpPr>
        <p:spPr>
          <a:xfrm rot="5400000">
            <a:off x="9480378" y="1556792"/>
            <a:ext cx="288032"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5" name="Gebogen verbindingslijn 74">
            <a:extLst>
              <a:ext uri="{FF2B5EF4-FFF2-40B4-BE49-F238E27FC236}">
                <a16:creationId xmlns:a16="http://schemas.microsoft.com/office/drawing/2014/main" id="{5317CF20-D3A6-4544-B64A-23052D217DBA}"/>
              </a:ext>
            </a:extLst>
          </p:cNvPr>
          <p:cNvCxnSpPr>
            <a:cxnSpLocks/>
            <a:stCxn id="22" idx="2"/>
            <a:endCxn id="9" idx="0"/>
          </p:cNvCxnSpPr>
          <p:nvPr/>
        </p:nvCxnSpPr>
        <p:spPr>
          <a:xfrm rot="16200000" flipH="1">
            <a:off x="9480378" y="2420887"/>
            <a:ext cx="288032"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23" name="Rectangle 13">
            <a:extLst>
              <a:ext uri="{FF2B5EF4-FFF2-40B4-BE49-F238E27FC236}">
                <a16:creationId xmlns:a16="http://schemas.microsoft.com/office/drawing/2014/main" id="{C1394C4C-4C3A-C442-BC05-8D9930C26D1E}"/>
              </a:ext>
            </a:extLst>
          </p:cNvPr>
          <p:cNvSpPr/>
          <p:nvPr/>
        </p:nvSpPr>
        <p:spPr>
          <a:xfrm>
            <a:off x="8184232" y="5301208"/>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Gemiddelde = som / aantal</a:t>
            </a:r>
          </a:p>
        </p:txBody>
      </p:sp>
      <p:cxnSp>
        <p:nvCxnSpPr>
          <p:cNvPr id="24" name="Gebogen verbindingslijn 23">
            <a:extLst>
              <a:ext uri="{FF2B5EF4-FFF2-40B4-BE49-F238E27FC236}">
                <a16:creationId xmlns:a16="http://schemas.microsoft.com/office/drawing/2014/main" id="{81FD417C-A0C5-9F44-87BB-A4FF55245AAF}"/>
              </a:ext>
            </a:extLst>
          </p:cNvPr>
          <p:cNvCxnSpPr>
            <a:cxnSpLocks/>
            <a:stCxn id="23" idx="2"/>
            <a:endCxn id="17" idx="0"/>
          </p:cNvCxnSpPr>
          <p:nvPr/>
        </p:nvCxnSpPr>
        <p:spPr>
          <a:xfrm rot="5400000">
            <a:off x="9480376" y="6021288"/>
            <a:ext cx="288032"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34" name="Tijdelijke aanduiding voor inhoud 15">
            <a:extLst>
              <a:ext uri="{FF2B5EF4-FFF2-40B4-BE49-F238E27FC236}">
                <a16:creationId xmlns:a16="http://schemas.microsoft.com/office/drawing/2014/main" id="{AF8ED1C8-ABCB-CF4F-AA4E-96DD7F5981A4}"/>
              </a:ext>
            </a:extLst>
          </p:cNvPr>
          <p:cNvSpPr txBox="1">
            <a:spLocks/>
          </p:cNvSpPr>
          <p:nvPr/>
        </p:nvSpPr>
        <p:spPr>
          <a:xfrm>
            <a:off x="838199" y="5301208"/>
            <a:ext cx="5181600" cy="875755"/>
          </a:xfrm>
          <a:prstGeom prst="rect">
            <a:avLst/>
          </a:prstGeom>
          <a:solidFill>
            <a:schemeClr val="accent6">
              <a:lumMod val="40000"/>
              <a:lumOff val="60000"/>
            </a:schemeClr>
          </a:solidFill>
          <a:ln w="25400">
            <a:solidFill>
              <a:schemeClr val="accent6"/>
            </a:solidFill>
          </a:ln>
        </p:spPr>
        <p:txBody>
          <a:bodyPr vert="horz" lIns="91440" tIns="45720" rIns="91440" bIns="45720" rtlCol="0">
            <a:normAutofit fontScale="77500" lnSpcReduction="20000"/>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nl-NL" dirty="0"/>
              <a:t>Zie code in </a:t>
            </a:r>
            <a:r>
              <a:rPr lang="nl-NL" dirty="0" err="1"/>
              <a:t>JavaScript</a:t>
            </a:r>
            <a:r>
              <a:rPr lang="nl-NL" dirty="0"/>
              <a:t> op</a:t>
            </a:r>
          </a:p>
          <a:p>
            <a:r>
              <a:rPr lang="nl-NL" dirty="0">
                <a:hlinkClick r:id="rId2"/>
              </a:rPr>
              <a:t>https://repl.it/@vangeest/geefGemiddelde</a:t>
            </a:r>
            <a:endParaRPr lang="nl-NL" dirty="0"/>
          </a:p>
        </p:txBody>
      </p:sp>
    </p:spTree>
    <p:extLst>
      <p:ext uri="{BB962C8B-B14F-4D97-AF65-F5344CB8AC3E}">
        <p14:creationId xmlns:p14="http://schemas.microsoft.com/office/powerpoint/2010/main" val="9882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34">
                                            <p:bg/>
                                          </p:spTgt>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34">
                                            <p:txEl>
                                              <p:pRg st="0" end="0"/>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p:bldP spid="14" grpId="0" animBg="1"/>
      <p:bldP spid="21" grpId="0"/>
      <p:bldP spid="22" grpId="0" animBg="1"/>
      <p:bldP spid="23" grpId="0" animBg="1"/>
      <p:bldP spid="34" grpId="1" build="allAtOnce"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52C18-E2A9-B442-807D-2A02E218A790}"/>
              </a:ext>
            </a:extLst>
          </p:cNvPr>
          <p:cNvSpPr>
            <a:spLocks noGrp="1"/>
          </p:cNvSpPr>
          <p:nvPr>
            <p:ph type="title"/>
          </p:nvPr>
        </p:nvSpPr>
        <p:spPr/>
        <p:txBody>
          <a:bodyPr/>
          <a:lstStyle/>
          <a:p>
            <a:r>
              <a:rPr lang="nl-NL" dirty="0"/>
              <a:t>Grootste getal in rij zoeken</a:t>
            </a:r>
          </a:p>
        </p:txBody>
      </p:sp>
      <p:sp>
        <p:nvSpPr>
          <p:cNvPr id="19" name="Tijdelijke aanduiding voor inhoud 18">
            <a:extLst>
              <a:ext uri="{FF2B5EF4-FFF2-40B4-BE49-F238E27FC236}">
                <a16:creationId xmlns:a16="http://schemas.microsoft.com/office/drawing/2014/main" id="{0521B4D3-EB5F-1C48-B1B9-9BEAF7CE8CF1}"/>
              </a:ext>
            </a:extLst>
          </p:cNvPr>
          <p:cNvSpPr>
            <a:spLocks noGrp="1"/>
          </p:cNvSpPr>
          <p:nvPr>
            <p:ph sz="half" idx="1"/>
          </p:nvPr>
        </p:nvSpPr>
        <p:spPr/>
        <p:txBody>
          <a:bodyPr/>
          <a:lstStyle/>
          <a:p>
            <a:pPr marL="0" indent="0">
              <a:buNone/>
            </a:pPr>
            <a:r>
              <a:rPr lang="nl-NL" dirty="0"/>
              <a:t>Beschrijving:</a:t>
            </a:r>
          </a:p>
          <a:p>
            <a:r>
              <a:rPr lang="nl-NL" dirty="0"/>
              <a:t>input: rij met één of meer positieve getallen</a:t>
            </a:r>
          </a:p>
          <a:p>
            <a:r>
              <a:rPr lang="nl-NL" dirty="0"/>
              <a:t>output: grootste getal in de rij</a:t>
            </a:r>
          </a:p>
          <a:p>
            <a:pPr marL="0" indent="0">
              <a:buNone/>
            </a:pPr>
            <a:r>
              <a:rPr lang="nl-NL" dirty="0"/>
              <a:t>Voorbeelden:</a:t>
            </a:r>
          </a:p>
          <a:p>
            <a:r>
              <a:rPr lang="nl-NL" dirty="0"/>
              <a:t>[100, 50, 70] =&gt; 100</a:t>
            </a:r>
          </a:p>
          <a:p>
            <a:r>
              <a:rPr lang="nl-NL" dirty="0"/>
              <a:t>[0, 50, 80, 30] =&gt; 80</a:t>
            </a:r>
          </a:p>
          <a:p>
            <a:endParaRPr lang="nl-NL" dirty="0"/>
          </a:p>
        </p:txBody>
      </p:sp>
      <p:sp>
        <p:nvSpPr>
          <p:cNvPr id="20" name="Tijdelijke aanduiding voor inhoud 19">
            <a:extLst>
              <a:ext uri="{FF2B5EF4-FFF2-40B4-BE49-F238E27FC236}">
                <a16:creationId xmlns:a16="http://schemas.microsoft.com/office/drawing/2014/main" id="{C330E7C8-31AB-0D44-B8BA-E18C3607EB21}"/>
              </a:ext>
            </a:extLst>
          </p:cNvPr>
          <p:cNvSpPr>
            <a:spLocks noGrp="1"/>
          </p:cNvSpPr>
          <p:nvPr>
            <p:ph sz="half" idx="2"/>
          </p:nvPr>
        </p:nvSpPr>
        <p:spPr/>
        <p:txBody>
          <a:bodyPr/>
          <a:lstStyle/>
          <a:p>
            <a:endParaRPr lang="nl-NL" dirty="0"/>
          </a:p>
        </p:txBody>
      </p:sp>
      <p:sp>
        <p:nvSpPr>
          <p:cNvPr id="4" name="Tijdelijke aanduiding voor datum 3">
            <a:extLst>
              <a:ext uri="{FF2B5EF4-FFF2-40B4-BE49-F238E27FC236}">
                <a16:creationId xmlns:a16="http://schemas.microsoft.com/office/drawing/2014/main" id="{9E3E7E2B-F6D8-464F-A301-AC56F55571B1}"/>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F7D5B09D-B677-0148-BC88-D56E4D45F6F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1E74D9-D4F4-9D4C-A5DA-3D89EB3A00C0}"/>
              </a:ext>
            </a:extLst>
          </p:cNvPr>
          <p:cNvSpPr>
            <a:spLocks noGrp="1"/>
          </p:cNvSpPr>
          <p:nvPr>
            <p:ph type="sldNum" sz="quarter" idx="12"/>
          </p:nvPr>
        </p:nvSpPr>
        <p:spPr/>
        <p:txBody>
          <a:bodyPr/>
          <a:lstStyle/>
          <a:p>
            <a:fld id="{0AAEF2E2-A082-486B-BCC1-A4B8E9CF05F7}" type="slidenum">
              <a:rPr lang="nl-NL" smtClean="0"/>
              <a:t>16</a:t>
            </a:fld>
            <a:endParaRPr lang="nl-NL"/>
          </a:p>
        </p:txBody>
      </p:sp>
      <p:sp>
        <p:nvSpPr>
          <p:cNvPr id="7" name="Tijdelijke aanduiding voor tekst 6">
            <a:extLst>
              <a:ext uri="{FF2B5EF4-FFF2-40B4-BE49-F238E27FC236}">
                <a16:creationId xmlns:a16="http://schemas.microsoft.com/office/drawing/2014/main" id="{0CD279E2-63C0-A74F-80B2-9F471F44E681}"/>
              </a:ext>
            </a:extLst>
          </p:cNvPr>
          <p:cNvSpPr>
            <a:spLocks noGrp="1"/>
          </p:cNvSpPr>
          <p:nvPr>
            <p:ph type="body" sz="quarter" idx="17"/>
          </p:nvPr>
        </p:nvSpPr>
        <p:spPr/>
        <p:txBody>
          <a:bodyPr/>
          <a:lstStyle/>
          <a:p>
            <a:r>
              <a:rPr lang="nl-NL" dirty="0"/>
              <a:t>VOORBEELD</a:t>
            </a:r>
          </a:p>
        </p:txBody>
      </p:sp>
      <p:sp>
        <p:nvSpPr>
          <p:cNvPr id="9" name="Diamond 1">
            <a:extLst>
              <a:ext uri="{FF2B5EF4-FFF2-40B4-BE49-F238E27FC236}">
                <a16:creationId xmlns:a16="http://schemas.microsoft.com/office/drawing/2014/main" id="{18DDEA49-6614-664D-910E-2D59107138A0}"/>
              </a:ext>
            </a:extLst>
          </p:cNvPr>
          <p:cNvSpPr/>
          <p:nvPr/>
        </p:nvSpPr>
        <p:spPr>
          <a:xfrm>
            <a:off x="7968209" y="2132856"/>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sz="1600" dirty="0">
                <a:solidFill>
                  <a:schemeClr val="tx1"/>
                </a:solidFill>
              </a:rPr>
              <a:t>Is er (nog) een getal in de rij?</a:t>
            </a:r>
          </a:p>
        </p:txBody>
      </p:sp>
      <p:sp>
        <p:nvSpPr>
          <p:cNvPr id="10" name="Oval 3">
            <a:extLst>
              <a:ext uri="{FF2B5EF4-FFF2-40B4-BE49-F238E27FC236}">
                <a16:creationId xmlns:a16="http://schemas.microsoft.com/office/drawing/2014/main" id="{32E5134E-211B-EF48-9AD3-80F8B30F1E39}"/>
              </a:ext>
            </a:extLst>
          </p:cNvPr>
          <p:cNvSpPr/>
          <p:nvPr/>
        </p:nvSpPr>
        <p:spPr>
          <a:xfrm>
            <a:off x="7968208" y="332656"/>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1600" dirty="0">
                <a:solidFill>
                  <a:schemeClr val="tx1"/>
                </a:solidFill>
              </a:rPr>
              <a:t>Rij met positieve getallen</a:t>
            </a:r>
          </a:p>
        </p:txBody>
      </p:sp>
      <p:cxnSp>
        <p:nvCxnSpPr>
          <p:cNvPr id="11" name="Gebogen verbindingslijn 10">
            <a:extLst>
              <a:ext uri="{FF2B5EF4-FFF2-40B4-BE49-F238E27FC236}">
                <a16:creationId xmlns:a16="http://schemas.microsoft.com/office/drawing/2014/main" id="{905B75FA-B3ED-FB4E-B46D-6B02446E6186}"/>
              </a:ext>
            </a:extLst>
          </p:cNvPr>
          <p:cNvCxnSpPr>
            <a:cxnSpLocks/>
            <a:stCxn id="12" idx="2"/>
            <a:endCxn id="9" idx="1"/>
          </p:cNvCxnSpPr>
          <p:nvPr/>
        </p:nvCxnSpPr>
        <p:spPr>
          <a:xfrm rot="5400000" flipH="1">
            <a:off x="7140117" y="3248981"/>
            <a:ext cx="3096344" cy="1440159"/>
          </a:xfrm>
          <a:prstGeom prst="bentConnector4">
            <a:avLst>
              <a:gd name="adj1" fmla="val -7383"/>
              <a:gd name="adj2" fmla="val 138691"/>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2" name="Rectangle 13">
            <a:extLst>
              <a:ext uri="{FF2B5EF4-FFF2-40B4-BE49-F238E27FC236}">
                <a16:creationId xmlns:a16="http://schemas.microsoft.com/office/drawing/2014/main" id="{49F186E7-EBE5-BA49-9440-37E8435F4BCE}"/>
              </a:ext>
            </a:extLst>
          </p:cNvPr>
          <p:cNvSpPr/>
          <p:nvPr/>
        </p:nvSpPr>
        <p:spPr>
          <a:xfrm>
            <a:off x="7968208" y="4941168"/>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solidFill>
              </a:rPr>
              <a:t>Ga één getal verder in de rij</a:t>
            </a:r>
          </a:p>
        </p:txBody>
      </p:sp>
      <p:sp>
        <p:nvSpPr>
          <p:cNvPr id="13" name="TextBox 34">
            <a:extLst>
              <a:ext uri="{FF2B5EF4-FFF2-40B4-BE49-F238E27FC236}">
                <a16:creationId xmlns:a16="http://schemas.microsoft.com/office/drawing/2014/main" id="{A1FFDA86-7065-964D-B076-41D75C29B53A}"/>
              </a:ext>
            </a:extLst>
          </p:cNvPr>
          <p:cNvSpPr txBox="1"/>
          <p:nvPr/>
        </p:nvSpPr>
        <p:spPr>
          <a:xfrm>
            <a:off x="10704512" y="2060848"/>
            <a:ext cx="720080" cy="338554"/>
          </a:xfrm>
          <a:prstGeom prst="rect">
            <a:avLst/>
          </a:prstGeom>
          <a:noFill/>
        </p:spPr>
        <p:txBody>
          <a:bodyPr wrap="square" rtlCol="0">
            <a:spAutoFit/>
          </a:bodyPr>
          <a:lstStyle/>
          <a:p>
            <a:pPr algn="ctr"/>
            <a:r>
              <a:rPr lang="nl-NL" sz="1600" dirty="0"/>
              <a:t>Nee</a:t>
            </a:r>
          </a:p>
        </p:txBody>
      </p:sp>
      <p:sp>
        <p:nvSpPr>
          <p:cNvPr id="14" name="Rectangle 13">
            <a:extLst>
              <a:ext uri="{FF2B5EF4-FFF2-40B4-BE49-F238E27FC236}">
                <a16:creationId xmlns:a16="http://schemas.microsoft.com/office/drawing/2014/main" id="{2959DEDE-D072-D943-80D0-635BA6162B90}"/>
              </a:ext>
            </a:extLst>
          </p:cNvPr>
          <p:cNvSpPr/>
          <p:nvPr/>
        </p:nvSpPr>
        <p:spPr>
          <a:xfrm>
            <a:off x="7968208" y="4077072"/>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solidFill>
              </a:rPr>
              <a:t>Grootste = getal</a:t>
            </a:r>
          </a:p>
        </p:txBody>
      </p:sp>
      <p:cxnSp>
        <p:nvCxnSpPr>
          <p:cNvPr id="15" name="Gebogen verbindingslijn 14">
            <a:extLst>
              <a:ext uri="{FF2B5EF4-FFF2-40B4-BE49-F238E27FC236}">
                <a16:creationId xmlns:a16="http://schemas.microsoft.com/office/drawing/2014/main" id="{7EC71C6C-BC1E-104C-A364-1A312CE34757}"/>
              </a:ext>
            </a:extLst>
          </p:cNvPr>
          <p:cNvCxnSpPr>
            <a:cxnSpLocks/>
            <a:stCxn id="9" idx="3"/>
            <a:endCxn id="17" idx="6"/>
          </p:cNvCxnSpPr>
          <p:nvPr/>
        </p:nvCxnSpPr>
        <p:spPr>
          <a:xfrm>
            <a:off x="10848528" y="2420888"/>
            <a:ext cx="72008" cy="3816424"/>
          </a:xfrm>
          <a:prstGeom prst="bentConnector3">
            <a:avLst>
              <a:gd name="adj1" fmla="val 87382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7" name="Oval 3">
            <a:extLst>
              <a:ext uri="{FF2B5EF4-FFF2-40B4-BE49-F238E27FC236}">
                <a16:creationId xmlns:a16="http://schemas.microsoft.com/office/drawing/2014/main" id="{903CAD54-CD7B-2C4A-BEB6-C45626E98738}"/>
              </a:ext>
            </a:extLst>
          </p:cNvPr>
          <p:cNvSpPr/>
          <p:nvPr/>
        </p:nvSpPr>
        <p:spPr>
          <a:xfrm>
            <a:off x="8040216" y="5949280"/>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1600" dirty="0">
                <a:solidFill>
                  <a:schemeClr val="tx1"/>
                </a:solidFill>
              </a:rPr>
              <a:t>Grootste getal</a:t>
            </a:r>
          </a:p>
        </p:txBody>
      </p:sp>
      <p:sp>
        <p:nvSpPr>
          <p:cNvPr id="21" name="TextBox 34">
            <a:extLst>
              <a:ext uri="{FF2B5EF4-FFF2-40B4-BE49-F238E27FC236}">
                <a16:creationId xmlns:a16="http://schemas.microsoft.com/office/drawing/2014/main" id="{C566B5F2-A2D4-9C4F-9A28-7B2067B72CFD}"/>
              </a:ext>
            </a:extLst>
          </p:cNvPr>
          <p:cNvSpPr txBox="1"/>
          <p:nvPr/>
        </p:nvSpPr>
        <p:spPr>
          <a:xfrm>
            <a:off x="9264352" y="3645024"/>
            <a:ext cx="720080" cy="338554"/>
          </a:xfrm>
          <a:prstGeom prst="rect">
            <a:avLst/>
          </a:prstGeom>
          <a:noFill/>
        </p:spPr>
        <p:txBody>
          <a:bodyPr wrap="square" rtlCol="0">
            <a:spAutoFit/>
          </a:bodyPr>
          <a:lstStyle/>
          <a:p>
            <a:pPr algn="ctr"/>
            <a:r>
              <a:rPr lang="nl-NL" sz="1600" dirty="0"/>
              <a:t>Ja</a:t>
            </a:r>
          </a:p>
        </p:txBody>
      </p:sp>
      <p:sp>
        <p:nvSpPr>
          <p:cNvPr id="22" name="Rectangle 13">
            <a:extLst>
              <a:ext uri="{FF2B5EF4-FFF2-40B4-BE49-F238E27FC236}">
                <a16:creationId xmlns:a16="http://schemas.microsoft.com/office/drawing/2014/main" id="{83A3C6FA-A2A4-6246-8C6E-FC2B3CBC035D}"/>
              </a:ext>
            </a:extLst>
          </p:cNvPr>
          <p:cNvSpPr/>
          <p:nvPr/>
        </p:nvSpPr>
        <p:spPr>
          <a:xfrm>
            <a:off x="7968208" y="1268760"/>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1600" dirty="0">
                <a:solidFill>
                  <a:schemeClr val="tx1"/>
                </a:solidFill>
              </a:rPr>
              <a:t>Grootste = 0</a:t>
            </a:r>
          </a:p>
          <a:p>
            <a:pPr algn="ctr"/>
            <a:r>
              <a:rPr lang="nl-NL" sz="1600" dirty="0">
                <a:solidFill>
                  <a:schemeClr val="tx1"/>
                </a:solidFill>
              </a:rPr>
              <a:t>Begin bij getal voorin de rij</a:t>
            </a:r>
          </a:p>
        </p:txBody>
      </p:sp>
      <p:cxnSp>
        <p:nvCxnSpPr>
          <p:cNvPr id="27" name="Gebogen verbindingslijn 26">
            <a:extLst>
              <a:ext uri="{FF2B5EF4-FFF2-40B4-BE49-F238E27FC236}">
                <a16:creationId xmlns:a16="http://schemas.microsoft.com/office/drawing/2014/main" id="{87DA2881-CE3F-1E41-88A9-56E772E3BDFE}"/>
              </a:ext>
            </a:extLst>
          </p:cNvPr>
          <p:cNvCxnSpPr>
            <a:cxnSpLocks/>
            <a:stCxn id="28" idx="2"/>
            <a:endCxn id="14" idx="0"/>
          </p:cNvCxnSpPr>
          <p:nvPr/>
        </p:nvCxnSpPr>
        <p:spPr>
          <a:xfrm rot="5400000">
            <a:off x="9192344" y="3861048"/>
            <a:ext cx="432048"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Gebogen verbindingslijn 31">
            <a:extLst>
              <a:ext uri="{FF2B5EF4-FFF2-40B4-BE49-F238E27FC236}">
                <a16:creationId xmlns:a16="http://schemas.microsoft.com/office/drawing/2014/main" id="{7A8F840A-01FA-F34C-8A87-AE8C9769FA13}"/>
              </a:ext>
            </a:extLst>
          </p:cNvPr>
          <p:cNvCxnSpPr>
            <a:cxnSpLocks/>
            <a:stCxn id="14" idx="2"/>
            <a:endCxn id="12" idx="0"/>
          </p:cNvCxnSpPr>
          <p:nvPr/>
        </p:nvCxnSpPr>
        <p:spPr>
          <a:xfrm rot="5400000">
            <a:off x="9264352" y="4797152"/>
            <a:ext cx="288032"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1" name="Gebogen verbindingslijn 70">
            <a:extLst>
              <a:ext uri="{FF2B5EF4-FFF2-40B4-BE49-F238E27FC236}">
                <a16:creationId xmlns:a16="http://schemas.microsoft.com/office/drawing/2014/main" id="{32F52B07-5365-7D46-B326-35FECC453392}"/>
              </a:ext>
            </a:extLst>
          </p:cNvPr>
          <p:cNvCxnSpPr>
            <a:cxnSpLocks/>
            <a:stCxn id="10" idx="4"/>
            <a:endCxn id="22" idx="0"/>
          </p:cNvCxnSpPr>
          <p:nvPr/>
        </p:nvCxnSpPr>
        <p:spPr>
          <a:xfrm rot="5400000">
            <a:off x="9228348" y="1088740"/>
            <a:ext cx="360040"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5" name="Gebogen verbindingslijn 74">
            <a:extLst>
              <a:ext uri="{FF2B5EF4-FFF2-40B4-BE49-F238E27FC236}">
                <a16:creationId xmlns:a16="http://schemas.microsoft.com/office/drawing/2014/main" id="{5317CF20-D3A6-4544-B64A-23052D217DBA}"/>
              </a:ext>
            </a:extLst>
          </p:cNvPr>
          <p:cNvCxnSpPr>
            <a:cxnSpLocks/>
            <a:stCxn id="22" idx="2"/>
            <a:endCxn id="9" idx="0"/>
          </p:cNvCxnSpPr>
          <p:nvPr/>
        </p:nvCxnSpPr>
        <p:spPr>
          <a:xfrm rot="16200000" flipH="1">
            <a:off x="9264352" y="1988839"/>
            <a:ext cx="288032"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28" name="Diamond 1">
            <a:extLst>
              <a:ext uri="{FF2B5EF4-FFF2-40B4-BE49-F238E27FC236}">
                <a16:creationId xmlns:a16="http://schemas.microsoft.com/office/drawing/2014/main" id="{CF4C44CF-8EA8-A344-8EBC-91414154BDB5}"/>
              </a:ext>
            </a:extLst>
          </p:cNvPr>
          <p:cNvSpPr/>
          <p:nvPr/>
        </p:nvSpPr>
        <p:spPr>
          <a:xfrm>
            <a:off x="7968208" y="3068960"/>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sz="1600" dirty="0">
                <a:solidFill>
                  <a:schemeClr val="tx1"/>
                </a:solidFill>
              </a:rPr>
              <a:t>Getal &gt; grootste?</a:t>
            </a:r>
          </a:p>
        </p:txBody>
      </p:sp>
      <p:cxnSp>
        <p:nvCxnSpPr>
          <p:cNvPr id="33" name="Gebogen verbindingslijn 32">
            <a:extLst>
              <a:ext uri="{FF2B5EF4-FFF2-40B4-BE49-F238E27FC236}">
                <a16:creationId xmlns:a16="http://schemas.microsoft.com/office/drawing/2014/main" id="{9460E240-92F0-0044-B210-42BA773C2757}"/>
              </a:ext>
            </a:extLst>
          </p:cNvPr>
          <p:cNvCxnSpPr>
            <a:cxnSpLocks/>
            <a:stCxn id="9" idx="2"/>
            <a:endCxn id="28" idx="0"/>
          </p:cNvCxnSpPr>
          <p:nvPr/>
        </p:nvCxnSpPr>
        <p:spPr>
          <a:xfrm rot="5400000">
            <a:off x="9228349" y="2888940"/>
            <a:ext cx="360040"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36" name="TextBox 34">
            <a:extLst>
              <a:ext uri="{FF2B5EF4-FFF2-40B4-BE49-F238E27FC236}">
                <a16:creationId xmlns:a16="http://schemas.microsoft.com/office/drawing/2014/main" id="{4EE8FAFA-8E31-D54F-B687-B25A79CC4B6F}"/>
              </a:ext>
            </a:extLst>
          </p:cNvPr>
          <p:cNvSpPr txBox="1"/>
          <p:nvPr/>
        </p:nvSpPr>
        <p:spPr>
          <a:xfrm>
            <a:off x="9264352" y="2636912"/>
            <a:ext cx="720080" cy="338554"/>
          </a:xfrm>
          <a:prstGeom prst="rect">
            <a:avLst/>
          </a:prstGeom>
          <a:noFill/>
        </p:spPr>
        <p:txBody>
          <a:bodyPr wrap="square" rtlCol="0">
            <a:spAutoFit/>
          </a:bodyPr>
          <a:lstStyle/>
          <a:p>
            <a:pPr algn="ctr"/>
            <a:r>
              <a:rPr lang="nl-NL" sz="1600" dirty="0"/>
              <a:t>Ja</a:t>
            </a:r>
          </a:p>
        </p:txBody>
      </p:sp>
      <p:cxnSp>
        <p:nvCxnSpPr>
          <p:cNvPr id="39" name="Gebogen verbindingslijn 38">
            <a:extLst>
              <a:ext uri="{FF2B5EF4-FFF2-40B4-BE49-F238E27FC236}">
                <a16:creationId xmlns:a16="http://schemas.microsoft.com/office/drawing/2014/main" id="{BEE36ED5-15DA-CB4D-A479-936AA6CDE1E4}"/>
              </a:ext>
            </a:extLst>
          </p:cNvPr>
          <p:cNvCxnSpPr>
            <a:cxnSpLocks/>
            <a:stCxn id="28" idx="3"/>
            <a:endCxn id="12" idx="3"/>
          </p:cNvCxnSpPr>
          <p:nvPr/>
        </p:nvCxnSpPr>
        <p:spPr>
          <a:xfrm>
            <a:off x="10848527" y="3356992"/>
            <a:ext cx="1" cy="1872208"/>
          </a:xfrm>
          <a:prstGeom prst="bentConnector3">
            <a:avLst>
              <a:gd name="adj1" fmla="val 228601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52" name="TextBox 34">
            <a:extLst>
              <a:ext uri="{FF2B5EF4-FFF2-40B4-BE49-F238E27FC236}">
                <a16:creationId xmlns:a16="http://schemas.microsoft.com/office/drawing/2014/main" id="{3EB212C8-1A13-1C41-9F49-F6616436EDAB}"/>
              </a:ext>
            </a:extLst>
          </p:cNvPr>
          <p:cNvSpPr txBox="1"/>
          <p:nvPr/>
        </p:nvSpPr>
        <p:spPr>
          <a:xfrm>
            <a:off x="10704512" y="2996952"/>
            <a:ext cx="720080" cy="338554"/>
          </a:xfrm>
          <a:prstGeom prst="rect">
            <a:avLst/>
          </a:prstGeom>
          <a:noFill/>
        </p:spPr>
        <p:txBody>
          <a:bodyPr wrap="square" rtlCol="0">
            <a:spAutoFit/>
          </a:bodyPr>
          <a:lstStyle/>
          <a:p>
            <a:pPr algn="ctr"/>
            <a:r>
              <a:rPr lang="nl-NL" sz="1600" dirty="0"/>
              <a:t>Nee</a:t>
            </a:r>
          </a:p>
        </p:txBody>
      </p:sp>
      <p:sp>
        <p:nvSpPr>
          <p:cNvPr id="35" name="Tijdelijke aanduiding voor inhoud 15">
            <a:extLst>
              <a:ext uri="{FF2B5EF4-FFF2-40B4-BE49-F238E27FC236}">
                <a16:creationId xmlns:a16="http://schemas.microsoft.com/office/drawing/2014/main" id="{D05CCFB7-A154-FA49-8CD3-15F2E236FFC9}"/>
              </a:ext>
            </a:extLst>
          </p:cNvPr>
          <p:cNvSpPr txBox="1">
            <a:spLocks/>
          </p:cNvSpPr>
          <p:nvPr/>
        </p:nvSpPr>
        <p:spPr>
          <a:xfrm>
            <a:off x="838199" y="5301208"/>
            <a:ext cx="5181600" cy="875755"/>
          </a:xfrm>
          <a:prstGeom prst="rect">
            <a:avLst/>
          </a:prstGeom>
          <a:solidFill>
            <a:schemeClr val="accent6">
              <a:lumMod val="40000"/>
              <a:lumOff val="60000"/>
            </a:schemeClr>
          </a:solidFill>
          <a:ln w="25400">
            <a:solidFill>
              <a:schemeClr val="accent6"/>
            </a:solidFill>
          </a:ln>
        </p:spPr>
        <p:txBody>
          <a:bodyPr vert="horz" lIns="91440" tIns="45720" rIns="91440" bIns="45720" rtlCol="0">
            <a:normAutofit fontScale="85000" lnSpcReduction="10000"/>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nl-NL" dirty="0"/>
              <a:t>Zie code in </a:t>
            </a:r>
            <a:r>
              <a:rPr lang="nl-NL" dirty="0" err="1"/>
              <a:t>JavaScript</a:t>
            </a:r>
            <a:r>
              <a:rPr lang="nl-NL" dirty="0"/>
              <a:t> op</a:t>
            </a:r>
          </a:p>
          <a:p>
            <a:r>
              <a:rPr lang="nl-NL" dirty="0">
                <a:hlinkClick r:id="rId2"/>
              </a:rPr>
              <a:t>https://repl.it/@vangeest/geefGrootste</a:t>
            </a:r>
            <a:endParaRPr lang="nl-NL" dirty="0"/>
          </a:p>
        </p:txBody>
      </p:sp>
    </p:spTree>
    <p:extLst>
      <p:ext uri="{BB962C8B-B14F-4D97-AF65-F5344CB8AC3E}">
        <p14:creationId xmlns:p14="http://schemas.microsoft.com/office/powerpoint/2010/main" val="139450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p:bldP spid="14" grpId="0" animBg="1"/>
      <p:bldP spid="21" grpId="0"/>
      <p:bldP spid="22" grpId="0" animBg="1"/>
      <p:bldP spid="28" grpId="0" animBg="1"/>
      <p:bldP spid="36" grpId="0"/>
      <p:bldP spid="52" grpId="0"/>
      <p:bldP spid="35" grpId="0"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52C18-E2A9-B442-807D-2A02E218A790}"/>
              </a:ext>
            </a:extLst>
          </p:cNvPr>
          <p:cNvSpPr>
            <a:spLocks noGrp="1"/>
          </p:cNvSpPr>
          <p:nvPr>
            <p:ph type="title"/>
          </p:nvPr>
        </p:nvSpPr>
        <p:spPr/>
        <p:txBody>
          <a:bodyPr/>
          <a:lstStyle/>
          <a:p>
            <a:r>
              <a:rPr lang="nl-NL" dirty="0"/>
              <a:t>Tel aantal ‘a’ in tekst</a:t>
            </a:r>
          </a:p>
        </p:txBody>
      </p:sp>
      <p:sp>
        <p:nvSpPr>
          <p:cNvPr id="3" name="Tijdelijke aanduiding voor inhoud 2">
            <a:extLst>
              <a:ext uri="{FF2B5EF4-FFF2-40B4-BE49-F238E27FC236}">
                <a16:creationId xmlns:a16="http://schemas.microsoft.com/office/drawing/2014/main" id="{957B13E0-CFB9-3940-9824-EBF1AE30B3DE}"/>
              </a:ext>
            </a:extLst>
          </p:cNvPr>
          <p:cNvSpPr>
            <a:spLocks noGrp="1"/>
          </p:cNvSpPr>
          <p:nvPr>
            <p:ph sz="half" idx="1"/>
          </p:nvPr>
        </p:nvSpPr>
        <p:spPr>
          <a:xfrm>
            <a:off x="838200" y="1100512"/>
            <a:ext cx="6265912" cy="5076451"/>
          </a:xfrm>
        </p:spPr>
        <p:txBody>
          <a:bodyPr/>
          <a:lstStyle/>
          <a:p>
            <a:pPr marL="0" indent="0">
              <a:buNone/>
            </a:pPr>
            <a:r>
              <a:rPr lang="nl-NL" dirty="0"/>
              <a:t>Beschrijving:</a:t>
            </a:r>
          </a:p>
          <a:p>
            <a:r>
              <a:rPr lang="nl-NL" dirty="0"/>
              <a:t>input: een string</a:t>
            </a:r>
          </a:p>
          <a:p>
            <a:r>
              <a:rPr lang="nl-NL" dirty="0"/>
              <a:t>output: het aantal keren dat de kleine letter 'a' in de string voorkomt</a:t>
            </a:r>
          </a:p>
          <a:p>
            <a:pPr marL="0" indent="0">
              <a:buNone/>
            </a:pPr>
            <a:r>
              <a:rPr lang="nl-NL" dirty="0"/>
              <a:t>Voorbeelden: </a:t>
            </a:r>
          </a:p>
          <a:p>
            <a:r>
              <a:rPr lang="nl-NL" dirty="0"/>
              <a:t>"informatica is gaaf" =&gt; 4</a:t>
            </a:r>
          </a:p>
          <a:p>
            <a:r>
              <a:rPr lang="nl-NL" dirty="0"/>
              <a:t>"Appels en peren" =&gt; 0</a:t>
            </a:r>
          </a:p>
          <a:p>
            <a:r>
              <a:rPr lang="nl-NL" dirty="0"/>
              <a:t>"Aardbei" =&gt; 1</a:t>
            </a:r>
          </a:p>
          <a:p>
            <a:endParaRPr lang="nl-NL" dirty="0"/>
          </a:p>
        </p:txBody>
      </p:sp>
      <p:sp>
        <p:nvSpPr>
          <p:cNvPr id="4" name="Tijdelijke aanduiding voor datum 3">
            <a:extLst>
              <a:ext uri="{FF2B5EF4-FFF2-40B4-BE49-F238E27FC236}">
                <a16:creationId xmlns:a16="http://schemas.microsoft.com/office/drawing/2014/main" id="{9E3E7E2B-F6D8-464F-A301-AC56F55571B1}"/>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F7D5B09D-B677-0148-BC88-D56E4D45F6F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1E74D9-D4F4-9D4C-A5DA-3D89EB3A00C0}"/>
              </a:ext>
            </a:extLst>
          </p:cNvPr>
          <p:cNvSpPr>
            <a:spLocks noGrp="1"/>
          </p:cNvSpPr>
          <p:nvPr>
            <p:ph type="sldNum" sz="quarter" idx="12"/>
          </p:nvPr>
        </p:nvSpPr>
        <p:spPr/>
        <p:txBody>
          <a:bodyPr/>
          <a:lstStyle/>
          <a:p>
            <a:fld id="{0AAEF2E2-A082-486B-BCC1-A4B8E9CF05F7}" type="slidenum">
              <a:rPr lang="nl-NL" smtClean="0"/>
              <a:t>17</a:t>
            </a:fld>
            <a:endParaRPr lang="nl-NL"/>
          </a:p>
        </p:txBody>
      </p:sp>
      <p:sp>
        <p:nvSpPr>
          <p:cNvPr id="7" name="Tijdelijke aanduiding voor tekst 6">
            <a:extLst>
              <a:ext uri="{FF2B5EF4-FFF2-40B4-BE49-F238E27FC236}">
                <a16:creationId xmlns:a16="http://schemas.microsoft.com/office/drawing/2014/main" id="{0CD279E2-63C0-A74F-80B2-9F471F44E681}"/>
              </a:ext>
            </a:extLst>
          </p:cNvPr>
          <p:cNvSpPr>
            <a:spLocks noGrp="1"/>
          </p:cNvSpPr>
          <p:nvPr>
            <p:ph type="body" sz="quarter" idx="17"/>
          </p:nvPr>
        </p:nvSpPr>
        <p:spPr/>
        <p:txBody>
          <a:bodyPr/>
          <a:lstStyle/>
          <a:p>
            <a:r>
              <a:rPr lang="nl-NL" dirty="0"/>
              <a:t>VOORBEELD</a:t>
            </a:r>
          </a:p>
        </p:txBody>
      </p:sp>
      <p:sp>
        <p:nvSpPr>
          <p:cNvPr id="9" name="Diamond 1">
            <a:extLst>
              <a:ext uri="{FF2B5EF4-FFF2-40B4-BE49-F238E27FC236}">
                <a16:creationId xmlns:a16="http://schemas.microsoft.com/office/drawing/2014/main" id="{18DDEA49-6614-664D-910E-2D59107138A0}"/>
              </a:ext>
            </a:extLst>
          </p:cNvPr>
          <p:cNvSpPr/>
          <p:nvPr/>
        </p:nvSpPr>
        <p:spPr>
          <a:xfrm>
            <a:off x="7968209" y="2132856"/>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sz="1600" dirty="0">
                <a:solidFill>
                  <a:schemeClr val="tx1"/>
                </a:solidFill>
              </a:rPr>
              <a:t>Is er (nog) een letter in tekst?</a:t>
            </a:r>
          </a:p>
        </p:txBody>
      </p:sp>
      <p:sp>
        <p:nvSpPr>
          <p:cNvPr id="10" name="Oval 3">
            <a:extLst>
              <a:ext uri="{FF2B5EF4-FFF2-40B4-BE49-F238E27FC236}">
                <a16:creationId xmlns:a16="http://schemas.microsoft.com/office/drawing/2014/main" id="{32E5134E-211B-EF48-9AD3-80F8B30F1E39}"/>
              </a:ext>
            </a:extLst>
          </p:cNvPr>
          <p:cNvSpPr/>
          <p:nvPr/>
        </p:nvSpPr>
        <p:spPr>
          <a:xfrm>
            <a:off x="7968208" y="332656"/>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1600" dirty="0">
                <a:solidFill>
                  <a:schemeClr val="tx1"/>
                </a:solidFill>
              </a:rPr>
              <a:t>Tekst</a:t>
            </a:r>
          </a:p>
        </p:txBody>
      </p:sp>
      <p:cxnSp>
        <p:nvCxnSpPr>
          <p:cNvPr id="11" name="Gebogen verbindingslijn 10">
            <a:extLst>
              <a:ext uri="{FF2B5EF4-FFF2-40B4-BE49-F238E27FC236}">
                <a16:creationId xmlns:a16="http://schemas.microsoft.com/office/drawing/2014/main" id="{905B75FA-B3ED-FB4E-B46D-6B02446E6186}"/>
              </a:ext>
            </a:extLst>
          </p:cNvPr>
          <p:cNvCxnSpPr>
            <a:cxnSpLocks/>
            <a:stCxn id="12" idx="2"/>
            <a:endCxn id="9" idx="1"/>
          </p:cNvCxnSpPr>
          <p:nvPr/>
        </p:nvCxnSpPr>
        <p:spPr>
          <a:xfrm rot="5400000" flipH="1">
            <a:off x="7140117" y="3248981"/>
            <a:ext cx="3096344" cy="1440159"/>
          </a:xfrm>
          <a:prstGeom prst="bentConnector4">
            <a:avLst>
              <a:gd name="adj1" fmla="val -7383"/>
              <a:gd name="adj2" fmla="val 138691"/>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2" name="Rectangle 13">
            <a:extLst>
              <a:ext uri="{FF2B5EF4-FFF2-40B4-BE49-F238E27FC236}">
                <a16:creationId xmlns:a16="http://schemas.microsoft.com/office/drawing/2014/main" id="{49F186E7-EBE5-BA49-9440-37E8435F4BCE}"/>
              </a:ext>
            </a:extLst>
          </p:cNvPr>
          <p:cNvSpPr/>
          <p:nvPr/>
        </p:nvSpPr>
        <p:spPr>
          <a:xfrm>
            <a:off x="7968208" y="4941168"/>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solidFill>
              </a:rPr>
              <a:t>Ga één letter verder</a:t>
            </a:r>
          </a:p>
        </p:txBody>
      </p:sp>
      <p:sp>
        <p:nvSpPr>
          <p:cNvPr id="13" name="TextBox 34">
            <a:extLst>
              <a:ext uri="{FF2B5EF4-FFF2-40B4-BE49-F238E27FC236}">
                <a16:creationId xmlns:a16="http://schemas.microsoft.com/office/drawing/2014/main" id="{A1FFDA86-7065-964D-B076-41D75C29B53A}"/>
              </a:ext>
            </a:extLst>
          </p:cNvPr>
          <p:cNvSpPr txBox="1"/>
          <p:nvPr/>
        </p:nvSpPr>
        <p:spPr>
          <a:xfrm>
            <a:off x="10704512" y="2060848"/>
            <a:ext cx="720080" cy="338554"/>
          </a:xfrm>
          <a:prstGeom prst="rect">
            <a:avLst/>
          </a:prstGeom>
          <a:noFill/>
        </p:spPr>
        <p:txBody>
          <a:bodyPr wrap="square" rtlCol="0">
            <a:spAutoFit/>
          </a:bodyPr>
          <a:lstStyle/>
          <a:p>
            <a:pPr algn="ctr"/>
            <a:r>
              <a:rPr lang="nl-NL" sz="1600" dirty="0"/>
              <a:t>Nee</a:t>
            </a:r>
          </a:p>
        </p:txBody>
      </p:sp>
      <p:sp>
        <p:nvSpPr>
          <p:cNvPr id="14" name="Rectangle 13">
            <a:extLst>
              <a:ext uri="{FF2B5EF4-FFF2-40B4-BE49-F238E27FC236}">
                <a16:creationId xmlns:a16="http://schemas.microsoft.com/office/drawing/2014/main" id="{2959DEDE-D072-D943-80D0-635BA6162B90}"/>
              </a:ext>
            </a:extLst>
          </p:cNvPr>
          <p:cNvSpPr/>
          <p:nvPr/>
        </p:nvSpPr>
        <p:spPr>
          <a:xfrm>
            <a:off x="7968208" y="4077072"/>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a:solidFill>
                  <a:schemeClr val="tx1"/>
                </a:solidFill>
              </a:rPr>
              <a:t>Aantal = aantal + 1</a:t>
            </a:r>
          </a:p>
        </p:txBody>
      </p:sp>
      <p:cxnSp>
        <p:nvCxnSpPr>
          <p:cNvPr id="15" name="Gebogen verbindingslijn 14">
            <a:extLst>
              <a:ext uri="{FF2B5EF4-FFF2-40B4-BE49-F238E27FC236}">
                <a16:creationId xmlns:a16="http://schemas.microsoft.com/office/drawing/2014/main" id="{7EC71C6C-BC1E-104C-A364-1A312CE34757}"/>
              </a:ext>
            </a:extLst>
          </p:cNvPr>
          <p:cNvCxnSpPr>
            <a:cxnSpLocks/>
            <a:stCxn id="9" idx="3"/>
            <a:endCxn id="17" idx="6"/>
          </p:cNvCxnSpPr>
          <p:nvPr/>
        </p:nvCxnSpPr>
        <p:spPr>
          <a:xfrm>
            <a:off x="10848528" y="2420888"/>
            <a:ext cx="72008" cy="3816424"/>
          </a:xfrm>
          <a:prstGeom prst="bentConnector3">
            <a:avLst>
              <a:gd name="adj1" fmla="val 87382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7" name="Oval 3">
            <a:extLst>
              <a:ext uri="{FF2B5EF4-FFF2-40B4-BE49-F238E27FC236}">
                <a16:creationId xmlns:a16="http://schemas.microsoft.com/office/drawing/2014/main" id="{903CAD54-CD7B-2C4A-BEB6-C45626E98738}"/>
              </a:ext>
            </a:extLst>
          </p:cNvPr>
          <p:cNvSpPr/>
          <p:nvPr/>
        </p:nvSpPr>
        <p:spPr>
          <a:xfrm>
            <a:off x="8040216" y="5949280"/>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1600" dirty="0">
                <a:solidFill>
                  <a:schemeClr val="tx1"/>
                </a:solidFill>
              </a:rPr>
              <a:t>Aantal keer ‘a’ in tekst</a:t>
            </a:r>
          </a:p>
        </p:txBody>
      </p:sp>
      <p:sp>
        <p:nvSpPr>
          <p:cNvPr id="21" name="TextBox 34">
            <a:extLst>
              <a:ext uri="{FF2B5EF4-FFF2-40B4-BE49-F238E27FC236}">
                <a16:creationId xmlns:a16="http://schemas.microsoft.com/office/drawing/2014/main" id="{C566B5F2-A2D4-9C4F-9A28-7B2067B72CFD}"/>
              </a:ext>
            </a:extLst>
          </p:cNvPr>
          <p:cNvSpPr txBox="1"/>
          <p:nvPr/>
        </p:nvSpPr>
        <p:spPr>
          <a:xfrm>
            <a:off x="9264352" y="3645024"/>
            <a:ext cx="720080" cy="338554"/>
          </a:xfrm>
          <a:prstGeom prst="rect">
            <a:avLst/>
          </a:prstGeom>
          <a:noFill/>
        </p:spPr>
        <p:txBody>
          <a:bodyPr wrap="square" rtlCol="0">
            <a:spAutoFit/>
          </a:bodyPr>
          <a:lstStyle/>
          <a:p>
            <a:pPr algn="ctr"/>
            <a:r>
              <a:rPr lang="nl-NL" sz="1600" dirty="0"/>
              <a:t>Ja</a:t>
            </a:r>
          </a:p>
        </p:txBody>
      </p:sp>
      <p:sp>
        <p:nvSpPr>
          <p:cNvPr id="22" name="Rectangle 13">
            <a:extLst>
              <a:ext uri="{FF2B5EF4-FFF2-40B4-BE49-F238E27FC236}">
                <a16:creationId xmlns:a16="http://schemas.microsoft.com/office/drawing/2014/main" id="{83A3C6FA-A2A4-6246-8C6E-FC2B3CBC035D}"/>
              </a:ext>
            </a:extLst>
          </p:cNvPr>
          <p:cNvSpPr/>
          <p:nvPr/>
        </p:nvSpPr>
        <p:spPr>
          <a:xfrm>
            <a:off x="7968208" y="1268760"/>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sz="1600" dirty="0">
                <a:solidFill>
                  <a:schemeClr val="tx1"/>
                </a:solidFill>
              </a:rPr>
              <a:t>Aantal = 0</a:t>
            </a:r>
          </a:p>
          <a:p>
            <a:pPr algn="ctr"/>
            <a:r>
              <a:rPr lang="nl-NL" sz="1600" dirty="0">
                <a:solidFill>
                  <a:schemeClr val="tx1"/>
                </a:solidFill>
              </a:rPr>
              <a:t>Begin bij eerste letter van tekst</a:t>
            </a:r>
          </a:p>
        </p:txBody>
      </p:sp>
      <p:cxnSp>
        <p:nvCxnSpPr>
          <p:cNvPr id="27" name="Gebogen verbindingslijn 26">
            <a:extLst>
              <a:ext uri="{FF2B5EF4-FFF2-40B4-BE49-F238E27FC236}">
                <a16:creationId xmlns:a16="http://schemas.microsoft.com/office/drawing/2014/main" id="{87DA2881-CE3F-1E41-88A9-56E772E3BDFE}"/>
              </a:ext>
            </a:extLst>
          </p:cNvPr>
          <p:cNvCxnSpPr>
            <a:cxnSpLocks/>
            <a:stCxn id="28" idx="2"/>
            <a:endCxn id="14" idx="0"/>
          </p:cNvCxnSpPr>
          <p:nvPr/>
        </p:nvCxnSpPr>
        <p:spPr>
          <a:xfrm rot="5400000">
            <a:off x="9192344" y="3861048"/>
            <a:ext cx="432048"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32" name="Gebogen verbindingslijn 31">
            <a:extLst>
              <a:ext uri="{FF2B5EF4-FFF2-40B4-BE49-F238E27FC236}">
                <a16:creationId xmlns:a16="http://schemas.microsoft.com/office/drawing/2014/main" id="{7A8F840A-01FA-F34C-8A87-AE8C9769FA13}"/>
              </a:ext>
            </a:extLst>
          </p:cNvPr>
          <p:cNvCxnSpPr>
            <a:cxnSpLocks/>
            <a:stCxn id="14" idx="2"/>
            <a:endCxn id="12" idx="0"/>
          </p:cNvCxnSpPr>
          <p:nvPr/>
        </p:nvCxnSpPr>
        <p:spPr>
          <a:xfrm rot="5400000">
            <a:off x="9264352" y="4797152"/>
            <a:ext cx="288032"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1" name="Gebogen verbindingslijn 70">
            <a:extLst>
              <a:ext uri="{FF2B5EF4-FFF2-40B4-BE49-F238E27FC236}">
                <a16:creationId xmlns:a16="http://schemas.microsoft.com/office/drawing/2014/main" id="{32F52B07-5365-7D46-B326-35FECC453392}"/>
              </a:ext>
            </a:extLst>
          </p:cNvPr>
          <p:cNvCxnSpPr>
            <a:cxnSpLocks/>
            <a:stCxn id="10" idx="4"/>
            <a:endCxn id="22" idx="0"/>
          </p:cNvCxnSpPr>
          <p:nvPr/>
        </p:nvCxnSpPr>
        <p:spPr>
          <a:xfrm rot="5400000">
            <a:off x="9228348" y="1088740"/>
            <a:ext cx="360040" cy="12700"/>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5" name="Gebogen verbindingslijn 74">
            <a:extLst>
              <a:ext uri="{FF2B5EF4-FFF2-40B4-BE49-F238E27FC236}">
                <a16:creationId xmlns:a16="http://schemas.microsoft.com/office/drawing/2014/main" id="{5317CF20-D3A6-4544-B64A-23052D217DBA}"/>
              </a:ext>
            </a:extLst>
          </p:cNvPr>
          <p:cNvCxnSpPr>
            <a:cxnSpLocks/>
            <a:stCxn id="22" idx="2"/>
            <a:endCxn id="9" idx="0"/>
          </p:cNvCxnSpPr>
          <p:nvPr/>
        </p:nvCxnSpPr>
        <p:spPr>
          <a:xfrm rot="16200000" flipH="1">
            <a:off x="9264352" y="1988839"/>
            <a:ext cx="288032"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28" name="Diamond 1">
            <a:extLst>
              <a:ext uri="{FF2B5EF4-FFF2-40B4-BE49-F238E27FC236}">
                <a16:creationId xmlns:a16="http://schemas.microsoft.com/office/drawing/2014/main" id="{CF4C44CF-8EA8-A344-8EBC-91414154BDB5}"/>
              </a:ext>
            </a:extLst>
          </p:cNvPr>
          <p:cNvSpPr/>
          <p:nvPr/>
        </p:nvSpPr>
        <p:spPr>
          <a:xfrm>
            <a:off x="7968208" y="3068960"/>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sz="1600" dirty="0">
                <a:solidFill>
                  <a:schemeClr val="tx1"/>
                </a:solidFill>
              </a:rPr>
              <a:t>Letter = ‘a’?</a:t>
            </a:r>
          </a:p>
        </p:txBody>
      </p:sp>
      <p:cxnSp>
        <p:nvCxnSpPr>
          <p:cNvPr id="33" name="Gebogen verbindingslijn 32">
            <a:extLst>
              <a:ext uri="{FF2B5EF4-FFF2-40B4-BE49-F238E27FC236}">
                <a16:creationId xmlns:a16="http://schemas.microsoft.com/office/drawing/2014/main" id="{9460E240-92F0-0044-B210-42BA773C2757}"/>
              </a:ext>
            </a:extLst>
          </p:cNvPr>
          <p:cNvCxnSpPr>
            <a:cxnSpLocks/>
            <a:stCxn id="9" idx="2"/>
            <a:endCxn id="28" idx="0"/>
          </p:cNvCxnSpPr>
          <p:nvPr/>
        </p:nvCxnSpPr>
        <p:spPr>
          <a:xfrm rot="5400000">
            <a:off x="9228349" y="2888940"/>
            <a:ext cx="360040"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36" name="TextBox 34">
            <a:extLst>
              <a:ext uri="{FF2B5EF4-FFF2-40B4-BE49-F238E27FC236}">
                <a16:creationId xmlns:a16="http://schemas.microsoft.com/office/drawing/2014/main" id="{4EE8FAFA-8E31-D54F-B687-B25A79CC4B6F}"/>
              </a:ext>
            </a:extLst>
          </p:cNvPr>
          <p:cNvSpPr txBox="1"/>
          <p:nvPr/>
        </p:nvSpPr>
        <p:spPr>
          <a:xfrm>
            <a:off x="9264352" y="2636912"/>
            <a:ext cx="720080" cy="338554"/>
          </a:xfrm>
          <a:prstGeom prst="rect">
            <a:avLst/>
          </a:prstGeom>
          <a:noFill/>
        </p:spPr>
        <p:txBody>
          <a:bodyPr wrap="square" rtlCol="0">
            <a:spAutoFit/>
          </a:bodyPr>
          <a:lstStyle/>
          <a:p>
            <a:pPr algn="ctr"/>
            <a:r>
              <a:rPr lang="nl-NL" sz="1600" dirty="0"/>
              <a:t>Ja</a:t>
            </a:r>
          </a:p>
        </p:txBody>
      </p:sp>
      <p:cxnSp>
        <p:nvCxnSpPr>
          <p:cNvPr id="39" name="Gebogen verbindingslijn 38">
            <a:extLst>
              <a:ext uri="{FF2B5EF4-FFF2-40B4-BE49-F238E27FC236}">
                <a16:creationId xmlns:a16="http://schemas.microsoft.com/office/drawing/2014/main" id="{BEE36ED5-15DA-CB4D-A479-936AA6CDE1E4}"/>
              </a:ext>
            </a:extLst>
          </p:cNvPr>
          <p:cNvCxnSpPr>
            <a:cxnSpLocks/>
            <a:stCxn id="28" idx="3"/>
            <a:endCxn id="12" idx="3"/>
          </p:cNvCxnSpPr>
          <p:nvPr/>
        </p:nvCxnSpPr>
        <p:spPr>
          <a:xfrm>
            <a:off x="10848527" y="3356992"/>
            <a:ext cx="1" cy="1872208"/>
          </a:xfrm>
          <a:prstGeom prst="bentConnector3">
            <a:avLst>
              <a:gd name="adj1" fmla="val 228601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52" name="TextBox 34">
            <a:extLst>
              <a:ext uri="{FF2B5EF4-FFF2-40B4-BE49-F238E27FC236}">
                <a16:creationId xmlns:a16="http://schemas.microsoft.com/office/drawing/2014/main" id="{3EB212C8-1A13-1C41-9F49-F6616436EDAB}"/>
              </a:ext>
            </a:extLst>
          </p:cNvPr>
          <p:cNvSpPr txBox="1"/>
          <p:nvPr/>
        </p:nvSpPr>
        <p:spPr>
          <a:xfrm>
            <a:off x="10704512" y="2996952"/>
            <a:ext cx="720080" cy="338554"/>
          </a:xfrm>
          <a:prstGeom prst="rect">
            <a:avLst/>
          </a:prstGeom>
          <a:noFill/>
        </p:spPr>
        <p:txBody>
          <a:bodyPr wrap="square" rtlCol="0">
            <a:spAutoFit/>
          </a:bodyPr>
          <a:lstStyle/>
          <a:p>
            <a:pPr algn="ctr"/>
            <a:r>
              <a:rPr lang="nl-NL" sz="1600" dirty="0"/>
              <a:t>Nee</a:t>
            </a:r>
          </a:p>
        </p:txBody>
      </p:sp>
      <p:sp>
        <p:nvSpPr>
          <p:cNvPr id="29" name="Tijdelijke aanduiding voor inhoud 15">
            <a:extLst>
              <a:ext uri="{FF2B5EF4-FFF2-40B4-BE49-F238E27FC236}">
                <a16:creationId xmlns:a16="http://schemas.microsoft.com/office/drawing/2014/main" id="{E989FF62-175F-234A-83F6-6098980BC8BB}"/>
              </a:ext>
            </a:extLst>
          </p:cNvPr>
          <p:cNvSpPr txBox="1">
            <a:spLocks/>
          </p:cNvSpPr>
          <p:nvPr/>
        </p:nvSpPr>
        <p:spPr>
          <a:xfrm>
            <a:off x="838199" y="5301208"/>
            <a:ext cx="5181600" cy="875755"/>
          </a:xfrm>
          <a:prstGeom prst="rect">
            <a:avLst/>
          </a:prstGeom>
          <a:solidFill>
            <a:schemeClr val="accent6">
              <a:lumMod val="40000"/>
              <a:lumOff val="60000"/>
            </a:schemeClr>
          </a:solidFill>
          <a:ln w="25400">
            <a:solidFill>
              <a:schemeClr val="accent6"/>
            </a:solidFill>
          </a:ln>
        </p:spPr>
        <p:txBody>
          <a:bodyPr vert="horz" lIns="91440" tIns="45720" rIns="91440" bIns="45720" rtlCol="0">
            <a:normAutofit fontScale="92500" lnSpcReduction="10000"/>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nl-NL" dirty="0"/>
              <a:t>Zie code in </a:t>
            </a:r>
            <a:r>
              <a:rPr lang="nl-NL" dirty="0" err="1"/>
              <a:t>JavaScript</a:t>
            </a:r>
            <a:r>
              <a:rPr lang="nl-NL" dirty="0"/>
              <a:t> op</a:t>
            </a:r>
          </a:p>
          <a:p>
            <a:r>
              <a:rPr lang="nl-NL" dirty="0">
                <a:hlinkClick r:id="rId2"/>
              </a:rPr>
              <a:t>https://repl.it/@vangeest/telLetter</a:t>
            </a:r>
            <a:endParaRPr lang="nl-NL" dirty="0"/>
          </a:p>
        </p:txBody>
      </p:sp>
    </p:spTree>
    <p:extLst>
      <p:ext uri="{BB962C8B-B14F-4D97-AF65-F5344CB8AC3E}">
        <p14:creationId xmlns:p14="http://schemas.microsoft.com/office/powerpoint/2010/main" val="268070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p:bldP spid="14" grpId="0" animBg="1"/>
      <p:bldP spid="21" grpId="0"/>
      <p:bldP spid="22" grpId="0" animBg="1"/>
      <p:bldP spid="28" grpId="0" animBg="1"/>
      <p:bldP spid="36" grpId="0"/>
      <p:bldP spid="36" grpId="1"/>
      <p:bldP spid="52" grpId="0"/>
      <p:bldP spid="29"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52C18-E2A9-B442-807D-2A02E218A790}"/>
              </a:ext>
            </a:extLst>
          </p:cNvPr>
          <p:cNvSpPr>
            <a:spLocks noGrp="1"/>
          </p:cNvSpPr>
          <p:nvPr>
            <p:ph type="title"/>
          </p:nvPr>
        </p:nvSpPr>
        <p:spPr/>
        <p:txBody>
          <a:bodyPr/>
          <a:lstStyle/>
          <a:p>
            <a:r>
              <a:rPr lang="nl-NL" dirty="0"/>
              <a:t>Kijk of een getal even of oneven is</a:t>
            </a:r>
          </a:p>
        </p:txBody>
      </p:sp>
      <p:sp>
        <p:nvSpPr>
          <p:cNvPr id="47" name="Tijdelijke aanduiding voor inhoud 46">
            <a:extLst>
              <a:ext uri="{FF2B5EF4-FFF2-40B4-BE49-F238E27FC236}">
                <a16:creationId xmlns:a16="http://schemas.microsoft.com/office/drawing/2014/main" id="{B905AE40-1038-124C-8213-B58D9A91916D}"/>
              </a:ext>
            </a:extLst>
          </p:cNvPr>
          <p:cNvSpPr>
            <a:spLocks noGrp="1"/>
          </p:cNvSpPr>
          <p:nvPr>
            <p:ph sz="half" idx="1"/>
          </p:nvPr>
        </p:nvSpPr>
        <p:spPr>
          <a:xfrm>
            <a:off x="838200" y="1100512"/>
            <a:ext cx="6985992" cy="5076451"/>
          </a:xfrm>
        </p:spPr>
        <p:txBody>
          <a:bodyPr>
            <a:normAutofit/>
          </a:bodyPr>
          <a:lstStyle/>
          <a:p>
            <a:pPr marL="0" indent="0">
              <a:buNone/>
            </a:pPr>
            <a:r>
              <a:rPr lang="nl-NL" dirty="0"/>
              <a:t>Beschrijving:</a:t>
            </a:r>
          </a:p>
          <a:p>
            <a:r>
              <a:rPr lang="nl-NL" dirty="0"/>
              <a:t>input: een geheel getal groter dan 0</a:t>
            </a:r>
          </a:p>
          <a:p>
            <a:r>
              <a:rPr lang="nl-NL" dirty="0"/>
              <a:t>output: 'even' als deelbaar door 2, </a:t>
            </a:r>
            <a:br>
              <a:rPr lang="nl-NL" dirty="0"/>
            </a:br>
            <a:r>
              <a:rPr lang="nl-NL" dirty="0"/>
              <a:t>'oneven' als niet deelbaar door 2</a:t>
            </a:r>
          </a:p>
          <a:p>
            <a:pPr marL="0" indent="0">
              <a:buNone/>
            </a:pPr>
            <a:r>
              <a:rPr lang="nl-NL" dirty="0"/>
              <a:t>Eis: je mag alleen + of - gebruiken</a:t>
            </a:r>
          </a:p>
          <a:p>
            <a:pPr marL="0" indent="0">
              <a:buNone/>
            </a:pPr>
            <a:r>
              <a:rPr lang="nl-NL" dirty="0"/>
              <a:t>Voorbeelden: </a:t>
            </a:r>
          </a:p>
          <a:p>
            <a:r>
              <a:rPr lang="nl-NL" dirty="0"/>
              <a:t>20 =&gt; even</a:t>
            </a:r>
          </a:p>
          <a:p>
            <a:r>
              <a:rPr lang="nl-NL" dirty="0"/>
              <a:t>13 =&gt; oneven</a:t>
            </a:r>
          </a:p>
          <a:p>
            <a:endParaRPr lang="nl-NL" dirty="0"/>
          </a:p>
        </p:txBody>
      </p:sp>
      <p:sp>
        <p:nvSpPr>
          <p:cNvPr id="4" name="Tijdelijke aanduiding voor datum 3">
            <a:extLst>
              <a:ext uri="{FF2B5EF4-FFF2-40B4-BE49-F238E27FC236}">
                <a16:creationId xmlns:a16="http://schemas.microsoft.com/office/drawing/2014/main" id="{9E3E7E2B-F6D8-464F-A301-AC56F55571B1}"/>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F7D5B09D-B677-0148-BC88-D56E4D45F6F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1E74D9-D4F4-9D4C-A5DA-3D89EB3A00C0}"/>
              </a:ext>
            </a:extLst>
          </p:cNvPr>
          <p:cNvSpPr>
            <a:spLocks noGrp="1"/>
          </p:cNvSpPr>
          <p:nvPr>
            <p:ph type="sldNum" sz="quarter" idx="12"/>
          </p:nvPr>
        </p:nvSpPr>
        <p:spPr/>
        <p:txBody>
          <a:bodyPr/>
          <a:lstStyle/>
          <a:p>
            <a:fld id="{0AAEF2E2-A082-486B-BCC1-A4B8E9CF05F7}" type="slidenum">
              <a:rPr lang="nl-NL" smtClean="0"/>
              <a:t>18</a:t>
            </a:fld>
            <a:endParaRPr lang="nl-NL"/>
          </a:p>
        </p:txBody>
      </p:sp>
      <p:sp>
        <p:nvSpPr>
          <p:cNvPr id="7" name="Tijdelijke aanduiding voor tekst 6">
            <a:extLst>
              <a:ext uri="{FF2B5EF4-FFF2-40B4-BE49-F238E27FC236}">
                <a16:creationId xmlns:a16="http://schemas.microsoft.com/office/drawing/2014/main" id="{0CD279E2-63C0-A74F-80B2-9F471F44E681}"/>
              </a:ext>
            </a:extLst>
          </p:cNvPr>
          <p:cNvSpPr>
            <a:spLocks noGrp="1"/>
          </p:cNvSpPr>
          <p:nvPr>
            <p:ph type="body" sz="quarter" idx="17"/>
          </p:nvPr>
        </p:nvSpPr>
        <p:spPr/>
        <p:txBody>
          <a:bodyPr/>
          <a:lstStyle/>
          <a:p>
            <a:r>
              <a:rPr lang="nl-NL" dirty="0"/>
              <a:t>VOORBEELD</a:t>
            </a:r>
          </a:p>
        </p:txBody>
      </p:sp>
      <p:sp>
        <p:nvSpPr>
          <p:cNvPr id="9" name="Diamond 1">
            <a:extLst>
              <a:ext uri="{FF2B5EF4-FFF2-40B4-BE49-F238E27FC236}">
                <a16:creationId xmlns:a16="http://schemas.microsoft.com/office/drawing/2014/main" id="{18DDEA49-6614-664D-910E-2D59107138A0}"/>
              </a:ext>
            </a:extLst>
          </p:cNvPr>
          <p:cNvSpPr/>
          <p:nvPr/>
        </p:nvSpPr>
        <p:spPr>
          <a:xfrm>
            <a:off x="8184235" y="2060848"/>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dirty="0">
                <a:solidFill>
                  <a:schemeClr val="tx1"/>
                </a:solidFill>
              </a:rPr>
              <a:t>Getal &gt; 0?</a:t>
            </a:r>
          </a:p>
        </p:txBody>
      </p:sp>
      <p:sp>
        <p:nvSpPr>
          <p:cNvPr id="10" name="Oval 3">
            <a:extLst>
              <a:ext uri="{FF2B5EF4-FFF2-40B4-BE49-F238E27FC236}">
                <a16:creationId xmlns:a16="http://schemas.microsoft.com/office/drawing/2014/main" id="{32E5134E-211B-EF48-9AD3-80F8B30F1E39}"/>
              </a:ext>
            </a:extLst>
          </p:cNvPr>
          <p:cNvSpPr/>
          <p:nvPr/>
        </p:nvSpPr>
        <p:spPr>
          <a:xfrm>
            <a:off x="8184234" y="1052736"/>
            <a:ext cx="2880320"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Positief getal</a:t>
            </a:r>
          </a:p>
        </p:txBody>
      </p:sp>
      <p:cxnSp>
        <p:nvCxnSpPr>
          <p:cNvPr id="11" name="Gebogen verbindingslijn 10">
            <a:extLst>
              <a:ext uri="{FF2B5EF4-FFF2-40B4-BE49-F238E27FC236}">
                <a16:creationId xmlns:a16="http://schemas.microsoft.com/office/drawing/2014/main" id="{905B75FA-B3ED-FB4E-B46D-6B02446E6186}"/>
              </a:ext>
            </a:extLst>
          </p:cNvPr>
          <p:cNvCxnSpPr>
            <a:cxnSpLocks/>
            <a:stCxn id="14" idx="1"/>
            <a:endCxn id="9" idx="1"/>
          </p:cNvCxnSpPr>
          <p:nvPr/>
        </p:nvCxnSpPr>
        <p:spPr>
          <a:xfrm rot="10800000" flipH="1">
            <a:off x="8184233" y="2348880"/>
            <a:ext cx="1" cy="1080120"/>
          </a:xfrm>
          <a:prstGeom prst="bentConnector3">
            <a:avLst>
              <a:gd name="adj1" fmla="val -228600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3" name="TextBox 34">
            <a:extLst>
              <a:ext uri="{FF2B5EF4-FFF2-40B4-BE49-F238E27FC236}">
                <a16:creationId xmlns:a16="http://schemas.microsoft.com/office/drawing/2014/main" id="{A1FFDA86-7065-964D-B076-41D75C29B53A}"/>
              </a:ext>
            </a:extLst>
          </p:cNvPr>
          <p:cNvSpPr txBox="1"/>
          <p:nvPr/>
        </p:nvSpPr>
        <p:spPr>
          <a:xfrm>
            <a:off x="10920536" y="1988840"/>
            <a:ext cx="720080" cy="369332"/>
          </a:xfrm>
          <a:prstGeom prst="rect">
            <a:avLst/>
          </a:prstGeom>
          <a:noFill/>
        </p:spPr>
        <p:txBody>
          <a:bodyPr wrap="square" rtlCol="0">
            <a:spAutoFit/>
          </a:bodyPr>
          <a:lstStyle/>
          <a:p>
            <a:pPr algn="ctr"/>
            <a:r>
              <a:rPr lang="nl-NL" dirty="0"/>
              <a:t>Nee</a:t>
            </a:r>
          </a:p>
        </p:txBody>
      </p:sp>
      <p:sp>
        <p:nvSpPr>
          <p:cNvPr id="14" name="Rectangle 13">
            <a:extLst>
              <a:ext uri="{FF2B5EF4-FFF2-40B4-BE49-F238E27FC236}">
                <a16:creationId xmlns:a16="http://schemas.microsoft.com/office/drawing/2014/main" id="{2959DEDE-D072-D943-80D0-635BA6162B90}"/>
              </a:ext>
            </a:extLst>
          </p:cNvPr>
          <p:cNvSpPr/>
          <p:nvPr/>
        </p:nvSpPr>
        <p:spPr>
          <a:xfrm>
            <a:off x="8184234" y="3140968"/>
            <a:ext cx="2880320" cy="576064"/>
          </a:xfrm>
          <a:prstGeom prst="rect">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Getal = getal -2</a:t>
            </a:r>
          </a:p>
        </p:txBody>
      </p:sp>
      <p:cxnSp>
        <p:nvCxnSpPr>
          <p:cNvPr id="15" name="Gebogen verbindingslijn 14">
            <a:extLst>
              <a:ext uri="{FF2B5EF4-FFF2-40B4-BE49-F238E27FC236}">
                <a16:creationId xmlns:a16="http://schemas.microsoft.com/office/drawing/2014/main" id="{7EC71C6C-BC1E-104C-A364-1A312CE34757}"/>
              </a:ext>
            </a:extLst>
          </p:cNvPr>
          <p:cNvCxnSpPr>
            <a:cxnSpLocks/>
            <a:stCxn id="9" idx="3"/>
            <a:endCxn id="25" idx="3"/>
          </p:cNvCxnSpPr>
          <p:nvPr/>
        </p:nvCxnSpPr>
        <p:spPr>
          <a:xfrm flipH="1">
            <a:off x="11064551" y="2348880"/>
            <a:ext cx="3" cy="2016224"/>
          </a:xfrm>
          <a:prstGeom prst="bentConnector3">
            <a:avLst>
              <a:gd name="adj1" fmla="val -762000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17" name="Oval 3">
            <a:extLst>
              <a:ext uri="{FF2B5EF4-FFF2-40B4-BE49-F238E27FC236}">
                <a16:creationId xmlns:a16="http://schemas.microsoft.com/office/drawing/2014/main" id="{903CAD54-CD7B-2C4A-BEB6-C45626E98738}"/>
              </a:ext>
            </a:extLst>
          </p:cNvPr>
          <p:cNvSpPr/>
          <p:nvPr/>
        </p:nvSpPr>
        <p:spPr>
          <a:xfrm>
            <a:off x="9827033" y="5445224"/>
            <a:ext cx="1224136"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Oneven</a:t>
            </a:r>
          </a:p>
        </p:txBody>
      </p:sp>
      <p:sp>
        <p:nvSpPr>
          <p:cNvPr id="21" name="TextBox 34">
            <a:extLst>
              <a:ext uri="{FF2B5EF4-FFF2-40B4-BE49-F238E27FC236}">
                <a16:creationId xmlns:a16="http://schemas.microsoft.com/office/drawing/2014/main" id="{C566B5F2-A2D4-9C4F-9A28-7B2067B72CFD}"/>
              </a:ext>
            </a:extLst>
          </p:cNvPr>
          <p:cNvSpPr txBox="1"/>
          <p:nvPr/>
        </p:nvSpPr>
        <p:spPr>
          <a:xfrm>
            <a:off x="9480378" y="2627621"/>
            <a:ext cx="720080" cy="369332"/>
          </a:xfrm>
          <a:prstGeom prst="rect">
            <a:avLst/>
          </a:prstGeom>
          <a:noFill/>
        </p:spPr>
        <p:txBody>
          <a:bodyPr wrap="square" rtlCol="0">
            <a:spAutoFit/>
          </a:bodyPr>
          <a:lstStyle/>
          <a:p>
            <a:pPr algn="ctr"/>
            <a:r>
              <a:rPr lang="nl-NL" dirty="0"/>
              <a:t>Ja</a:t>
            </a:r>
          </a:p>
        </p:txBody>
      </p:sp>
      <p:cxnSp>
        <p:nvCxnSpPr>
          <p:cNvPr id="27" name="Gebogen verbindingslijn 26">
            <a:extLst>
              <a:ext uri="{FF2B5EF4-FFF2-40B4-BE49-F238E27FC236}">
                <a16:creationId xmlns:a16="http://schemas.microsoft.com/office/drawing/2014/main" id="{87DA2881-CE3F-1E41-88A9-56E772E3BDFE}"/>
              </a:ext>
            </a:extLst>
          </p:cNvPr>
          <p:cNvCxnSpPr>
            <a:cxnSpLocks/>
            <a:stCxn id="9" idx="2"/>
            <a:endCxn id="14" idx="0"/>
          </p:cNvCxnSpPr>
          <p:nvPr/>
        </p:nvCxnSpPr>
        <p:spPr>
          <a:xfrm rot="5400000">
            <a:off x="9372367" y="2888940"/>
            <a:ext cx="504056"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cxnSp>
        <p:nvCxnSpPr>
          <p:cNvPr id="71" name="Gebogen verbindingslijn 70">
            <a:extLst>
              <a:ext uri="{FF2B5EF4-FFF2-40B4-BE49-F238E27FC236}">
                <a16:creationId xmlns:a16="http://schemas.microsoft.com/office/drawing/2014/main" id="{32F52B07-5365-7D46-B326-35FECC453392}"/>
              </a:ext>
            </a:extLst>
          </p:cNvPr>
          <p:cNvCxnSpPr>
            <a:cxnSpLocks/>
            <a:stCxn id="10" idx="4"/>
            <a:endCxn id="9" idx="0"/>
          </p:cNvCxnSpPr>
          <p:nvPr/>
        </p:nvCxnSpPr>
        <p:spPr>
          <a:xfrm rot="16200000" flipH="1">
            <a:off x="9408370" y="1844823"/>
            <a:ext cx="432048" cy="1"/>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25" name="Diamond 1">
            <a:extLst>
              <a:ext uri="{FF2B5EF4-FFF2-40B4-BE49-F238E27FC236}">
                <a16:creationId xmlns:a16="http://schemas.microsoft.com/office/drawing/2014/main" id="{144800D3-48B2-A647-B191-F8695B69182C}"/>
              </a:ext>
            </a:extLst>
          </p:cNvPr>
          <p:cNvSpPr/>
          <p:nvPr/>
        </p:nvSpPr>
        <p:spPr>
          <a:xfrm>
            <a:off x="8184232" y="4077072"/>
            <a:ext cx="2880319" cy="576064"/>
          </a:xfrm>
          <a:prstGeom prst="diamond">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nl-NL" dirty="0">
                <a:solidFill>
                  <a:schemeClr val="tx1"/>
                </a:solidFill>
              </a:rPr>
              <a:t>Getal = 0?</a:t>
            </a:r>
          </a:p>
        </p:txBody>
      </p:sp>
      <p:sp>
        <p:nvSpPr>
          <p:cNvPr id="29" name="TextBox 34">
            <a:extLst>
              <a:ext uri="{FF2B5EF4-FFF2-40B4-BE49-F238E27FC236}">
                <a16:creationId xmlns:a16="http://schemas.microsoft.com/office/drawing/2014/main" id="{9926371F-809F-E349-9908-0B9F95B2E08A}"/>
              </a:ext>
            </a:extLst>
          </p:cNvPr>
          <p:cNvSpPr txBox="1"/>
          <p:nvPr/>
        </p:nvSpPr>
        <p:spPr>
          <a:xfrm>
            <a:off x="8472264" y="4725144"/>
            <a:ext cx="720080" cy="369332"/>
          </a:xfrm>
          <a:prstGeom prst="rect">
            <a:avLst/>
          </a:prstGeom>
          <a:noFill/>
        </p:spPr>
        <p:txBody>
          <a:bodyPr wrap="square" rtlCol="0">
            <a:spAutoFit/>
          </a:bodyPr>
          <a:lstStyle/>
          <a:p>
            <a:pPr algn="ctr"/>
            <a:r>
              <a:rPr lang="nl-NL" dirty="0"/>
              <a:t>Ja</a:t>
            </a:r>
          </a:p>
        </p:txBody>
      </p:sp>
      <p:cxnSp>
        <p:nvCxnSpPr>
          <p:cNvPr id="30" name="Gebogen verbindingslijn 29">
            <a:extLst>
              <a:ext uri="{FF2B5EF4-FFF2-40B4-BE49-F238E27FC236}">
                <a16:creationId xmlns:a16="http://schemas.microsoft.com/office/drawing/2014/main" id="{D34B1F30-3686-3846-AD97-9FFBCB0B24A5}"/>
              </a:ext>
            </a:extLst>
          </p:cNvPr>
          <p:cNvCxnSpPr>
            <a:cxnSpLocks/>
            <a:stCxn id="25" idx="2"/>
            <a:endCxn id="17" idx="0"/>
          </p:cNvCxnSpPr>
          <p:nvPr/>
        </p:nvCxnSpPr>
        <p:spPr>
          <a:xfrm rot="16200000" flipH="1">
            <a:off x="9635702" y="4641825"/>
            <a:ext cx="792088" cy="814709"/>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31" name="Oval 3">
            <a:extLst>
              <a:ext uri="{FF2B5EF4-FFF2-40B4-BE49-F238E27FC236}">
                <a16:creationId xmlns:a16="http://schemas.microsoft.com/office/drawing/2014/main" id="{9B2A088F-7AAF-EF4E-A3CE-69C45759B5C6}"/>
              </a:ext>
            </a:extLst>
          </p:cNvPr>
          <p:cNvSpPr/>
          <p:nvPr/>
        </p:nvSpPr>
        <p:spPr>
          <a:xfrm>
            <a:off x="8184232" y="5445224"/>
            <a:ext cx="1224136" cy="576064"/>
          </a:xfrm>
          <a:prstGeom prst="ellipse">
            <a:avLst/>
          </a:prstGeom>
          <a:solidFill>
            <a:schemeClr val="accent1">
              <a:lumMod val="20000"/>
              <a:lumOff val="80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l-NL" dirty="0">
                <a:solidFill>
                  <a:schemeClr val="tx1"/>
                </a:solidFill>
              </a:rPr>
              <a:t>Even</a:t>
            </a:r>
          </a:p>
        </p:txBody>
      </p:sp>
      <p:cxnSp>
        <p:nvCxnSpPr>
          <p:cNvPr id="33" name="Gebogen verbindingslijn 32">
            <a:extLst>
              <a:ext uri="{FF2B5EF4-FFF2-40B4-BE49-F238E27FC236}">
                <a16:creationId xmlns:a16="http://schemas.microsoft.com/office/drawing/2014/main" id="{58091900-940F-3449-82C8-A48DB6C80CA2}"/>
              </a:ext>
            </a:extLst>
          </p:cNvPr>
          <p:cNvCxnSpPr>
            <a:cxnSpLocks/>
            <a:stCxn id="25" idx="2"/>
            <a:endCxn id="31" idx="0"/>
          </p:cNvCxnSpPr>
          <p:nvPr/>
        </p:nvCxnSpPr>
        <p:spPr>
          <a:xfrm rot="5400000">
            <a:off x="8814302" y="4635134"/>
            <a:ext cx="792088" cy="828092"/>
          </a:xfrm>
          <a:prstGeom prst="bentConnector3">
            <a:avLst>
              <a:gd name="adj1" fmla="val 50000"/>
            </a:avLst>
          </a:prstGeom>
          <a:ln w="28575">
            <a:solidFill>
              <a:schemeClr val="tx1"/>
            </a:solidFill>
            <a:headEnd type="none" w="lg" len="med"/>
            <a:tailEnd type="arrow"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6828CE0-84BD-0644-90FE-895BCA2D7845}"/>
              </a:ext>
            </a:extLst>
          </p:cNvPr>
          <p:cNvSpPr txBox="1"/>
          <p:nvPr/>
        </p:nvSpPr>
        <p:spPr>
          <a:xfrm>
            <a:off x="9984432" y="4715852"/>
            <a:ext cx="720080" cy="369332"/>
          </a:xfrm>
          <a:prstGeom prst="rect">
            <a:avLst/>
          </a:prstGeom>
          <a:noFill/>
        </p:spPr>
        <p:txBody>
          <a:bodyPr wrap="square" rtlCol="0">
            <a:spAutoFit/>
          </a:bodyPr>
          <a:lstStyle/>
          <a:p>
            <a:pPr algn="ctr"/>
            <a:r>
              <a:rPr lang="nl-NL" dirty="0"/>
              <a:t>Nee</a:t>
            </a:r>
          </a:p>
        </p:txBody>
      </p:sp>
      <p:sp>
        <p:nvSpPr>
          <p:cNvPr id="51" name="Tijdelijke aanduiding voor inhoud 15">
            <a:extLst>
              <a:ext uri="{FF2B5EF4-FFF2-40B4-BE49-F238E27FC236}">
                <a16:creationId xmlns:a16="http://schemas.microsoft.com/office/drawing/2014/main" id="{6BDFE7A5-7083-824B-A01C-E1D93832F712}"/>
              </a:ext>
            </a:extLst>
          </p:cNvPr>
          <p:cNvSpPr txBox="1">
            <a:spLocks/>
          </p:cNvSpPr>
          <p:nvPr/>
        </p:nvSpPr>
        <p:spPr>
          <a:xfrm>
            <a:off x="838199" y="5301208"/>
            <a:ext cx="5181600" cy="875755"/>
          </a:xfrm>
          <a:prstGeom prst="rect">
            <a:avLst/>
          </a:prstGeom>
          <a:solidFill>
            <a:schemeClr val="accent6">
              <a:lumMod val="40000"/>
              <a:lumOff val="60000"/>
            </a:schemeClr>
          </a:solidFill>
          <a:ln w="25400">
            <a:solidFill>
              <a:schemeClr val="accent6"/>
            </a:solidFill>
          </a:ln>
        </p:spPr>
        <p:txBody>
          <a:bodyPr vert="horz" lIns="91440" tIns="45720" rIns="91440" bIns="45720" rtlCol="0">
            <a:normAutofit fontScale="85000" lnSpcReduction="10000"/>
          </a:bodyPr>
          <a:lstStyle>
            <a:lvl1pPr indent="0">
              <a:lnSpc>
                <a:spcPct val="90000"/>
              </a:lnSpc>
              <a:spcBef>
                <a:spcPts val="1000"/>
              </a:spcBef>
              <a:buFont typeface="Arial" panose="020B0604020202020204" pitchFamily="34" charset="0"/>
              <a:buNone/>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nl-NL" dirty="0"/>
              <a:t>Zie code in </a:t>
            </a:r>
            <a:r>
              <a:rPr lang="nl-NL" dirty="0" err="1"/>
              <a:t>JavaScript</a:t>
            </a:r>
            <a:r>
              <a:rPr lang="nl-NL" dirty="0"/>
              <a:t> op</a:t>
            </a:r>
          </a:p>
          <a:p>
            <a:r>
              <a:rPr lang="nl-NL" dirty="0">
                <a:hlinkClick r:id="rId2"/>
              </a:rPr>
              <a:t>https://repl.it/@vangeest/geefDeelbaar</a:t>
            </a:r>
            <a:endParaRPr lang="nl-NL" dirty="0"/>
          </a:p>
        </p:txBody>
      </p:sp>
    </p:spTree>
    <p:extLst>
      <p:ext uri="{BB962C8B-B14F-4D97-AF65-F5344CB8AC3E}">
        <p14:creationId xmlns:p14="http://schemas.microsoft.com/office/powerpoint/2010/main" val="20191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animBg="1"/>
      <p:bldP spid="21" grpId="0"/>
      <p:bldP spid="25" grpId="0" animBg="1"/>
      <p:bldP spid="29" grpId="0"/>
      <p:bldP spid="35" grpId="0"/>
      <p:bldP spid="51" grpId="0"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128A08-D985-094E-97E3-289210255350}"/>
              </a:ext>
            </a:extLst>
          </p:cNvPr>
          <p:cNvSpPr>
            <a:spLocks noGrp="1"/>
          </p:cNvSpPr>
          <p:nvPr>
            <p:ph type="title"/>
          </p:nvPr>
        </p:nvSpPr>
        <p:spPr/>
        <p:txBody>
          <a:bodyPr/>
          <a:lstStyle/>
          <a:p>
            <a:r>
              <a:rPr lang="nl-NL" dirty="0"/>
              <a:t>Algoritmes in </a:t>
            </a:r>
            <a:r>
              <a:rPr lang="nl-NL" dirty="0" err="1"/>
              <a:t>JavaScript</a:t>
            </a:r>
            <a:r>
              <a:rPr lang="nl-NL" dirty="0"/>
              <a:t> code</a:t>
            </a:r>
          </a:p>
        </p:txBody>
      </p:sp>
      <p:sp>
        <p:nvSpPr>
          <p:cNvPr id="3" name="Tijdelijke aanduiding voor inhoud 2">
            <a:extLst>
              <a:ext uri="{FF2B5EF4-FFF2-40B4-BE49-F238E27FC236}">
                <a16:creationId xmlns:a16="http://schemas.microsoft.com/office/drawing/2014/main" id="{5BC7D236-76FE-644A-9106-A0FEE056D89A}"/>
              </a:ext>
            </a:extLst>
          </p:cNvPr>
          <p:cNvSpPr>
            <a:spLocks noGrp="1"/>
          </p:cNvSpPr>
          <p:nvPr>
            <p:ph idx="1"/>
          </p:nvPr>
        </p:nvSpPr>
        <p:spPr/>
        <p:txBody>
          <a:bodyPr>
            <a:normAutofit lnSpcReduction="10000"/>
          </a:bodyPr>
          <a:lstStyle/>
          <a:p>
            <a:pPr marL="0" indent="0">
              <a:buNone/>
            </a:pPr>
            <a:r>
              <a:rPr lang="nl-NL" dirty="0"/>
              <a:t>Van de flowchart van een algoritme kun je code (bijvoorbeeld in de programmeertaal </a:t>
            </a:r>
            <a:r>
              <a:rPr lang="nl-NL" dirty="0" err="1"/>
              <a:t>JavaScript</a:t>
            </a:r>
            <a:r>
              <a:rPr lang="nl-NL" dirty="0"/>
              <a:t>) maken die computers begrijpen. </a:t>
            </a:r>
          </a:p>
          <a:p>
            <a:pPr marL="0" indent="0">
              <a:buNone/>
            </a:pPr>
            <a:r>
              <a:rPr lang="nl-NL" dirty="0"/>
              <a:t>De </a:t>
            </a:r>
            <a:r>
              <a:rPr lang="nl-NL" dirty="0" err="1"/>
              <a:t>JavaScript</a:t>
            </a:r>
            <a:r>
              <a:rPr lang="nl-NL" dirty="0"/>
              <a:t> versies van de voorbeelden vind je hier:</a:t>
            </a:r>
            <a:endParaRPr lang="nl-NL" dirty="0">
              <a:hlinkClick r:id="rId2"/>
            </a:endParaRPr>
          </a:p>
          <a:p>
            <a:r>
              <a:rPr lang="nl-NL" dirty="0">
                <a:hlinkClick r:id="rId3"/>
              </a:rPr>
              <a:t>https://repl.it/@vangeest/geefSom</a:t>
            </a:r>
            <a:r>
              <a:rPr lang="nl-NL" dirty="0"/>
              <a:t> (eenvoudig)</a:t>
            </a:r>
          </a:p>
          <a:p>
            <a:r>
              <a:rPr lang="nl-NL" dirty="0">
                <a:hlinkClick r:id="rId4"/>
              </a:rPr>
              <a:t>https://repl.it/@vangeest/geefGemiddelde</a:t>
            </a:r>
            <a:r>
              <a:rPr lang="nl-NL" dirty="0"/>
              <a:t> (eenvoudig)</a:t>
            </a:r>
          </a:p>
          <a:p>
            <a:r>
              <a:rPr lang="nl-NL" dirty="0">
                <a:hlinkClick r:id="rId5"/>
              </a:rPr>
              <a:t>https://repl.it/@vangeest/geefGrootste</a:t>
            </a:r>
            <a:r>
              <a:rPr lang="nl-NL" dirty="0"/>
              <a:t> (eenvoudig)</a:t>
            </a:r>
          </a:p>
          <a:p>
            <a:r>
              <a:rPr lang="nl-NL" dirty="0">
                <a:hlinkClick r:id="rId6"/>
              </a:rPr>
              <a:t>https://repl.it/@vangeest/telLetter</a:t>
            </a:r>
            <a:r>
              <a:rPr lang="nl-NL" dirty="0"/>
              <a:t> (eenvoudig)</a:t>
            </a:r>
          </a:p>
          <a:p>
            <a:r>
              <a:rPr lang="nl-NL" dirty="0">
                <a:hlinkClick r:id="rId7"/>
              </a:rPr>
              <a:t>https://repl.it/@vangeest/geefDeelbaar</a:t>
            </a:r>
            <a:r>
              <a:rPr lang="nl-NL" dirty="0"/>
              <a:t> (eenvoudig)</a:t>
            </a:r>
          </a:p>
          <a:p>
            <a:r>
              <a:rPr lang="nl-NL" dirty="0">
                <a:hlinkClick r:id="rId8"/>
              </a:rPr>
              <a:t>https://repl.it/@vangeest/bekijkHaakjes</a:t>
            </a:r>
            <a:r>
              <a:rPr lang="nl-NL" dirty="0"/>
              <a:t> (moeilijker)</a:t>
            </a:r>
          </a:p>
          <a:p>
            <a:r>
              <a:rPr lang="nl-NL" dirty="0">
                <a:hlinkClick r:id="rId9"/>
              </a:rPr>
              <a:t>https://repl.it/@vangeest/sorteren</a:t>
            </a:r>
            <a:r>
              <a:rPr lang="nl-NL" dirty="0"/>
              <a:t> (uitgebreid behandeld)</a:t>
            </a:r>
          </a:p>
          <a:p>
            <a:endParaRPr lang="nl-NL" dirty="0"/>
          </a:p>
          <a:p>
            <a:pPr marL="0" indent="0">
              <a:buNone/>
            </a:pPr>
            <a:endParaRPr lang="nl-NL" dirty="0"/>
          </a:p>
        </p:txBody>
      </p:sp>
      <p:sp>
        <p:nvSpPr>
          <p:cNvPr id="4" name="Tijdelijke aanduiding voor datum 3">
            <a:extLst>
              <a:ext uri="{FF2B5EF4-FFF2-40B4-BE49-F238E27FC236}">
                <a16:creationId xmlns:a16="http://schemas.microsoft.com/office/drawing/2014/main" id="{61F6312E-13B0-E044-A68A-37758B0B92D9}"/>
              </a:ext>
            </a:extLst>
          </p:cNvPr>
          <p:cNvSpPr>
            <a:spLocks noGrp="1"/>
          </p:cNvSpPr>
          <p:nvPr>
            <p:ph type="dt" sz="half" idx="10"/>
          </p:nvPr>
        </p:nvSpPr>
        <p:spPr/>
        <p:txBody>
          <a:bodyPr/>
          <a:lstStyle/>
          <a:p>
            <a:fld id="{8A2B1B6E-020F-4C7F-82FA-49ECBF11F84B}" type="datetime1">
              <a:rPr lang="nl-NL" smtClean="0"/>
              <a:t>16-06-2021</a:t>
            </a:fld>
            <a:endParaRPr lang="nl-NL" dirty="0"/>
          </a:p>
        </p:txBody>
      </p:sp>
      <p:sp>
        <p:nvSpPr>
          <p:cNvPr id="5" name="Tijdelijke aanduiding voor voettekst 4">
            <a:extLst>
              <a:ext uri="{FF2B5EF4-FFF2-40B4-BE49-F238E27FC236}">
                <a16:creationId xmlns:a16="http://schemas.microsoft.com/office/drawing/2014/main" id="{3E15A7F9-AD55-6E42-AEEE-25C446AEA73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7EFC3A0-96E5-824E-962C-0D3476CD53A2}"/>
              </a:ext>
            </a:extLst>
          </p:cNvPr>
          <p:cNvSpPr>
            <a:spLocks noGrp="1"/>
          </p:cNvSpPr>
          <p:nvPr>
            <p:ph type="sldNum" sz="quarter" idx="12"/>
          </p:nvPr>
        </p:nvSpPr>
        <p:spPr/>
        <p:txBody>
          <a:bodyPr/>
          <a:lstStyle/>
          <a:p>
            <a:fld id="{0AAEF2E2-A082-486B-BCC1-A4B8E9CF05F7}" type="slidenum">
              <a:rPr lang="nl-NL" smtClean="0"/>
              <a:t>19</a:t>
            </a:fld>
            <a:endParaRPr lang="nl-NL"/>
          </a:p>
        </p:txBody>
      </p:sp>
      <p:sp>
        <p:nvSpPr>
          <p:cNvPr id="7" name="Tijdelijke aanduiding voor tekst 6">
            <a:extLst>
              <a:ext uri="{FF2B5EF4-FFF2-40B4-BE49-F238E27FC236}">
                <a16:creationId xmlns:a16="http://schemas.microsoft.com/office/drawing/2014/main" id="{68AF1BE3-44AD-DB45-BC31-6FB03100605F}"/>
              </a:ext>
            </a:extLst>
          </p:cNvPr>
          <p:cNvSpPr>
            <a:spLocks noGrp="1"/>
          </p:cNvSpPr>
          <p:nvPr>
            <p:ph type="body" sz="quarter" idx="17"/>
          </p:nvPr>
        </p:nvSpPr>
        <p:spPr/>
        <p:txBody>
          <a:bodyPr/>
          <a:lstStyle/>
          <a:p>
            <a:r>
              <a:rPr lang="nl-NL" dirty="0"/>
              <a:t>VOORBEELD</a:t>
            </a:r>
          </a:p>
        </p:txBody>
      </p:sp>
    </p:spTree>
    <p:extLst>
      <p:ext uri="{BB962C8B-B14F-4D97-AF65-F5344CB8AC3E}">
        <p14:creationId xmlns:p14="http://schemas.microsoft.com/office/powerpoint/2010/main" val="2396352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6BBCBE-8D6C-EF42-BE21-67EC27DA371C}"/>
              </a:ext>
            </a:extLst>
          </p:cNvPr>
          <p:cNvSpPr>
            <a:spLocks noGrp="1"/>
          </p:cNvSpPr>
          <p:nvPr>
            <p:ph type="title"/>
          </p:nvPr>
        </p:nvSpPr>
        <p:spPr/>
        <p:txBody>
          <a:bodyPr/>
          <a:lstStyle/>
          <a:p>
            <a:r>
              <a:rPr lang="nl-NL" dirty="0"/>
              <a:t>Leerdoelen</a:t>
            </a:r>
          </a:p>
        </p:txBody>
      </p:sp>
      <p:sp>
        <p:nvSpPr>
          <p:cNvPr id="3" name="Tijdelijke aanduiding voor inhoud 2">
            <a:extLst>
              <a:ext uri="{FF2B5EF4-FFF2-40B4-BE49-F238E27FC236}">
                <a16:creationId xmlns:a16="http://schemas.microsoft.com/office/drawing/2014/main" id="{DC22C954-764F-D541-9956-3BCBEE5FD6D6}"/>
              </a:ext>
            </a:extLst>
          </p:cNvPr>
          <p:cNvSpPr>
            <a:spLocks noGrp="1"/>
          </p:cNvSpPr>
          <p:nvPr>
            <p:ph idx="1"/>
          </p:nvPr>
        </p:nvSpPr>
        <p:spPr/>
        <p:txBody>
          <a:bodyPr>
            <a:normAutofit/>
          </a:bodyPr>
          <a:lstStyle/>
          <a:p>
            <a:r>
              <a:rPr lang="nl-NL" sz="1800" dirty="0"/>
              <a:t>Kunnen uitleggen wat een algoritme is</a:t>
            </a:r>
          </a:p>
          <a:p>
            <a:r>
              <a:rPr lang="nl-NL" sz="1800" dirty="0"/>
              <a:t>Kunnen uitleggen wat een flowchart is en waarvoor je deze gebruikt</a:t>
            </a:r>
          </a:p>
          <a:p>
            <a:r>
              <a:rPr lang="nl-NL" sz="1800" dirty="0"/>
              <a:t>Flowcharts kunnen lezen, dat betekent dat de output van een flowchart moet kunnen bepalen als de input en de flowchart gegeven worden.</a:t>
            </a:r>
          </a:p>
          <a:p>
            <a:r>
              <a:rPr lang="nl-NL" sz="1800" dirty="0"/>
              <a:t>Flowcharts kunnen maken maken van een eenvoudig algoritme op basis van een beschrijving van de input en output. Een eenvoudig algoritme is een algoritmen waarbij een rij wordt doorlopen, zoals bijvoorbeeld: zoek het grootste getal in een rij, bereken het gemiddelde van alle getallen in rij, tel het aantal keer dat een letter voorkomt in een tekst.</a:t>
            </a:r>
          </a:p>
          <a:p>
            <a:r>
              <a:rPr lang="nl-NL" sz="1800" dirty="0"/>
              <a:t>Flowcharts kunnen omzetten naar </a:t>
            </a:r>
            <a:r>
              <a:rPr lang="nl-NL" sz="1800" dirty="0" err="1"/>
              <a:t>JavaScript</a:t>
            </a:r>
            <a:r>
              <a:rPr lang="nl-NL" sz="1800" dirty="0"/>
              <a:t> en </a:t>
            </a:r>
            <a:r>
              <a:rPr lang="nl-NL" sz="1800" dirty="0" err="1"/>
              <a:t>JavaScript</a:t>
            </a:r>
            <a:r>
              <a:rPr lang="nl-NL" sz="1800" dirty="0"/>
              <a:t> code kunnen omzetten naar Flowcharts.</a:t>
            </a:r>
          </a:p>
          <a:p>
            <a:endParaRPr lang="nl-NL" sz="1800" dirty="0"/>
          </a:p>
          <a:p>
            <a:pPr marL="0" indent="0">
              <a:buNone/>
            </a:pPr>
            <a:r>
              <a:rPr lang="nl-NL" sz="1800" dirty="0"/>
              <a:t>Voorkennis</a:t>
            </a:r>
          </a:p>
          <a:p>
            <a:r>
              <a:rPr lang="nl-NL" sz="1800" dirty="0"/>
              <a:t>Basisbeginselen over programmeren uit periode 2 van 4HV (</a:t>
            </a:r>
            <a:r>
              <a:rPr lang="nl-NL" sz="1800" dirty="0" err="1"/>
              <a:t>controlestucturen</a:t>
            </a:r>
            <a:r>
              <a:rPr lang="nl-NL" sz="1800" dirty="0"/>
              <a:t>, variabelen, herhaling)</a:t>
            </a:r>
          </a:p>
          <a:p>
            <a:r>
              <a:rPr lang="nl-NL" sz="1800" dirty="0"/>
              <a:t>Basissyntax van </a:t>
            </a:r>
            <a:r>
              <a:rPr lang="nl-NL" sz="1800" dirty="0" err="1"/>
              <a:t>JavaScript</a:t>
            </a:r>
            <a:r>
              <a:rPr lang="nl-NL" sz="1800" dirty="0"/>
              <a:t> uit periode 2 van 4HV</a:t>
            </a:r>
          </a:p>
        </p:txBody>
      </p:sp>
      <p:sp>
        <p:nvSpPr>
          <p:cNvPr id="4" name="Tijdelijke aanduiding voor datum 3">
            <a:extLst>
              <a:ext uri="{FF2B5EF4-FFF2-40B4-BE49-F238E27FC236}">
                <a16:creationId xmlns:a16="http://schemas.microsoft.com/office/drawing/2014/main" id="{53E6C29F-9909-2D4C-B680-47376C8E7E4D}"/>
              </a:ext>
            </a:extLst>
          </p:cNvPr>
          <p:cNvSpPr>
            <a:spLocks noGrp="1"/>
          </p:cNvSpPr>
          <p:nvPr>
            <p:ph type="dt" sz="half" idx="10"/>
          </p:nvPr>
        </p:nvSpPr>
        <p:spPr/>
        <p:txBody>
          <a:bodyPr/>
          <a:lstStyle/>
          <a:p>
            <a:fld id="{8A2B1B6E-020F-4C7F-82FA-49ECBF11F84B}" type="datetime1">
              <a:rPr lang="nl-NL" smtClean="0"/>
              <a:t>16-06-2021</a:t>
            </a:fld>
            <a:endParaRPr lang="nl-NL" dirty="0"/>
          </a:p>
        </p:txBody>
      </p:sp>
      <p:sp>
        <p:nvSpPr>
          <p:cNvPr id="5" name="Tijdelijke aanduiding voor voettekst 4">
            <a:extLst>
              <a:ext uri="{FF2B5EF4-FFF2-40B4-BE49-F238E27FC236}">
                <a16:creationId xmlns:a16="http://schemas.microsoft.com/office/drawing/2014/main" id="{E7A0B4B1-8F06-6844-96FF-01B124E8C57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6815AA1-7230-134B-B3D5-5052E6AD6E39}"/>
              </a:ext>
            </a:extLst>
          </p:cNvPr>
          <p:cNvSpPr>
            <a:spLocks noGrp="1"/>
          </p:cNvSpPr>
          <p:nvPr>
            <p:ph type="sldNum" sz="quarter" idx="12"/>
          </p:nvPr>
        </p:nvSpPr>
        <p:spPr/>
        <p:txBody>
          <a:bodyPr/>
          <a:lstStyle/>
          <a:p>
            <a:fld id="{0AAEF2E2-A082-486B-BCC1-A4B8E9CF05F7}" type="slidenum">
              <a:rPr lang="nl-NL" smtClean="0"/>
              <a:t>2</a:t>
            </a:fld>
            <a:endParaRPr lang="nl-NL"/>
          </a:p>
        </p:txBody>
      </p:sp>
      <p:sp>
        <p:nvSpPr>
          <p:cNvPr id="7" name="Tijdelijke aanduiding voor tekst 6">
            <a:extLst>
              <a:ext uri="{FF2B5EF4-FFF2-40B4-BE49-F238E27FC236}">
                <a16:creationId xmlns:a16="http://schemas.microsoft.com/office/drawing/2014/main" id="{C9334339-0B86-6A40-91A0-157E26D33B23}"/>
              </a:ext>
            </a:extLst>
          </p:cNvPr>
          <p:cNvSpPr>
            <a:spLocks noGrp="1"/>
          </p:cNvSpPr>
          <p:nvPr>
            <p:ph type="body" sz="quarter" idx="17"/>
          </p:nvPr>
        </p:nvSpPr>
        <p:spPr/>
        <p:txBody>
          <a:bodyPr/>
          <a:lstStyle/>
          <a:p>
            <a:endParaRPr lang="nl-NL" dirty="0"/>
          </a:p>
        </p:txBody>
      </p:sp>
    </p:spTree>
    <p:extLst>
      <p:ext uri="{BB962C8B-B14F-4D97-AF65-F5344CB8AC3E}">
        <p14:creationId xmlns:p14="http://schemas.microsoft.com/office/powerpoint/2010/main" val="33518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885E17-7CF0-B04E-BB80-669D37892101}"/>
              </a:ext>
            </a:extLst>
          </p:cNvPr>
          <p:cNvSpPr>
            <a:spLocks noGrp="1"/>
          </p:cNvSpPr>
          <p:nvPr>
            <p:ph type="ctrTitle"/>
          </p:nvPr>
        </p:nvSpPr>
        <p:spPr/>
        <p:txBody>
          <a:bodyPr>
            <a:normAutofit fontScale="90000"/>
          </a:bodyPr>
          <a:lstStyle/>
          <a:p>
            <a:r>
              <a:rPr lang="nl-NL" dirty="0"/>
              <a:t>Algoritme voor sorteren</a:t>
            </a:r>
            <a:br>
              <a:rPr lang="nl-NL" dirty="0"/>
            </a:br>
            <a:r>
              <a:rPr lang="nl-NL" dirty="0"/>
              <a:t>(vervallen in 2021 </a:t>
            </a:r>
            <a:r>
              <a:rPr lang="nl-NL" dirty="0" err="1"/>
              <a:t>ivm</a:t>
            </a:r>
            <a:r>
              <a:rPr lang="nl-NL" dirty="0"/>
              <a:t> corona)</a:t>
            </a:r>
          </a:p>
        </p:txBody>
      </p:sp>
      <p:sp>
        <p:nvSpPr>
          <p:cNvPr id="8" name="Ondertitel 7">
            <a:extLst>
              <a:ext uri="{FF2B5EF4-FFF2-40B4-BE49-F238E27FC236}">
                <a16:creationId xmlns:a16="http://schemas.microsoft.com/office/drawing/2014/main" id="{5AF41F57-58AC-9745-8831-E3DF5856F3E1}"/>
              </a:ext>
            </a:extLst>
          </p:cNvPr>
          <p:cNvSpPr>
            <a:spLocks noGrp="1"/>
          </p:cNvSpPr>
          <p:nvPr>
            <p:ph type="subTitle" idx="1"/>
          </p:nvPr>
        </p:nvSpPr>
        <p:spPr/>
        <p:txBody>
          <a:bodyPr/>
          <a:lstStyle/>
          <a:p>
            <a:r>
              <a:rPr lang="nl-NL" dirty="0"/>
              <a:t>Het </a:t>
            </a:r>
            <a:r>
              <a:rPr lang="nl-NL" dirty="0" err="1"/>
              <a:t>bubblesort</a:t>
            </a:r>
            <a:r>
              <a:rPr lang="nl-NL" dirty="0"/>
              <a:t> algoritme</a:t>
            </a:r>
          </a:p>
        </p:txBody>
      </p:sp>
      <p:sp>
        <p:nvSpPr>
          <p:cNvPr id="4" name="Tijdelijke aanduiding voor datum 3">
            <a:extLst>
              <a:ext uri="{FF2B5EF4-FFF2-40B4-BE49-F238E27FC236}">
                <a16:creationId xmlns:a16="http://schemas.microsoft.com/office/drawing/2014/main" id="{9F6D1DF0-0032-AE4C-80E7-D552249B9404}"/>
              </a:ext>
            </a:extLst>
          </p:cNvPr>
          <p:cNvSpPr>
            <a:spLocks noGrp="1"/>
          </p:cNvSpPr>
          <p:nvPr>
            <p:ph type="dt" sz="half" idx="14"/>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43A50686-E7D8-5F48-B69E-AAC41DC3B8A2}"/>
              </a:ext>
            </a:extLst>
          </p:cNvPr>
          <p:cNvSpPr>
            <a:spLocks noGrp="1"/>
          </p:cNvSpPr>
          <p:nvPr>
            <p:ph type="ftr" sz="quarter" idx="15"/>
          </p:nvPr>
        </p:nvSpPr>
        <p:spPr/>
        <p:txBody>
          <a:bodyPr/>
          <a:lstStyle/>
          <a:p>
            <a:endParaRPr lang="nl-NL"/>
          </a:p>
        </p:txBody>
      </p:sp>
      <p:sp>
        <p:nvSpPr>
          <p:cNvPr id="6" name="Tijdelijke aanduiding voor dianummer 5">
            <a:extLst>
              <a:ext uri="{FF2B5EF4-FFF2-40B4-BE49-F238E27FC236}">
                <a16:creationId xmlns:a16="http://schemas.microsoft.com/office/drawing/2014/main" id="{2E81B04F-1DA9-4544-AD53-34B2F2BD9DC4}"/>
              </a:ext>
            </a:extLst>
          </p:cNvPr>
          <p:cNvSpPr>
            <a:spLocks noGrp="1"/>
          </p:cNvSpPr>
          <p:nvPr>
            <p:ph type="sldNum" sz="quarter" idx="16"/>
          </p:nvPr>
        </p:nvSpPr>
        <p:spPr/>
        <p:txBody>
          <a:bodyPr/>
          <a:lstStyle/>
          <a:p>
            <a:fld id="{0AAEF2E2-A082-486B-BCC1-A4B8E9CF05F7}" type="slidenum">
              <a:rPr lang="nl-NL" smtClean="0"/>
              <a:t>3</a:t>
            </a:fld>
            <a:endParaRPr lang="nl-NL"/>
          </a:p>
        </p:txBody>
      </p:sp>
      <p:sp>
        <p:nvSpPr>
          <p:cNvPr id="7" name="Tijdelijke aanduiding voor tekst 6">
            <a:extLst>
              <a:ext uri="{FF2B5EF4-FFF2-40B4-BE49-F238E27FC236}">
                <a16:creationId xmlns:a16="http://schemas.microsoft.com/office/drawing/2014/main" id="{68ECDEA6-49DF-0041-9655-217E98F93175}"/>
              </a:ext>
            </a:extLst>
          </p:cNvPr>
          <p:cNvSpPr>
            <a:spLocks noGrp="1"/>
          </p:cNvSpPr>
          <p:nvPr>
            <p:ph type="body" sz="quarter" idx="17"/>
          </p:nvPr>
        </p:nvSpPr>
        <p:spPr/>
        <p:txBody>
          <a:bodyPr/>
          <a:lstStyle/>
          <a:p>
            <a:r>
              <a:rPr lang="nl-NL" dirty="0"/>
              <a:t>ALGORITME</a:t>
            </a:r>
          </a:p>
        </p:txBody>
      </p:sp>
    </p:spTree>
    <p:extLst>
      <p:ext uri="{BB962C8B-B14F-4D97-AF65-F5344CB8AC3E}">
        <p14:creationId xmlns:p14="http://schemas.microsoft.com/office/powerpoint/2010/main" val="313191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7AA8B-96AC-764A-8D0E-4EA2E4066495}"/>
              </a:ext>
            </a:extLst>
          </p:cNvPr>
          <p:cNvSpPr>
            <a:spLocks noGrp="1"/>
          </p:cNvSpPr>
          <p:nvPr>
            <p:ph type="title"/>
          </p:nvPr>
        </p:nvSpPr>
        <p:spPr/>
        <p:txBody>
          <a:bodyPr/>
          <a:lstStyle/>
          <a:p>
            <a:r>
              <a:rPr lang="nl-NL" dirty="0"/>
              <a:t>Sorteren: klassenexperiment 1</a:t>
            </a:r>
          </a:p>
        </p:txBody>
      </p:sp>
      <p:sp>
        <p:nvSpPr>
          <p:cNvPr id="3" name="Tijdelijke aanduiding voor inhoud 2">
            <a:extLst>
              <a:ext uri="{FF2B5EF4-FFF2-40B4-BE49-F238E27FC236}">
                <a16:creationId xmlns:a16="http://schemas.microsoft.com/office/drawing/2014/main" id="{D2E36894-4ED1-884B-AE1C-235E5A699897}"/>
              </a:ext>
            </a:extLst>
          </p:cNvPr>
          <p:cNvSpPr>
            <a:spLocks noGrp="1"/>
          </p:cNvSpPr>
          <p:nvPr>
            <p:ph idx="1"/>
          </p:nvPr>
        </p:nvSpPr>
        <p:spPr/>
        <p:txBody>
          <a:bodyPr>
            <a:normAutofit/>
          </a:bodyPr>
          <a:lstStyle/>
          <a:p>
            <a:pPr marL="514350" indent="-514350">
              <a:buFont typeface="+mj-lt"/>
              <a:buAutoNum type="arabicPeriod"/>
            </a:pPr>
            <a:r>
              <a:rPr lang="nl-NL" dirty="0"/>
              <a:t>Leerlingen gaan in een rij staan in de klas.</a:t>
            </a:r>
          </a:p>
          <a:p>
            <a:pPr marL="514350" indent="-514350">
              <a:buFont typeface="+mj-lt"/>
              <a:buAutoNum type="arabicPeriod"/>
            </a:pPr>
            <a:r>
              <a:rPr lang="nl-NL" dirty="0"/>
              <a:t>Na het startsein van de docent, gaan de leerlingen op volgorde van klein naar groot staan.</a:t>
            </a:r>
          </a:p>
          <a:p>
            <a:pPr marL="514350" indent="-514350">
              <a:buFont typeface="+mj-lt"/>
              <a:buAutoNum type="arabicPeriod"/>
            </a:pPr>
            <a:r>
              <a:rPr lang="nl-NL" dirty="0"/>
              <a:t>Wat heb je gedaan?</a:t>
            </a:r>
          </a:p>
        </p:txBody>
      </p:sp>
      <p:sp>
        <p:nvSpPr>
          <p:cNvPr id="4" name="Tijdelijke aanduiding voor datum 3">
            <a:extLst>
              <a:ext uri="{FF2B5EF4-FFF2-40B4-BE49-F238E27FC236}">
                <a16:creationId xmlns:a16="http://schemas.microsoft.com/office/drawing/2014/main" id="{76F11523-982F-2C4F-B4DA-AD7B4A8B000E}"/>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D916C94E-7C1C-B848-B9FB-C0051DC95DC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1AD6379-9AF4-DA42-B67C-9B10489AC107}"/>
              </a:ext>
            </a:extLst>
          </p:cNvPr>
          <p:cNvSpPr>
            <a:spLocks noGrp="1"/>
          </p:cNvSpPr>
          <p:nvPr>
            <p:ph type="sldNum" sz="quarter" idx="12"/>
          </p:nvPr>
        </p:nvSpPr>
        <p:spPr/>
        <p:txBody>
          <a:bodyPr/>
          <a:lstStyle/>
          <a:p>
            <a:fld id="{0AAEF2E2-A082-486B-BCC1-A4B8E9CF05F7}" type="slidenum">
              <a:rPr lang="nl-NL" smtClean="0"/>
              <a:t>4</a:t>
            </a:fld>
            <a:endParaRPr lang="nl-NL"/>
          </a:p>
        </p:txBody>
      </p:sp>
      <p:sp>
        <p:nvSpPr>
          <p:cNvPr id="7" name="Tijdelijke aanduiding voor tekst 6">
            <a:extLst>
              <a:ext uri="{FF2B5EF4-FFF2-40B4-BE49-F238E27FC236}">
                <a16:creationId xmlns:a16="http://schemas.microsoft.com/office/drawing/2014/main" id="{9BAA3599-100E-0949-82C1-71A092A0A2B1}"/>
              </a:ext>
            </a:extLst>
          </p:cNvPr>
          <p:cNvSpPr>
            <a:spLocks noGrp="1"/>
          </p:cNvSpPr>
          <p:nvPr>
            <p:ph type="body" sz="quarter" idx="17"/>
          </p:nvPr>
        </p:nvSpPr>
        <p:spPr/>
        <p:txBody>
          <a:bodyPr/>
          <a:lstStyle/>
          <a:p>
            <a:r>
              <a:rPr lang="nl-NL" dirty="0"/>
              <a:t>EXPERIMENT</a:t>
            </a:r>
          </a:p>
        </p:txBody>
      </p:sp>
    </p:spTree>
    <p:extLst>
      <p:ext uri="{BB962C8B-B14F-4D97-AF65-F5344CB8AC3E}">
        <p14:creationId xmlns:p14="http://schemas.microsoft.com/office/powerpoint/2010/main" val="3872919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7AA8B-96AC-764A-8D0E-4EA2E4066495}"/>
              </a:ext>
            </a:extLst>
          </p:cNvPr>
          <p:cNvSpPr>
            <a:spLocks noGrp="1"/>
          </p:cNvSpPr>
          <p:nvPr>
            <p:ph type="title"/>
          </p:nvPr>
        </p:nvSpPr>
        <p:spPr/>
        <p:txBody>
          <a:bodyPr/>
          <a:lstStyle/>
          <a:p>
            <a:r>
              <a:rPr lang="nl-NL" dirty="0"/>
              <a:t>Sorteren: klassenexperiment 2</a:t>
            </a:r>
          </a:p>
        </p:txBody>
      </p:sp>
      <p:sp>
        <p:nvSpPr>
          <p:cNvPr id="3" name="Tijdelijke aanduiding voor inhoud 2">
            <a:extLst>
              <a:ext uri="{FF2B5EF4-FFF2-40B4-BE49-F238E27FC236}">
                <a16:creationId xmlns:a16="http://schemas.microsoft.com/office/drawing/2014/main" id="{D2E36894-4ED1-884B-AE1C-235E5A699897}"/>
              </a:ext>
            </a:extLst>
          </p:cNvPr>
          <p:cNvSpPr>
            <a:spLocks noGrp="1"/>
          </p:cNvSpPr>
          <p:nvPr>
            <p:ph idx="1"/>
          </p:nvPr>
        </p:nvSpPr>
        <p:spPr/>
        <p:txBody>
          <a:bodyPr>
            <a:normAutofit/>
          </a:bodyPr>
          <a:lstStyle/>
          <a:p>
            <a:pPr marL="514350" indent="-514350">
              <a:buFont typeface="+mj-lt"/>
              <a:buAutoNum type="arabicPeriod"/>
            </a:pPr>
            <a:r>
              <a:rPr lang="nl-NL" dirty="0"/>
              <a:t>Leerlingen gaan opnieuw in een rij staan in de klas.</a:t>
            </a:r>
          </a:p>
          <a:p>
            <a:pPr marL="514350" indent="-514350">
              <a:buFont typeface="+mj-lt"/>
              <a:buAutoNum type="arabicPeriod"/>
            </a:pPr>
            <a:r>
              <a:rPr lang="nl-NL" dirty="0"/>
              <a:t>De docent wijst </a:t>
            </a:r>
            <a:r>
              <a:rPr lang="nl-NL" u="sng" dirty="0"/>
              <a:t>1 leerling aan die mag zeggen wie waarheen mag verplaatsen.</a:t>
            </a:r>
          </a:p>
          <a:p>
            <a:pPr marL="514350" indent="-514350">
              <a:buFont typeface="+mj-lt"/>
              <a:buAutoNum type="arabicPeriod"/>
            </a:pPr>
            <a:r>
              <a:rPr lang="nl-NL" dirty="0"/>
              <a:t>Na het startsein van de docent, zet de leerling iedereen op volgorde van klein naar groot</a:t>
            </a:r>
          </a:p>
          <a:p>
            <a:endParaRPr lang="nl-NL" dirty="0"/>
          </a:p>
        </p:txBody>
      </p:sp>
      <p:sp>
        <p:nvSpPr>
          <p:cNvPr id="4" name="Tijdelijke aanduiding voor datum 3">
            <a:extLst>
              <a:ext uri="{FF2B5EF4-FFF2-40B4-BE49-F238E27FC236}">
                <a16:creationId xmlns:a16="http://schemas.microsoft.com/office/drawing/2014/main" id="{76F11523-982F-2C4F-B4DA-AD7B4A8B000E}"/>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D916C94E-7C1C-B848-B9FB-C0051DC95DC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1AD6379-9AF4-DA42-B67C-9B10489AC107}"/>
              </a:ext>
            </a:extLst>
          </p:cNvPr>
          <p:cNvSpPr>
            <a:spLocks noGrp="1"/>
          </p:cNvSpPr>
          <p:nvPr>
            <p:ph type="sldNum" sz="quarter" idx="12"/>
          </p:nvPr>
        </p:nvSpPr>
        <p:spPr/>
        <p:txBody>
          <a:bodyPr/>
          <a:lstStyle/>
          <a:p>
            <a:fld id="{0AAEF2E2-A082-486B-BCC1-A4B8E9CF05F7}" type="slidenum">
              <a:rPr lang="nl-NL" smtClean="0"/>
              <a:t>5</a:t>
            </a:fld>
            <a:endParaRPr lang="nl-NL"/>
          </a:p>
        </p:txBody>
      </p:sp>
      <p:sp>
        <p:nvSpPr>
          <p:cNvPr id="7" name="Tijdelijke aanduiding voor tekst 6">
            <a:extLst>
              <a:ext uri="{FF2B5EF4-FFF2-40B4-BE49-F238E27FC236}">
                <a16:creationId xmlns:a16="http://schemas.microsoft.com/office/drawing/2014/main" id="{9BAA3599-100E-0949-82C1-71A092A0A2B1}"/>
              </a:ext>
            </a:extLst>
          </p:cNvPr>
          <p:cNvSpPr>
            <a:spLocks noGrp="1"/>
          </p:cNvSpPr>
          <p:nvPr>
            <p:ph type="body" sz="quarter" idx="17"/>
          </p:nvPr>
        </p:nvSpPr>
        <p:spPr/>
        <p:txBody>
          <a:bodyPr/>
          <a:lstStyle/>
          <a:p>
            <a:r>
              <a:rPr lang="nl-NL" dirty="0"/>
              <a:t>EXPERIMENT</a:t>
            </a:r>
          </a:p>
        </p:txBody>
      </p:sp>
    </p:spTree>
    <p:extLst>
      <p:ext uri="{BB962C8B-B14F-4D97-AF65-F5344CB8AC3E}">
        <p14:creationId xmlns:p14="http://schemas.microsoft.com/office/powerpoint/2010/main" val="325983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7AA8B-96AC-764A-8D0E-4EA2E4066495}"/>
              </a:ext>
            </a:extLst>
          </p:cNvPr>
          <p:cNvSpPr>
            <a:spLocks noGrp="1"/>
          </p:cNvSpPr>
          <p:nvPr>
            <p:ph type="title"/>
          </p:nvPr>
        </p:nvSpPr>
        <p:spPr/>
        <p:txBody>
          <a:bodyPr/>
          <a:lstStyle/>
          <a:p>
            <a:r>
              <a:rPr lang="nl-NL" dirty="0"/>
              <a:t>Sorteren: klassenexperiment 3</a:t>
            </a:r>
          </a:p>
        </p:txBody>
      </p:sp>
      <p:sp>
        <p:nvSpPr>
          <p:cNvPr id="3" name="Tijdelijke aanduiding voor inhoud 2">
            <a:extLst>
              <a:ext uri="{FF2B5EF4-FFF2-40B4-BE49-F238E27FC236}">
                <a16:creationId xmlns:a16="http://schemas.microsoft.com/office/drawing/2014/main" id="{D2E36894-4ED1-884B-AE1C-235E5A699897}"/>
              </a:ext>
            </a:extLst>
          </p:cNvPr>
          <p:cNvSpPr>
            <a:spLocks noGrp="1"/>
          </p:cNvSpPr>
          <p:nvPr>
            <p:ph idx="1"/>
          </p:nvPr>
        </p:nvSpPr>
        <p:spPr/>
        <p:txBody>
          <a:bodyPr>
            <a:normAutofit/>
          </a:bodyPr>
          <a:lstStyle/>
          <a:p>
            <a:pPr marL="514350" indent="-514350">
              <a:buFont typeface="+mj-lt"/>
              <a:buAutoNum type="arabicPeriod"/>
            </a:pPr>
            <a:r>
              <a:rPr lang="nl-NL" dirty="0"/>
              <a:t>Leerlingen gaan opnieuw in een rij staan in de klas</a:t>
            </a:r>
          </a:p>
          <a:p>
            <a:pPr marL="514350" indent="-514350">
              <a:buFont typeface="+mj-lt"/>
              <a:buAutoNum type="arabicPeriod"/>
            </a:pPr>
            <a:r>
              <a:rPr lang="nl-NL" dirty="0"/>
              <a:t>De docent wijst 1 leerling aan die mag zeggen wie waarheen mag verplaatsen. </a:t>
            </a:r>
            <a:br>
              <a:rPr lang="nl-NL" dirty="0"/>
            </a:br>
            <a:r>
              <a:rPr lang="nl-NL" u="sng" dirty="0"/>
              <a:t>De enige toegestane verplaatsing is wisselen van 2 personen.</a:t>
            </a:r>
          </a:p>
          <a:p>
            <a:pPr marL="514350" indent="-514350">
              <a:buFont typeface="+mj-lt"/>
              <a:buAutoNum type="arabicPeriod"/>
            </a:pPr>
            <a:r>
              <a:rPr lang="nl-NL" dirty="0"/>
              <a:t>Na het startsein van de docent, zet de leerling iedereen op volgorde van klein naar groot door steeds 2 leerlingen van plaats te laten wisselen.</a:t>
            </a:r>
          </a:p>
          <a:p>
            <a:pPr marL="514350" indent="-514350">
              <a:buFont typeface="+mj-lt"/>
              <a:buAutoNum type="arabicPeriod"/>
            </a:pPr>
            <a:r>
              <a:rPr lang="nl-NL" dirty="0"/>
              <a:t>Tip: </a:t>
            </a:r>
          </a:p>
          <a:p>
            <a:pPr marL="493713" indent="0">
              <a:buNone/>
            </a:pPr>
            <a:r>
              <a:rPr lang="nl-NL" dirty="0"/>
              <a:t>begin met de grootste leerling. Doe daarna op gelijke wijze de op een na grootste leerling, enzovoort</a:t>
            </a:r>
          </a:p>
          <a:p>
            <a:endParaRPr lang="nl-NL" dirty="0"/>
          </a:p>
        </p:txBody>
      </p:sp>
      <p:sp>
        <p:nvSpPr>
          <p:cNvPr id="4" name="Tijdelijke aanduiding voor datum 3">
            <a:extLst>
              <a:ext uri="{FF2B5EF4-FFF2-40B4-BE49-F238E27FC236}">
                <a16:creationId xmlns:a16="http://schemas.microsoft.com/office/drawing/2014/main" id="{76F11523-982F-2C4F-B4DA-AD7B4A8B000E}"/>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D916C94E-7C1C-B848-B9FB-C0051DC95DC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1AD6379-9AF4-DA42-B67C-9B10489AC107}"/>
              </a:ext>
            </a:extLst>
          </p:cNvPr>
          <p:cNvSpPr>
            <a:spLocks noGrp="1"/>
          </p:cNvSpPr>
          <p:nvPr>
            <p:ph type="sldNum" sz="quarter" idx="12"/>
          </p:nvPr>
        </p:nvSpPr>
        <p:spPr/>
        <p:txBody>
          <a:bodyPr/>
          <a:lstStyle/>
          <a:p>
            <a:fld id="{0AAEF2E2-A082-486B-BCC1-A4B8E9CF05F7}" type="slidenum">
              <a:rPr lang="nl-NL" smtClean="0"/>
              <a:t>6</a:t>
            </a:fld>
            <a:endParaRPr lang="nl-NL"/>
          </a:p>
        </p:txBody>
      </p:sp>
      <p:sp>
        <p:nvSpPr>
          <p:cNvPr id="7" name="Tijdelijke aanduiding voor tekst 6">
            <a:extLst>
              <a:ext uri="{FF2B5EF4-FFF2-40B4-BE49-F238E27FC236}">
                <a16:creationId xmlns:a16="http://schemas.microsoft.com/office/drawing/2014/main" id="{9BAA3599-100E-0949-82C1-71A092A0A2B1}"/>
              </a:ext>
            </a:extLst>
          </p:cNvPr>
          <p:cNvSpPr>
            <a:spLocks noGrp="1"/>
          </p:cNvSpPr>
          <p:nvPr>
            <p:ph type="body" sz="quarter" idx="17"/>
          </p:nvPr>
        </p:nvSpPr>
        <p:spPr/>
        <p:txBody>
          <a:bodyPr/>
          <a:lstStyle/>
          <a:p>
            <a:r>
              <a:rPr lang="nl-NL" dirty="0"/>
              <a:t>EXPERIMENT</a:t>
            </a:r>
          </a:p>
        </p:txBody>
      </p:sp>
    </p:spTree>
    <p:extLst>
      <p:ext uri="{BB962C8B-B14F-4D97-AF65-F5344CB8AC3E}">
        <p14:creationId xmlns:p14="http://schemas.microsoft.com/office/powerpoint/2010/main" val="358712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C7AA8B-96AC-764A-8D0E-4EA2E4066495}"/>
              </a:ext>
            </a:extLst>
          </p:cNvPr>
          <p:cNvSpPr>
            <a:spLocks noGrp="1"/>
          </p:cNvSpPr>
          <p:nvPr>
            <p:ph type="title"/>
          </p:nvPr>
        </p:nvSpPr>
        <p:spPr/>
        <p:txBody>
          <a:bodyPr/>
          <a:lstStyle/>
          <a:p>
            <a:r>
              <a:rPr lang="nl-NL" dirty="0"/>
              <a:t>Sorteren: klassenexperiment 4</a:t>
            </a:r>
          </a:p>
        </p:txBody>
      </p:sp>
      <p:sp>
        <p:nvSpPr>
          <p:cNvPr id="3" name="Tijdelijke aanduiding voor inhoud 2">
            <a:extLst>
              <a:ext uri="{FF2B5EF4-FFF2-40B4-BE49-F238E27FC236}">
                <a16:creationId xmlns:a16="http://schemas.microsoft.com/office/drawing/2014/main" id="{D2E36894-4ED1-884B-AE1C-235E5A699897}"/>
              </a:ext>
            </a:extLst>
          </p:cNvPr>
          <p:cNvSpPr>
            <a:spLocks noGrp="1"/>
          </p:cNvSpPr>
          <p:nvPr>
            <p:ph idx="1"/>
          </p:nvPr>
        </p:nvSpPr>
        <p:spPr/>
        <p:txBody>
          <a:bodyPr>
            <a:normAutofit lnSpcReduction="10000"/>
          </a:bodyPr>
          <a:lstStyle/>
          <a:p>
            <a:pPr marL="514350" indent="-514350">
              <a:buFont typeface="+mj-lt"/>
              <a:buAutoNum type="arabicPeriod"/>
            </a:pPr>
            <a:r>
              <a:rPr lang="nl-NL" dirty="0"/>
              <a:t>Leerlingen gaan opnieuw in een rij staan in de klas</a:t>
            </a:r>
          </a:p>
          <a:p>
            <a:pPr marL="514350" indent="-514350">
              <a:buFont typeface="+mj-lt"/>
              <a:buAutoNum type="arabicPeriod"/>
            </a:pPr>
            <a:r>
              <a:rPr lang="nl-NL" dirty="0"/>
              <a:t>De docent wijst 1 leerling aan die mag zeggen wie waarheen mag verplaatsen. </a:t>
            </a:r>
            <a:br>
              <a:rPr lang="nl-NL" dirty="0"/>
            </a:br>
            <a:r>
              <a:rPr lang="nl-NL" dirty="0"/>
              <a:t>De enige toegestane verplaatsing is wisselen van 2 personen </a:t>
            </a:r>
            <a:r>
              <a:rPr lang="nl-NL" u="sng" dirty="0"/>
              <a:t>die naast elkaar staan.</a:t>
            </a:r>
          </a:p>
          <a:p>
            <a:pPr marL="514350" indent="-514350">
              <a:buFont typeface="+mj-lt"/>
              <a:buAutoNum type="arabicPeriod"/>
            </a:pPr>
            <a:r>
              <a:rPr lang="nl-NL" dirty="0"/>
              <a:t>Na het startsein van de docent, zet de leerling iedereen op volgorde van klein naar groot door steeds 2 leerlingen van plaats te laten wisselen.</a:t>
            </a:r>
          </a:p>
          <a:p>
            <a:pPr marL="514350" indent="-514350">
              <a:buFont typeface="+mj-lt"/>
              <a:buAutoNum type="arabicPeriod"/>
            </a:pPr>
            <a:r>
              <a:rPr lang="nl-NL" dirty="0"/>
              <a:t>Tip: </a:t>
            </a:r>
          </a:p>
          <a:p>
            <a:pPr marL="493713" indent="0">
              <a:buNone/>
            </a:pPr>
            <a:r>
              <a:rPr lang="nl-NL" dirty="0"/>
              <a:t>begin vooraan in de rij en werk naar achteren, tot de grootste leerling achteraan staat. Doe daarna op gelijke wijze de op een na grootste leerling, enzovoort</a:t>
            </a:r>
          </a:p>
          <a:p>
            <a:endParaRPr lang="nl-NL" dirty="0"/>
          </a:p>
          <a:p>
            <a:endParaRPr lang="nl-NL" dirty="0"/>
          </a:p>
          <a:p>
            <a:endParaRPr lang="nl-NL" dirty="0"/>
          </a:p>
        </p:txBody>
      </p:sp>
      <p:sp>
        <p:nvSpPr>
          <p:cNvPr id="4" name="Tijdelijke aanduiding voor datum 3">
            <a:extLst>
              <a:ext uri="{FF2B5EF4-FFF2-40B4-BE49-F238E27FC236}">
                <a16:creationId xmlns:a16="http://schemas.microsoft.com/office/drawing/2014/main" id="{76F11523-982F-2C4F-B4DA-AD7B4A8B000E}"/>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D916C94E-7C1C-B848-B9FB-C0051DC95DC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1AD6379-9AF4-DA42-B67C-9B10489AC107}"/>
              </a:ext>
            </a:extLst>
          </p:cNvPr>
          <p:cNvSpPr>
            <a:spLocks noGrp="1"/>
          </p:cNvSpPr>
          <p:nvPr>
            <p:ph type="sldNum" sz="quarter" idx="12"/>
          </p:nvPr>
        </p:nvSpPr>
        <p:spPr/>
        <p:txBody>
          <a:bodyPr/>
          <a:lstStyle/>
          <a:p>
            <a:fld id="{0AAEF2E2-A082-486B-BCC1-A4B8E9CF05F7}" type="slidenum">
              <a:rPr lang="nl-NL" smtClean="0"/>
              <a:t>7</a:t>
            </a:fld>
            <a:endParaRPr lang="nl-NL"/>
          </a:p>
        </p:txBody>
      </p:sp>
      <p:sp>
        <p:nvSpPr>
          <p:cNvPr id="7" name="Tijdelijke aanduiding voor tekst 6">
            <a:extLst>
              <a:ext uri="{FF2B5EF4-FFF2-40B4-BE49-F238E27FC236}">
                <a16:creationId xmlns:a16="http://schemas.microsoft.com/office/drawing/2014/main" id="{9BAA3599-100E-0949-82C1-71A092A0A2B1}"/>
              </a:ext>
            </a:extLst>
          </p:cNvPr>
          <p:cNvSpPr>
            <a:spLocks noGrp="1"/>
          </p:cNvSpPr>
          <p:nvPr>
            <p:ph type="body" sz="quarter" idx="17"/>
          </p:nvPr>
        </p:nvSpPr>
        <p:spPr/>
        <p:txBody>
          <a:bodyPr/>
          <a:lstStyle/>
          <a:p>
            <a:r>
              <a:rPr lang="nl-NL" dirty="0"/>
              <a:t>EXPERIMENT</a:t>
            </a:r>
          </a:p>
        </p:txBody>
      </p:sp>
    </p:spTree>
    <p:extLst>
      <p:ext uri="{BB962C8B-B14F-4D97-AF65-F5344CB8AC3E}">
        <p14:creationId xmlns:p14="http://schemas.microsoft.com/office/powerpoint/2010/main" val="56886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723FC6-E89C-694D-9A56-9832C8762E21}"/>
              </a:ext>
            </a:extLst>
          </p:cNvPr>
          <p:cNvSpPr>
            <a:spLocks noGrp="1"/>
          </p:cNvSpPr>
          <p:nvPr>
            <p:ph type="title"/>
          </p:nvPr>
        </p:nvSpPr>
        <p:spPr/>
        <p:txBody>
          <a:bodyPr/>
          <a:lstStyle/>
          <a:p>
            <a:r>
              <a:rPr lang="nl-NL" dirty="0"/>
              <a:t>Sorteren: pseudo-code</a:t>
            </a:r>
          </a:p>
        </p:txBody>
      </p:sp>
      <p:sp>
        <p:nvSpPr>
          <p:cNvPr id="3" name="Tijdelijke aanduiding voor inhoud 2">
            <a:extLst>
              <a:ext uri="{FF2B5EF4-FFF2-40B4-BE49-F238E27FC236}">
                <a16:creationId xmlns:a16="http://schemas.microsoft.com/office/drawing/2014/main" id="{8BD3FCA5-2FF3-C147-9921-A038A7F62F08}"/>
              </a:ext>
            </a:extLst>
          </p:cNvPr>
          <p:cNvSpPr>
            <a:spLocks noGrp="1"/>
          </p:cNvSpPr>
          <p:nvPr>
            <p:ph idx="1"/>
          </p:nvPr>
        </p:nvSpPr>
        <p:spPr/>
        <p:txBody>
          <a:bodyPr>
            <a:normAutofit lnSpcReduction="10000"/>
          </a:bodyPr>
          <a:lstStyle/>
          <a:p>
            <a:pPr marL="514350" indent="-514350">
              <a:buFont typeface="+mj-lt"/>
              <a:buAutoNum type="arabicPeriod"/>
            </a:pPr>
            <a:r>
              <a:rPr lang="nl-NL" dirty="0"/>
              <a:t>Zet alle leerlingen in een rij op willekeurige volgorde.</a:t>
            </a:r>
          </a:p>
          <a:p>
            <a:pPr marL="971550" lvl="1" indent="-514350">
              <a:lnSpc>
                <a:spcPct val="100000"/>
              </a:lnSpc>
              <a:buFont typeface="+mj-lt"/>
              <a:buAutoNum type="arabicPeriod" startAt="2"/>
            </a:pPr>
            <a:r>
              <a:rPr lang="nl-NL" sz="2800" dirty="0"/>
              <a:t>Begin vooraan in de rij.</a:t>
            </a:r>
          </a:p>
          <a:p>
            <a:pPr marL="1428750" lvl="2" indent="-514350">
              <a:buFont typeface="+mj-lt"/>
              <a:buAutoNum type="arabicPeriod" startAt="3"/>
            </a:pPr>
            <a:r>
              <a:rPr lang="nl-NL" sz="2800" dirty="0"/>
              <a:t>Als de huidige leerling groter is dan de eerstvolgende leerling: wissel dan de beide leerlingen om van plaats.</a:t>
            </a:r>
          </a:p>
          <a:p>
            <a:pPr marL="1428750" lvl="2" indent="-514350">
              <a:buFont typeface="+mj-lt"/>
              <a:buAutoNum type="arabicPeriod" startAt="3"/>
            </a:pPr>
            <a:r>
              <a:rPr lang="nl-NL" sz="2800" dirty="0"/>
              <a:t>Ga naar de volgende plek in de rij </a:t>
            </a:r>
            <a:br>
              <a:rPr lang="nl-NL" sz="2800" dirty="0"/>
            </a:br>
            <a:r>
              <a:rPr lang="nl-NL" sz="2800" dirty="0"/>
              <a:t>(dit kan de omgewisselde leerling zijn).</a:t>
            </a:r>
          </a:p>
          <a:p>
            <a:pPr marL="971550" lvl="1" indent="-514350">
              <a:buFont typeface="+mj-lt"/>
              <a:buAutoNum type="arabicPeriod" startAt="5"/>
            </a:pPr>
            <a:r>
              <a:rPr lang="nl-NL" sz="2800" dirty="0"/>
              <a:t>Ben je aan het einde van je rij? </a:t>
            </a:r>
            <a:br>
              <a:rPr lang="nl-NL" sz="2800" dirty="0"/>
            </a:br>
            <a:r>
              <a:rPr lang="nl-NL" sz="2800" dirty="0"/>
              <a:t>Nee, ga terug naar stap 3. </a:t>
            </a:r>
            <a:br>
              <a:rPr lang="nl-NL" sz="2800" dirty="0"/>
            </a:br>
            <a:r>
              <a:rPr lang="nl-NL" sz="2800" dirty="0"/>
              <a:t>Ja, ga verder met stap 6.</a:t>
            </a:r>
          </a:p>
          <a:p>
            <a:pPr marL="514350" indent="-514350">
              <a:buFont typeface="+mj-lt"/>
              <a:buAutoNum type="arabicPeriod" startAt="6"/>
            </a:pPr>
            <a:r>
              <a:rPr lang="nl-NL" dirty="0"/>
              <a:t>Staan alle leerlingen op volgorde? </a:t>
            </a:r>
            <a:br>
              <a:rPr lang="nl-NL" dirty="0"/>
            </a:br>
            <a:r>
              <a:rPr lang="nl-NL" dirty="0"/>
              <a:t>Nee, ga terug naar stap 2. </a:t>
            </a:r>
            <a:br>
              <a:rPr lang="nl-NL" dirty="0"/>
            </a:br>
            <a:r>
              <a:rPr lang="nl-NL" dirty="0"/>
              <a:t>Ja, je bent klaar.</a:t>
            </a:r>
          </a:p>
          <a:p>
            <a:endParaRPr lang="nl-NL" dirty="0"/>
          </a:p>
        </p:txBody>
      </p:sp>
      <p:sp>
        <p:nvSpPr>
          <p:cNvPr id="4" name="Tijdelijke aanduiding voor datum 3">
            <a:extLst>
              <a:ext uri="{FF2B5EF4-FFF2-40B4-BE49-F238E27FC236}">
                <a16:creationId xmlns:a16="http://schemas.microsoft.com/office/drawing/2014/main" id="{E9244546-0415-6F4C-988D-0107A3C8FA9A}"/>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F45C14BE-1F9D-4F4B-AA81-079A81F609F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E9A40EC-C236-684D-BFC7-C98DC1216666}"/>
              </a:ext>
            </a:extLst>
          </p:cNvPr>
          <p:cNvSpPr>
            <a:spLocks noGrp="1"/>
          </p:cNvSpPr>
          <p:nvPr>
            <p:ph type="sldNum" sz="quarter" idx="12"/>
          </p:nvPr>
        </p:nvSpPr>
        <p:spPr/>
        <p:txBody>
          <a:bodyPr/>
          <a:lstStyle/>
          <a:p>
            <a:fld id="{0AAEF2E2-A082-486B-BCC1-A4B8E9CF05F7}" type="slidenum">
              <a:rPr lang="nl-NL" smtClean="0"/>
              <a:t>8</a:t>
            </a:fld>
            <a:endParaRPr lang="nl-NL"/>
          </a:p>
        </p:txBody>
      </p:sp>
      <p:sp>
        <p:nvSpPr>
          <p:cNvPr id="7" name="Tijdelijke aanduiding voor tekst 6">
            <a:extLst>
              <a:ext uri="{FF2B5EF4-FFF2-40B4-BE49-F238E27FC236}">
                <a16:creationId xmlns:a16="http://schemas.microsoft.com/office/drawing/2014/main" id="{4D312478-BCD7-F44F-98A5-DA8C20E2902E}"/>
              </a:ext>
            </a:extLst>
          </p:cNvPr>
          <p:cNvSpPr>
            <a:spLocks noGrp="1"/>
          </p:cNvSpPr>
          <p:nvPr>
            <p:ph type="body" sz="quarter" idx="17"/>
          </p:nvPr>
        </p:nvSpPr>
        <p:spPr/>
        <p:txBody>
          <a:bodyPr/>
          <a:lstStyle/>
          <a:p>
            <a:r>
              <a:rPr lang="nl-NL" dirty="0"/>
              <a:t>UTLEG</a:t>
            </a:r>
          </a:p>
        </p:txBody>
      </p:sp>
    </p:spTree>
    <p:extLst>
      <p:ext uri="{BB962C8B-B14F-4D97-AF65-F5344CB8AC3E}">
        <p14:creationId xmlns:p14="http://schemas.microsoft.com/office/powerpoint/2010/main" val="4000286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B3FC3-9C05-3E4E-85A7-9CA791604302}"/>
              </a:ext>
            </a:extLst>
          </p:cNvPr>
          <p:cNvSpPr>
            <a:spLocks noGrp="1"/>
          </p:cNvSpPr>
          <p:nvPr>
            <p:ph type="title"/>
          </p:nvPr>
        </p:nvSpPr>
        <p:spPr/>
        <p:txBody>
          <a:bodyPr/>
          <a:lstStyle/>
          <a:p>
            <a:r>
              <a:rPr lang="nl-NL" dirty="0"/>
              <a:t>Sorteren: code voorbeeld</a:t>
            </a:r>
          </a:p>
        </p:txBody>
      </p:sp>
      <p:sp>
        <p:nvSpPr>
          <p:cNvPr id="3" name="Tijdelijke aanduiding voor inhoud 2">
            <a:extLst>
              <a:ext uri="{FF2B5EF4-FFF2-40B4-BE49-F238E27FC236}">
                <a16:creationId xmlns:a16="http://schemas.microsoft.com/office/drawing/2014/main" id="{D5474996-DC34-6F4D-9ED2-004969FD13BD}"/>
              </a:ext>
            </a:extLst>
          </p:cNvPr>
          <p:cNvSpPr>
            <a:spLocks noGrp="1"/>
          </p:cNvSpPr>
          <p:nvPr>
            <p:ph idx="1"/>
          </p:nvPr>
        </p:nvSpPr>
        <p:spPr/>
        <p:txBody>
          <a:bodyPr/>
          <a:lstStyle/>
          <a:p>
            <a:r>
              <a:rPr lang="nl-NL" dirty="0">
                <a:hlinkClick r:id="rId3"/>
              </a:rPr>
              <a:t>https://repl.it/@vangeest/sorteren/</a:t>
            </a:r>
            <a:endParaRPr lang="nl-NL" dirty="0"/>
          </a:p>
          <a:p>
            <a:endParaRPr lang="nl-NL" dirty="0"/>
          </a:p>
        </p:txBody>
      </p:sp>
      <p:sp>
        <p:nvSpPr>
          <p:cNvPr id="4" name="Tijdelijke aanduiding voor datum 3">
            <a:extLst>
              <a:ext uri="{FF2B5EF4-FFF2-40B4-BE49-F238E27FC236}">
                <a16:creationId xmlns:a16="http://schemas.microsoft.com/office/drawing/2014/main" id="{27134341-4118-C647-8A35-5B9C02551CEE}"/>
              </a:ext>
            </a:extLst>
          </p:cNvPr>
          <p:cNvSpPr>
            <a:spLocks noGrp="1"/>
          </p:cNvSpPr>
          <p:nvPr>
            <p:ph type="dt" sz="half" idx="10"/>
          </p:nvPr>
        </p:nvSpPr>
        <p:spPr/>
        <p:txBody>
          <a:bodyPr/>
          <a:lstStyle/>
          <a:p>
            <a:fld id="{8A2B1B6E-020F-4C7F-82FA-49ECBF11F84B}" type="datetime1">
              <a:rPr lang="nl-NL" smtClean="0"/>
              <a:t>16-06-2021</a:t>
            </a:fld>
            <a:endParaRPr lang="nl-NL"/>
          </a:p>
        </p:txBody>
      </p:sp>
      <p:sp>
        <p:nvSpPr>
          <p:cNvPr id="5" name="Tijdelijke aanduiding voor voettekst 4">
            <a:extLst>
              <a:ext uri="{FF2B5EF4-FFF2-40B4-BE49-F238E27FC236}">
                <a16:creationId xmlns:a16="http://schemas.microsoft.com/office/drawing/2014/main" id="{AACC89BD-0A0E-3246-95EA-66F1485A5FD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223C77A-458D-F44E-8986-2969B824E53F}"/>
              </a:ext>
            </a:extLst>
          </p:cNvPr>
          <p:cNvSpPr>
            <a:spLocks noGrp="1"/>
          </p:cNvSpPr>
          <p:nvPr>
            <p:ph type="sldNum" sz="quarter" idx="12"/>
          </p:nvPr>
        </p:nvSpPr>
        <p:spPr/>
        <p:txBody>
          <a:bodyPr/>
          <a:lstStyle/>
          <a:p>
            <a:fld id="{0AAEF2E2-A082-486B-BCC1-A4B8E9CF05F7}" type="slidenum">
              <a:rPr lang="nl-NL" smtClean="0"/>
              <a:t>9</a:t>
            </a:fld>
            <a:endParaRPr lang="nl-NL"/>
          </a:p>
        </p:txBody>
      </p:sp>
      <p:sp>
        <p:nvSpPr>
          <p:cNvPr id="7" name="Tijdelijke aanduiding voor tekst 6">
            <a:extLst>
              <a:ext uri="{FF2B5EF4-FFF2-40B4-BE49-F238E27FC236}">
                <a16:creationId xmlns:a16="http://schemas.microsoft.com/office/drawing/2014/main" id="{EDD066E0-7EC1-0941-BF7C-C4C946C055A7}"/>
              </a:ext>
            </a:extLst>
          </p:cNvPr>
          <p:cNvSpPr>
            <a:spLocks noGrp="1"/>
          </p:cNvSpPr>
          <p:nvPr>
            <p:ph type="body" sz="quarter" idx="17"/>
          </p:nvPr>
        </p:nvSpPr>
        <p:spPr/>
        <p:txBody>
          <a:bodyPr/>
          <a:lstStyle/>
          <a:p>
            <a:r>
              <a:rPr lang="nl-NL" dirty="0"/>
              <a:t>VOORBEELD</a:t>
            </a:r>
          </a:p>
        </p:txBody>
      </p:sp>
      <p:pic>
        <p:nvPicPr>
          <p:cNvPr id="10" name="Afbeelding 9">
            <a:extLst>
              <a:ext uri="{FF2B5EF4-FFF2-40B4-BE49-F238E27FC236}">
                <a16:creationId xmlns:a16="http://schemas.microsoft.com/office/drawing/2014/main" id="{2A0E9A6A-CAB6-AA45-AC1F-D10A3F1D6F08}"/>
              </a:ext>
            </a:extLst>
          </p:cNvPr>
          <p:cNvPicPr>
            <a:picLocks noChangeAspect="1"/>
          </p:cNvPicPr>
          <p:nvPr/>
        </p:nvPicPr>
        <p:blipFill rotWithShape="1">
          <a:blip r:embed="rId4"/>
          <a:srcRect l="68672" t="22539" r="1914" b="47904"/>
          <a:stretch/>
        </p:blipFill>
        <p:spPr>
          <a:xfrm>
            <a:off x="1171575" y="1871663"/>
            <a:ext cx="7664050" cy="4305300"/>
          </a:xfrm>
          <a:prstGeom prst="rect">
            <a:avLst/>
          </a:prstGeom>
        </p:spPr>
      </p:pic>
      <p:sp>
        <p:nvSpPr>
          <p:cNvPr id="11" name="Rechthoek 10">
            <a:extLst>
              <a:ext uri="{FF2B5EF4-FFF2-40B4-BE49-F238E27FC236}">
                <a16:creationId xmlns:a16="http://schemas.microsoft.com/office/drawing/2014/main" id="{FA56677A-37D5-C14D-B8B5-AEF27FC1F177}"/>
              </a:ext>
            </a:extLst>
          </p:cNvPr>
          <p:cNvSpPr/>
          <p:nvPr/>
        </p:nvSpPr>
        <p:spPr>
          <a:xfrm>
            <a:off x="5729286" y="2700338"/>
            <a:ext cx="1443037" cy="38576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1">
            <a:extLst>
              <a:ext uri="{FF2B5EF4-FFF2-40B4-BE49-F238E27FC236}">
                <a16:creationId xmlns:a16="http://schemas.microsoft.com/office/drawing/2014/main" id="{C32F21B8-7997-D34E-A341-2A6D2A2AE6D4}"/>
              </a:ext>
            </a:extLst>
          </p:cNvPr>
          <p:cNvSpPr/>
          <p:nvPr/>
        </p:nvSpPr>
        <p:spPr>
          <a:xfrm>
            <a:off x="6450804" y="3067049"/>
            <a:ext cx="1443037" cy="385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12">
            <a:extLst>
              <a:ext uri="{FF2B5EF4-FFF2-40B4-BE49-F238E27FC236}">
                <a16:creationId xmlns:a16="http://schemas.microsoft.com/office/drawing/2014/main" id="{78C00695-973E-B64A-8420-BBD2C591EA64}"/>
              </a:ext>
            </a:extLst>
          </p:cNvPr>
          <p:cNvSpPr/>
          <p:nvPr/>
        </p:nvSpPr>
        <p:spPr>
          <a:xfrm>
            <a:off x="7324723" y="3471680"/>
            <a:ext cx="1443037" cy="385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hthoek 13">
            <a:extLst>
              <a:ext uri="{FF2B5EF4-FFF2-40B4-BE49-F238E27FC236}">
                <a16:creationId xmlns:a16="http://schemas.microsoft.com/office/drawing/2014/main" id="{F03D0716-7AC4-CE4D-ABF5-B0F3DE4E0873}"/>
              </a:ext>
            </a:extLst>
          </p:cNvPr>
          <p:cNvSpPr/>
          <p:nvPr/>
        </p:nvSpPr>
        <p:spPr>
          <a:xfrm>
            <a:off x="5738806" y="4224351"/>
            <a:ext cx="1443037" cy="38576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4DA5CAD1-80E5-414D-BE68-F13BFF2794F1}"/>
              </a:ext>
            </a:extLst>
          </p:cNvPr>
          <p:cNvSpPr/>
          <p:nvPr/>
        </p:nvSpPr>
        <p:spPr>
          <a:xfrm>
            <a:off x="6493659" y="4631440"/>
            <a:ext cx="1443037" cy="385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CE3B22B3-767D-1F44-BB6C-46451C475D9F}"/>
              </a:ext>
            </a:extLst>
          </p:cNvPr>
          <p:cNvSpPr/>
          <p:nvPr/>
        </p:nvSpPr>
        <p:spPr>
          <a:xfrm>
            <a:off x="5731659" y="5362602"/>
            <a:ext cx="1443037" cy="385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FD2AE0B6-F77B-A64B-A4F3-6A68E99060D8}"/>
              </a:ext>
            </a:extLst>
          </p:cNvPr>
          <p:cNvSpPr/>
          <p:nvPr/>
        </p:nvSpPr>
        <p:spPr>
          <a:xfrm>
            <a:off x="8020044" y="3471680"/>
            <a:ext cx="676272" cy="154552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7809D867-96E6-8E44-AC34-A1B2E575C0E6}"/>
              </a:ext>
            </a:extLst>
          </p:cNvPr>
          <p:cNvSpPr/>
          <p:nvPr/>
        </p:nvSpPr>
        <p:spPr>
          <a:xfrm>
            <a:off x="7291391" y="4648197"/>
            <a:ext cx="1447804" cy="108950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0099EB58-5412-4541-A9B8-0D44046A2948}"/>
              </a:ext>
            </a:extLst>
          </p:cNvPr>
          <p:cNvSpPr/>
          <p:nvPr/>
        </p:nvSpPr>
        <p:spPr>
          <a:xfrm>
            <a:off x="9169000" y="1906243"/>
            <a:ext cx="2889650" cy="38576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dirty="0">
                <a:solidFill>
                  <a:schemeClr val="accent1"/>
                </a:solidFill>
              </a:rPr>
              <a:t>Niet omgewisseld</a:t>
            </a:r>
          </a:p>
        </p:txBody>
      </p:sp>
      <p:sp>
        <p:nvSpPr>
          <p:cNvPr id="20" name="Rechthoek 19">
            <a:extLst>
              <a:ext uri="{FF2B5EF4-FFF2-40B4-BE49-F238E27FC236}">
                <a16:creationId xmlns:a16="http://schemas.microsoft.com/office/drawing/2014/main" id="{145F22B2-776C-B74E-9241-2E93CAB7DC81}"/>
              </a:ext>
            </a:extLst>
          </p:cNvPr>
          <p:cNvSpPr/>
          <p:nvPr/>
        </p:nvSpPr>
        <p:spPr>
          <a:xfrm>
            <a:off x="9169000" y="2507457"/>
            <a:ext cx="2889650" cy="3857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dirty="0">
                <a:solidFill>
                  <a:srgbClr val="FF0000"/>
                </a:solidFill>
              </a:rPr>
              <a:t>Wel omgewisseld</a:t>
            </a:r>
          </a:p>
        </p:txBody>
      </p:sp>
      <p:sp>
        <p:nvSpPr>
          <p:cNvPr id="21" name="Rechthoek 20">
            <a:extLst>
              <a:ext uri="{FF2B5EF4-FFF2-40B4-BE49-F238E27FC236}">
                <a16:creationId xmlns:a16="http://schemas.microsoft.com/office/drawing/2014/main" id="{E261EA33-2F95-BF44-9824-0B5855CC0511}"/>
              </a:ext>
            </a:extLst>
          </p:cNvPr>
          <p:cNvSpPr/>
          <p:nvPr/>
        </p:nvSpPr>
        <p:spPr>
          <a:xfrm>
            <a:off x="9169000" y="3127824"/>
            <a:ext cx="2889650" cy="38576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2800" dirty="0">
                <a:solidFill>
                  <a:schemeClr val="accent6"/>
                </a:solidFill>
              </a:rPr>
              <a:t>Klaar</a:t>
            </a:r>
          </a:p>
        </p:txBody>
      </p:sp>
    </p:spTree>
    <p:extLst>
      <p:ext uri="{BB962C8B-B14F-4D97-AF65-F5344CB8AC3E}">
        <p14:creationId xmlns:p14="http://schemas.microsoft.com/office/powerpoint/2010/main" val="48923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30006</TotalTime>
  <Words>1488</Words>
  <Application>Microsoft Macintosh PowerPoint</Application>
  <PresentationFormat>Breedbeeld</PresentationFormat>
  <Paragraphs>251</Paragraphs>
  <Slides>19</Slides>
  <Notes>2</Notes>
  <HiddenSlides>2</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19</vt:i4>
      </vt:variant>
    </vt:vector>
  </HeadingPairs>
  <TitlesOfParts>
    <vt:vector size="23" baseType="lpstr">
      <vt:lpstr>Arial</vt:lpstr>
      <vt:lpstr>Calibri</vt:lpstr>
      <vt:lpstr>Calibri Light</vt:lpstr>
      <vt:lpstr>Office Theme</vt:lpstr>
      <vt:lpstr>Algoritmen</vt:lpstr>
      <vt:lpstr>Leerdoelen</vt:lpstr>
      <vt:lpstr>Algoritme voor sorteren (vervallen in 2021 ivm corona)</vt:lpstr>
      <vt:lpstr>Sorteren: klassenexperiment 1</vt:lpstr>
      <vt:lpstr>Sorteren: klassenexperiment 2</vt:lpstr>
      <vt:lpstr>Sorteren: klassenexperiment 3</vt:lpstr>
      <vt:lpstr>Sorteren: klassenexperiment 4</vt:lpstr>
      <vt:lpstr>Sorteren: pseudo-code</vt:lpstr>
      <vt:lpstr>Sorteren: code voorbeeld</vt:lpstr>
      <vt:lpstr>Enkele eenvoudige algoritmen en Flowcharts (toetsstof TW3)</vt:lpstr>
      <vt:lpstr>Algoritmen</vt:lpstr>
      <vt:lpstr>Algoritmiek</vt:lpstr>
      <vt:lpstr>Flowcharts</vt:lpstr>
      <vt:lpstr>Getallen in een rij optellen</vt:lpstr>
      <vt:lpstr>Gemiddelde van getallen in een rij berekenen</vt:lpstr>
      <vt:lpstr>Grootste getal in rij zoeken</vt:lpstr>
      <vt:lpstr>Tel aantal ‘a’ in tekst</vt:lpstr>
      <vt:lpstr>Kijk of een getal even of oneven is</vt:lpstr>
      <vt:lpstr>Algoritmes in JavaScript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Rekonomie</dc:title>
  <dc:creator>Sander van Geest</dc:creator>
  <cp:lastModifiedBy>Sander van Geest</cp:lastModifiedBy>
  <cp:revision>449</cp:revision>
  <cp:lastPrinted>2019-04-15T12:27:35Z</cp:lastPrinted>
  <dcterms:created xsi:type="dcterms:W3CDTF">2017-08-27T11:36:23Z</dcterms:created>
  <dcterms:modified xsi:type="dcterms:W3CDTF">2021-06-16T08:53:58Z</dcterms:modified>
</cp:coreProperties>
</file>