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0FC7EF-31D9-4D7C-92E3-952171F7C814}">
  <a:tblStyle styleId="{3D0FC7EF-31D9-4D7C-92E3-952171F7C8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9e0f312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9e0f312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9e0f3123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9e0f3123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9e0f312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79e0f312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a07075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a07075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e0f31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e0f31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e0f312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e0f312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9e0f312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9e0f312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9e0f312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9e0f312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9e0f312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9e0f312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9e0f312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9e0f312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9e0f312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9e0f312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9e0f3123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9e0f312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universiteitleiden.nl/onderwi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 Basis + HTML tags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CSS niveau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868175" y="1449800"/>
            <a:ext cx="47562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&lt;title&gt;Slecht voorbeeld&lt;/title&gt;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472350" y="4471925"/>
            <a:ext cx="8199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058"/>
              <a:buNone/>
            </a:pPr>
            <a:r>
              <a:rPr lang="nl" sz="2060"/>
              <a:t>Geef de stijl altijd mee aan het hoogst mogelijke parent element</a:t>
            </a:r>
            <a:endParaRPr sz="2060"/>
          </a:p>
        </p:txBody>
      </p:sp>
      <p:sp>
        <p:nvSpPr>
          <p:cNvPr id="245" name="Google Shape;245;p22"/>
          <p:cNvSpPr/>
          <p:nvPr/>
        </p:nvSpPr>
        <p:spPr>
          <a:xfrm>
            <a:off x="4984450" y="1813325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5549550" y="450650"/>
            <a:ext cx="33747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&lt;title&gt;Goed voorbeeld&lt;/title&gt;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&lt;link rel="stylesheet" href="stijl.css"&gt;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624375" y="3493325"/>
            <a:ext cx="3374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ul {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color: red;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font-weight: bold;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22"/>
          <p:cNvCxnSpPr/>
          <p:nvPr/>
        </p:nvCxnSpPr>
        <p:spPr>
          <a:xfrm flipH="1" rot="10800000">
            <a:off x="5624375" y="3461825"/>
            <a:ext cx="3081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Commentaar in HTML en CSS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868175" y="1449800"/>
            <a:ext cx="39396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Gebruik commentaar om je document te structureren en uit te leggen wat je doet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&lt;!-- Typ hier →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/* Typ hier */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75" y="1281938"/>
            <a:ext cx="3040650" cy="3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0" y="3024001"/>
            <a:ext cx="3939600" cy="45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Structuur project</a:t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5296125" y="1256225"/>
            <a:ext cx="2937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Voorbeeld structuur: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mijn-website/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index.html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contact.html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over.html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stijl.css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└── images/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logo.png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achtergrond.jpg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└── profielfoto.png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1273100" y="1256225"/>
            <a:ext cx="3138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 als hoofdpagina van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html bestanden voor andere pagina’s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Eén CSS bestand voor alle HTML bestanden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Aanpassing in stijl gebeurd gelijk overal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 met alle plaatjes op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Alles begrepen?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Neem een klein blaadje, deel zo nodig met elkaar en beantwoord de volgende vragen: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Schrijf op wat het protocol, de server, map en het bestand is van volgende URL: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https://www.universiteitleiden.nl/onderwijs</a:t>
            </a:r>
            <a:r>
              <a:rPr lang="nl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Waarom is </a:t>
            </a:r>
            <a:r>
              <a:rPr lang="nl"/>
              <a:t>separation</a:t>
            </a:r>
            <a:r>
              <a:rPr lang="nl"/>
              <a:t> of concerns belangrijk?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Stappen voor je een website bezoekt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75" y="1703593"/>
            <a:ext cx="2318100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25" y="1760925"/>
            <a:ext cx="1621650" cy="16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2185525" y="2149800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514238" y="2149800"/>
            <a:ext cx="8424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900" y="1872343"/>
            <a:ext cx="2489544" cy="139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21233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Opstarten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4987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We zitten bij de browser, wat nu?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095300" y="1531125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25" y="1460925"/>
            <a:ext cx="91410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629975" y="3612700"/>
            <a:ext cx="3977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URL: https://www.w3schools.com/html/pic_trulli.jpg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095300" y="1795575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Opzoeken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 rot="5400000">
            <a:off x="4022325" y="2876900"/>
            <a:ext cx="512700" cy="10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3988713" y="32316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Klikken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6073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8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6246877" y="313280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4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/>
          <p:nvPr/>
        </p:nvSpPr>
        <p:spPr>
          <a:xfrm>
            <a:off x="70849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755527" y="298985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Browser/Client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/>
          <p:nvPr/>
        </p:nvSpPr>
        <p:spPr>
          <a:xfrm rot="5400000">
            <a:off x="4121025" y="3745049"/>
            <a:ext cx="3153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5">
            <a:alphaModFix/>
          </a:blip>
          <a:srcRect b="18207" l="0" r="0" t="0"/>
          <a:stretch/>
        </p:blipFill>
        <p:spPr>
          <a:xfrm>
            <a:off x="2924925" y="1057925"/>
            <a:ext cx="3060099" cy="1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1629975" y="4444600"/>
            <a:ext cx="1138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Protocol: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739000" y="4444600"/>
            <a:ext cx="1831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www.w3schools.com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570488" y="4487500"/>
            <a:ext cx="760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/html/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5488950" y="4469650"/>
            <a:ext cx="113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Bestand: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448500" y="33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Samenvatting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1169739" y="1136450"/>
            <a:ext cx="862200" cy="8553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Client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454370" y="1708714"/>
            <a:ext cx="540000" cy="240000"/>
          </a:xfrm>
          <a:prstGeom prst="rect">
            <a:avLst/>
          </a:prstGeom>
          <a:solidFill>
            <a:srgbClr val="45818E"/>
          </a:solidFill>
          <a:ln cap="flat" cmpd="sng" w="5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820">
                <a:latin typeface="Lato"/>
                <a:ea typeface="Lato"/>
                <a:cs typeface="Lato"/>
                <a:sym typeface="Lato"/>
              </a:rPr>
              <a:t>Browser</a:t>
            </a:r>
            <a:endParaRPr sz="8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044799" y="2871132"/>
            <a:ext cx="1112184" cy="679860"/>
          </a:xfrm>
          <a:prstGeom prst="cloud">
            <a:avLst/>
          </a:prstGeom>
          <a:solidFill>
            <a:schemeClr val="lt2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Lato"/>
                <a:ea typeface="Lato"/>
                <a:cs typeface="Lato"/>
                <a:sym typeface="Lato"/>
              </a:rPr>
              <a:t>Internet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/>
          <p:nvPr/>
        </p:nvSpPr>
        <p:spPr>
          <a:xfrm rot="5400000">
            <a:off x="1475803" y="3852665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6"/>
          <p:cNvSpPr/>
          <p:nvPr/>
        </p:nvSpPr>
        <p:spPr>
          <a:xfrm rot="-5400000">
            <a:off x="1199970" y="3831113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218228" y="4403881"/>
            <a:ext cx="765300" cy="6798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Server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2" name="Google Shape;182;p16"/>
          <p:cNvGraphicFramePr/>
          <p:nvPr/>
        </p:nvGraphicFramePr>
        <p:xfrm>
          <a:off x="2413600" y="9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{3D0FC7EF-31D9-4D7C-92E3-952171F7C814}</a:tableStyleId>
              </a:tblPr>
              <a:tblGrid>
                <a:gridCol w="888875"/>
                <a:gridCol w="1714400"/>
                <a:gridCol w="3411325"/>
              </a:tblGrid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Voorbeeld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Betekenis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Protocol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https://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Vertelt de browser </a:t>
                      </a:r>
                      <a:r>
                        <a:rPr i="1" lang="nl">
                          <a:solidFill>
                            <a:schemeClr val="lt1"/>
                          </a:solidFill>
                        </a:rPr>
                        <a:t>hoe</a:t>
                      </a:r>
                      <a:r>
                        <a:rPr lang="nl">
                          <a:solidFill>
                            <a:schemeClr val="lt1"/>
                          </a:solidFill>
                        </a:rPr>
                        <a:t> er gecommuniceerd moet worden.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 = onveilig, https = versleuteld en veilig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Server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www.w3schools.com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welke server de browser moet aanspreken (gelijkaardig aan telefoonnummer)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/html/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gaat niet in map)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in welke map op de server gezocht moet worden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Bestand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pic_trulli.jpg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levert index.html als leeg)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Daadwerkelijke bestand wordt opgevraagd. Kan plaatje, html, pdf, … zijn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16"/>
          <p:cNvSpPr/>
          <p:nvPr/>
        </p:nvSpPr>
        <p:spPr>
          <a:xfrm rot="5400000">
            <a:off x="1613787" y="2293421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/>
          <p:nvPr/>
        </p:nvSpPr>
        <p:spPr>
          <a:xfrm rot="-5400000">
            <a:off x="1337954" y="2271869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Basis HTML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HyperText Markup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Geen programmeertaal =&gt; Geen variabelen, berekeningen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Beschrijvingstaal =&gt; Beschrijft inhoud en structuur van een website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&lt;a href=”contact.html”&gt; Linkje naar bestand of website &lt;/a&gt;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Open-tag (met attribute(n) en value(s)) + inhoud + Sluit-tag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Attribute: eigenschap van tag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Value: waarde die je de eigenschap geeft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Uitzondering: &lt;br&gt; en &lt;img&gt; hebben geen sluit-tag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HTML in stambomen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228635" y="1791234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3402000" y="238753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4872291" y="2413453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340200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39376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385519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4818542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5749065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" name="Google Shape;204;p18"/>
          <p:cNvCxnSpPr>
            <a:endCxn id="197" idx="0"/>
          </p:cNvCxnSpPr>
          <p:nvPr/>
        </p:nvCxnSpPr>
        <p:spPr>
          <a:xfrm flipH="1">
            <a:off x="3815250" y="2241131"/>
            <a:ext cx="843600" cy="146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stCxn id="196" idx="2"/>
            <a:endCxn id="198" idx="0"/>
          </p:cNvCxnSpPr>
          <p:nvPr/>
        </p:nvCxnSpPr>
        <p:spPr>
          <a:xfrm>
            <a:off x="4641885" y="2220834"/>
            <a:ext cx="6438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8"/>
          <p:cNvCxnSpPr>
            <a:stCxn id="197" idx="2"/>
            <a:endCxn id="199" idx="0"/>
          </p:cNvCxnSpPr>
          <p:nvPr/>
        </p:nvCxnSpPr>
        <p:spPr>
          <a:xfrm>
            <a:off x="3815250" y="2817131"/>
            <a:ext cx="0" cy="218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8"/>
          <p:cNvCxnSpPr>
            <a:stCxn id="198" idx="2"/>
            <a:endCxn id="200" idx="0"/>
          </p:cNvCxnSpPr>
          <p:nvPr/>
        </p:nvCxnSpPr>
        <p:spPr>
          <a:xfrm flipH="1">
            <a:off x="4807041" y="2843053"/>
            <a:ext cx="4785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>
            <a:stCxn id="198" idx="2"/>
            <a:endCxn id="201" idx="0"/>
          </p:cNvCxnSpPr>
          <p:nvPr/>
        </p:nvCxnSpPr>
        <p:spPr>
          <a:xfrm>
            <a:off x="5285541" y="2843053"/>
            <a:ext cx="5133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stCxn id="201" idx="2"/>
            <a:endCxn id="203" idx="0"/>
          </p:cNvCxnSpPr>
          <p:nvPr/>
        </p:nvCxnSpPr>
        <p:spPr>
          <a:xfrm>
            <a:off x="5798769" y="3465271"/>
            <a:ext cx="3636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8"/>
          <p:cNvCxnSpPr>
            <a:stCxn id="201" idx="2"/>
            <a:endCxn id="202" idx="0"/>
          </p:cNvCxnSpPr>
          <p:nvPr/>
        </p:nvCxnSpPr>
        <p:spPr>
          <a:xfrm flipH="1">
            <a:off x="5231769" y="3465271"/>
            <a:ext cx="5670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548075" y="1643400"/>
            <a:ext cx="31737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eerste pagina&lt;/title&gt;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&lt;p&gt;Dit is een paragraaf tekst.&lt;/p&gt;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&lt;li&gt;Eerste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&lt;li&gt;Tweede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679600" y="1711625"/>
            <a:ext cx="22929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Parent: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Een parent heeft één of meerdere andere elementen (</a:t>
            </a: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Children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Siblings: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Children van dezelfde parent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Nesting: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Een child kan weer een parent zijn van een ander element,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enzovoort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Oefeningen Stambomen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1061575" y="1794925"/>
            <a:ext cx="3544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&lt;title&gt;Over mij&lt;/title&gt;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&lt;h2&gt;Wie ben ik?&lt;/h2&gt;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&lt;p&gt;Ik ben een leerling die HTML leert.&lt;/p&gt;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>
            <p:ph type="title"/>
          </p:nvPr>
        </p:nvSpPr>
        <p:spPr>
          <a:xfrm>
            <a:off x="1172125" y="121410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1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4792200" y="1888675"/>
            <a:ext cx="3544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html&gt;&lt;html&gt;&lt;head&gt;&lt;title&gt;Mijn website&lt;/title&gt;&lt;/head&gt;&lt;body&gt;&lt;h1&gt;Welkom!&lt;/h1&gt;&lt;p&gt;Hier vind je informatie en links.&lt;/p&gt;&lt;img src="foto.jpg" alt="voorbeeld"&gt;&lt;ul&gt;&lt;li&gt;&lt;a href="https://example.com"&gt;Eerste link&lt;/a&gt;&lt;/li&gt;&lt;li&gt;&lt;a href="https://example.org"&gt;Tweede link&lt;/a&gt;&lt;/li&gt;&lt;/ul&gt;&lt;/body&gt;&lt;/html&gt;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4902750" y="130785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2</a:t>
            </a:r>
            <a:endParaRPr/>
          </a:p>
        </p:txBody>
      </p:sp>
      <p:sp>
        <p:nvSpPr>
          <p:cNvPr id="222" name="Google Shape;222;p19"/>
          <p:cNvSpPr txBox="1"/>
          <p:nvPr>
            <p:ph type="title"/>
          </p:nvPr>
        </p:nvSpPr>
        <p:spPr>
          <a:xfrm>
            <a:off x="632300" y="4238250"/>
            <a:ext cx="8199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Gebruik tabs en enters om je werk overzichtelijk te houden</a:t>
            </a:r>
            <a:endParaRPr sz="20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Separation of Concerns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Website&lt;/title&gt;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 style="background-color: lightblue; font-family: Verdana; margin:0; padding:0;"&gt;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&lt;h1 style="color: red; text-align: center; background-color: yellow;"&gt;Mijn site&lt;/h1&gt;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 style="font-size: 18px; color: green; line-height: 1.5; "&gt;Dit is een paragraaf. 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 style="font-size: 18px; color: purple; margin: 20px;"&gt;Nog een stukje tekst.&lt;/p&gt;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&lt;ul style="list-style-type: square; color: blue; margin: 20px;"&gt;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font-weight: bold;"&gt;Eerste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font-style: italic; color: orange;"&gt;Tweede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text-decoration: underline; color: brown;"&gt;Derde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632300" y="4337225"/>
            <a:ext cx="8199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Gebruik verschillende bestanden voor HTML en CSS </a:t>
            </a:r>
            <a:endParaRPr sz="20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Separation of Concerns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Nut ervan: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sneller begrijpen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makkelijker aanpassen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Beschrijft de inhoud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Geeft de stijl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943925" y="2926750"/>
            <a:ext cx="2752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Website&lt;/title&gt;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&lt;link rel="stylesheet" href="stijl.css"&gt;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. . .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4118450" y="2808850"/>
            <a:ext cx="27525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background-color: lightblue;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font-family: Verdana;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margin: 0;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padding: 0;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h1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color: red;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text-align: center;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background-color: yellow;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