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
      <p:font typeface="Roboto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RobotoMono-regular.fntdata"/><Relationship Id="rId21" Type="http://schemas.openxmlformats.org/officeDocument/2006/relationships/font" Target="fonts/Lato-boldItalic.fntdata"/><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7ddb3ba1e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7ddb3ba1e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ddb3ba1e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ddb3ba1e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7ddb3ba1e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7ddb3ba1e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48deb1b09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48deb1b09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48deb1b09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48deb1b09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48deb1b09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48deb1b09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48deb1b09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48deb1b09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48deb1b09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48deb1b09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Herhaling JavaScript</a:t>
            </a:r>
            <a:endParaRPr/>
          </a:p>
        </p:txBody>
      </p:sp>
      <p:sp>
        <p:nvSpPr>
          <p:cNvPr id="135" name="Google Shape;135;p13"/>
          <p:cNvSpPr txBox="1"/>
          <p:nvPr>
            <p:ph idx="1" type="subTitle"/>
          </p:nvPr>
        </p:nvSpPr>
        <p:spPr>
          <a:xfrm>
            <a:off x="150575" y="455530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Mnr. Segers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4"/>
          <p:cNvPicPr preferRelativeResize="0"/>
          <p:nvPr/>
        </p:nvPicPr>
        <p:blipFill>
          <a:blip r:embed="rId3">
            <a:alphaModFix/>
          </a:blip>
          <a:stretch>
            <a:fillRect/>
          </a:stretch>
        </p:blipFill>
        <p:spPr>
          <a:xfrm>
            <a:off x="298575" y="152400"/>
            <a:ext cx="8397076" cy="4838700"/>
          </a:xfrm>
          <a:prstGeom prst="rect">
            <a:avLst/>
          </a:prstGeom>
          <a:noFill/>
          <a:ln>
            <a:noFill/>
          </a:ln>
        </p:spPr>
      </p:pic>
      <p:sp>
        <p:nvSpPr>
          <p:cNvPr id="141" name="Google Shape;141;p14"/>
          <p:cNvSpPr/>
          <p:nvPr/>
        </p:nvSpPr>
        <p:spPr>
          <a:xfrm>
            <a:off x="3691900" y="3007725"/>
            <a:ext cx="840600" cy="3105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Lokale en globale variabelen</a:t>
            </a:r>
            <a:endParaRPr/>
          </a:p>
        </p:txBody>
      </p:sp>
      <p:sp>
        <p:nvSpPr>
          <p:cNvPr id="147" name="Google Shape;147;p15"/>
          <p:cNvSpPr txBox="1"/>
          <p:nvPr/>
        </p:nvSpPr>
        <p:spPr>
          <a:xfrm>
            <a:off x="1627200" y="1418100"/>
            <a:ext cx="6961500" cy="914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nl" sz="1300">
                <a:solidFill>
                  <a:schemeClr val="lt1"/>
                </a:solidFill>
                <a:latin typeface="Lato"/>
                <a:ea typeface="Lato"/>
                <a:cs typeface="Lato"/>
                <a:sym typeface="Lato"/>
              </a:rPr>
              <a:t>Maak een programma met een globale variabele “naam”.  Maak een functie “groet()” met daarin een lokale variabele “bericht”. “Bericht” is Hallo + de naam. Probeer nu println(bericht) in de functie en daarbuiten.</a:t>
            </a:r>
            <a:endParaRPr sz="1300">
              <a:solidFill>
                <a:schemeClr val="lt1"/>
              </a:solidFill>
              <a:latin typeface="Lato"/>
              <a:ea typeface="Lato"/>
              <a:cs typeface="Lato"/>
              <a:sym typeface="Lato"/>
            </a:endParaRPr>
          </a:p>
        </p:txBody>
      </p:sp>
      <p:sp>
        <p:nvSpPr>
          <p:cNvPr id="148" name="Google Shape;148;p15"/>
          <p:cNvSpPr txBox="1"/>
          <p:nvPr/>
        </p:nvSpPr>
        <p:spPr>
          <a:xfrm>
            <a:off x="1744500" y="2332200"/>
            <a:ext cx="6140700" cy="23841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var</a:t>
            </a:r>
            <a:r>
              <a:rPr lang="nl" sz="1200">
                <a:solidFill>
                  <a:srgbClr val="E1E4E8"/>
                </a:solidFill>
                <a:latin typeface="Roboto Mono"/>
                <a:ea typeface="Roboto Mono"/>
                <a:cs typeface="Roboto Mono"/>
                <a:sym typeface="Roboto Mono"/>
              </a:rPr>
              <a:t> naam </a:t>
            </a:r>
            <a:r>
              <a:rPr lang="nl" sz="1200">
                <a:solidFill>
                  <a:srgbClr val="F97583"/>
                </a:solidFill>
                <a:latin typeface="Roboto Mono"/>
                <a:ea typeface="Roboto Mono"/>
                <a:cs typeface="Roboto Mono"/>
                <a:sym typeface="Roboto Mono"/>
              </a:rPr>
              <a:t>=</a:t>
            </a:r>
            <a:r>
              <a:rPr lang="nl" sz="1200">
                <a:solidFill>
                  <a:srgbClr val="9ECBFF"/>
                </a:solidFill>
                <a:latin typeface="Roboto Mono"/>
                <a:ea typeface="Roboto Mono"/>
                <a:cs typeface="Roboto Mono"/>
                <a:sym typeface="Roboto Mono"/>
              </a:rPr>
              <a:t> "Anna"</a:t>
            </a:r>
            <a:r>
              <a:rPr lang="nl" sz="1200">
                <a:solidFill>
                  <a:srgbClr val="E1E4E8"/>
                </a:solidFill>
                <a:latin typeface="Roboto Mono"/>
                <a:ea typeface="Roboto Mono"/>
                <a:cs typeface="Roboto Mono"/>
                <a:sym typeface="Roboto Mono"/>
              </a:rPr>
              <a:t>; </a:t>
            </a:r>
            <a:r>
              <a:rPr lang="nl" sz="1200">
                <a:solidFill>
                  <a:srgbClr val="6A737D"/>
                </a:solidFill>
                <a:latin typeface="Roboto Mono"/>
                <a:ea typeface="Roboto Mono"/>
                <a:cs typeface="Roboto Mono"/>
                <a:sym typeface="Roboto Mono"/>
              </a:rPr>
              <a:t>// globaal</a:t>
            </a:r>
            <a:endParaRPr sz="1200">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function</a:t>
            </a:r>
            <a:r>
              <a:rPr lang="nl" sz="1200">
                <a:solidFill>
                  <a:srgbClr val="B392F0"/>
                </a:solidFill>
                <a:latin typeface="Roboto Mono"/>
                <a:ea typeface="Roboto Mono"/>
                <a:cs typeface="Roboto Mono"/>
                <a:sym typeface="Roboto Mono"/>
              </a:rPr>
              <a:t> groet</a:t>
            </a:r>
            <a:r>
              <a:rPr lang="nl" sz="1200">
                <a:solidFill>
                  <a:srgbClr val="E1E4E8"/>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    var</a:t>
            </a:r>
            <a:r>
              <a:rPr lang="nl" sz="1200">
                <a:solidFill>
                  <a:srgbClr val="E1E4E8"/>
                </a:solidFill>
                <a:latin typeface="Roboto Mono"/>
                <a:ea typeface="Roboto Mono"/>
                <a:cs typeface="Roboto Mono"/>
                <a:sym typeface="Roboto Mono"/>
              </a:rPr>
              <a:t> bericht </a:t>
            </a:r>
            <a:r>
              <a:rPr lang="nl" sz="1200">
                <a:solidFill>
                  <a:srgbClr val="F97583"/>
                </a:solidFill>
                <a:latin typeface="Roboto Mono"/>
                <a:ea typeface="Roboto Mono"/>
                <a:cs typeface="Roboto Mono"/>
                <a:sym typeface="Roboto Mono"/>
              </a:rPr>
              <a:t>=</a:t>
            </a:r>
            <a:r>
              <a:rPr lang="nl" sz="1200">
                <a:solidFill>
                  <a:srgbClr val="9ECBFF"/>
                </a:solidFill>
                <a:latin typeface="Roboto Mono"/>
                <a:ea typeface="Roboto Mono"/>
                <a:cs typeface="Roboto Mono"/>
                <a:sym typeface="Roboto Mono"/>
              </a:rPr>
              <a:t> "Hello "</a:t>
            </a:r>
            <a:r>
              <a:rPr lang="nl" sz="1200">
                <a:solidFill>
                  <a:srgbClr val="F97583"/>
                </a:solidFill>
                <a:latin typeface="Roboto Mono"/>
                <a:ea typeface="Roboto Mono"/>
                <a:cs typeface="Roboto Mono"/>
                <a:sym typeface="Roboto Mono"/>
              </a:rPr>
              <a:t> +</a:t>
            </a:r>
            <a:r>
              <a:rPr lang="nl" sz="1200">
                <a:solidFill>
                  <a:srgbClr val="E1E4E8"/>
                </a:solidFill>
                <a:latin typeface="Roboto Mono"/>
                <a:ea typeface="Roboto Mono"/>
                <a:cs typeface="Roboto Mono"/>
                <a:sym typeface="Roboto Mono"/>
              </a:rPr>
              <a:t> naam; </a:t>
            </a:r>
            <a:r>
              <a:rPr lang="nl" sz="1200">
                <a:solidFill>
                  <a:srgbClr val="6A737D"/>
                </a:solidFill>
                <a:latin typeface="Roboto Mono"/>
                <a:ea typeface="Roboto Mono"/>
                <a:cs typeface="Roboto Mono"/>
                <a:sym typeface="Roboto Mono"/>
              </a:rPr>
              <a:t>// lokaal</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B392F0"/>
                </a:solidFill>
                <a:latin typeface="Roboto Mono"/>
                <a:ea typeface="Roboto Mono"/>
                <a:cs typeface="Roboto Mono"/>
                <a:sym typeface="Roboto Mono"/>
              </a:rPr>
              <a:t>    println</a:t>
            </a:r>
            <a:r>
              <a:rPr lang="nl" sz="1200">
                <a:solidFill>
                  <a:srgbClr val="E1E4E8"/>
                </a:solidFill>
                <a:latin typeface="Roboto Mono"/>
                <a:ea typeface="Roboto Mono"/>
                <a:cs typeface="Roboto Mono"/>
                <a:sym typeface="Roboto Mono"/>
              </a:rPr>
              <a:t>(bericht);</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B392F0"/>
                </a:solidFill>
                <a:latin typeface="Roboto Mono"/>
                <a:ea typeface="Roboto Mono"/>
                <a:cs typeface="Roboto Mono"/>
                <a:sym typeface="Roboto Mono"/>
              </a:rPr>
              <a:t>groet</a:t>
            </a: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B392F0"/>
                </a:solidFill>
                <a:latin typeface="Roboto Mono"/>
                <a:ea typeface="Roboto Mono"/>
                <a:cs typeface="Roboto Mono"/>
                <a:sym typeface="Roboto Mono"/>
              </a:rPr>
              <a:t>println</a:t>
            </a:r>
            <a:r>
              <a:rPr lang="nl" sz="1200">
                <a:solidFill>
                  <a:srgbClr val="E1E4E8"/>
                </a:solidFill>
                <a:latin typeface="Roboto Mono"/>
                <a:ea typeface="Roboto Mono"/>
                <a:cs typeface="Roboto Mono"/>
                <a:sym typeface="Roboto Mono"/>
              </a:rPr>
              <a:t>(naam);</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6A737D"/>
                </a:solidFill>
                <a:latin typeface="Roboto Mono"/>
                <a:ea typeface="Roboto Mono"/>
                <a:cs typeface="Roboto Mono"/>
                <a:sym typeface="Roboto Mono"/>
              </a:rPr>
              <a:t>// De volgende regel veroorzaakt een fout, comment hem aan/uit om te testen:</a:t>
            </a:r>
            <a:endParaRPr sz="1200">
              <a:latin typeface="Roboto Mono"/>
              <a:ea typeface="Roboto Mono"/>
              <a:cs typeface="Roboto Mono"/>
              <a:sym typeface="Roboto Mono"/>
            </a:endParaRPr>
          </a:p>
          <a:p>
            <a:pPr indent="0" lvl="0" marL="0" rtl="0" algn="l">
              <a:lnSpc>
                <a:spcPct val="150000"/>
              </a:lnSpc>
              <a:spcBef>
                <a:spcPts val="0"/>
              </a:spcBef>
              <a:spcAft>
                <a:spcPts val="0"/>
              </a:spcAft>
              <a:buNone/>
            </a:pPr>
            <a:r>
              <a:rPr lang="nl" sz="1200">
                <a:solidFill>
                  <a:srgbClr val="B392F0"/>
                </a:solidFill>
                <a:latin typeface="Roboto Mono"/>
                <a:ea typeface="Roboto Mono"/>
                <a:cs typeface="Roboto Mono"/>
                <a:sym typeface="Roboto Mono"/>
              </a:rPr>
              <a:t>println</a:t>
            </a:r>
            <a:r>
              <a:rPr lang="nl" sz="1200">
                <a:solidFill>
                  <a:srgbClr val="E1E4E8"/>
                </a:solidFill>
                <a:latin typeface="Roboto Mono"/>
                <a:ea typeface="Roboto Mono"/>
                <a:cs typeface="Roboto Mono"/>
                <a:sym typeface="Roboto Mono"/>
              </a:rPr>
              <a:t>(bericht);</a:t>
            </a:r>
            <a:endParaRPr sz="1200">
              <a:solidFill>
                <a:srgbClr val="E1E4E8"/>
              </a:solidFill>
              <a:latin typeface="Roboto Mono"/>
              <a:ea typeface="Roboto Mono"/>
              <a:cs typeface="Roboto Mono"/>
              <a:sym typeface="Roboto Mon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Functies</a:t>
            </a:r>
            <a:endParaRPr/>
          </a:p>
        </p:txBody>
      </p:sp>
      <p:sp>
        <p:nvSpPr>
          <p:cNvPr id="154" name="Google Shape;154;p16"/>
          <p:cNvSpPr txBox="1"/>
          <p:nvPr/>
        </p:nvSpPr>
        <p:spPr>
          <a:xfrm>
            <a:off x="1627200" y="1418100"/>
            <a:ext cx="6961500" cy="914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nl" sz="1300">
                <a:solidFill>
                  <a:schemeClr val="lt1"/>
                </a:solidFill>
                <a:latin typeface="Lato"/>
                <a:ea typeface="Lato"/>
                <a:cs typeface="Lato"/>
                <a:sym typeface="Lato"/>
              </a:rPr>
              <a:t>Print volgende getallen (0 C, 20 C, 37 C) omgerekend van graden </a:t>
            </a:r>
            <a:r>
              <a:rPr lang="nl" sz="1300">
                <a:solidFill>
                  <a:schemeClr val="lt1"/>
                </a:solidFill>
                <a:latin typeface="Lato"/>
                <a:ea typeface="Lato"/>
                <a:cs typeface="Lato"/>
                <a:sym typeface="Lato"/>
              </a:rPr>
              <a:t>celsius</a:t>
            </a:r>
            <a:r>
              <a:rPr lang="nl" sz="1300">
                <a:solidFill>
                  <a:schemeClr val="lt1"/>
                </a:solidFill>
                <a:latin typeface="Lato"/>
                <a:ea typeface="Lato"/>
                <a:cs typeface="Lato"/>
                <a:sym typeface="Lato"/>
              </a:rPr>
              <a:t> naar </a:t>
            </a:r>
            <a:r>
              <a:rPr lang="nl" sz="1300">
                <a:solidFill>
                  <a:schemeClr val="lt1"/>
                </a:solidFill>
                <a:latin typeface="Lato"/>
                <a:ea typeface="Lato"/>
                <a:cs typeface="Lato"/>
                <a:sym typeface="Lato"/>
              </a:rPr>
              <a:t>fahrenheit</a:t>
            </a:r>
            <a:r>
              <a:rPr lang="nl" sz="1300">
                <a:solidFill>
                  <a:schemeClr val="lt1"/>
                </a:solidFill>
                <a:latin typeface="Lato"/>
                <a:ea typeface="Lato"/>
                <a:cs typeface="Lato"/>
                <a:sym typeface="Lato"/>
              </a:rPr>
              <a:t>. Eerst zonder functie, daarna met. </a:t>
            </a:r>
            <a:endParaRPr sz="1300">
              <a:solidFill>
                <a:schemeClr val="lt1"/>
              </a:solidFill>
              <a:latin typeface="Lato"/>
              <a:ea typeface="Lato"/>
              <a:cs typeface="Lato"/>
              <a:sym typeface="Lato"/>
            </a:endParaRPr>
          </a:p>
          <a:p>
            <a:pPr indent="0" lvl="0" marL="457200" rtl="0" algn="l">
              <a:spcBef>
                <a:spcPts val="0"/>
              </a:spcBef>
              <a:spcAft>
                <a:spcPts val="0"/>
              </a:spcAft>
              <a:buNone/>
            </a:pPr>
            <a:r>
              <a:rPr lang="nl" sz="1300">
                <a:solidFill>
                  <a:schemeClr val="lt1"/>
                </a:solidFill>
                <a:latin typeface="Lato"/>
                <a:ea typeface="Lato"/>
                <a:cs typeface="Lato"/>
                <a:sym typeface="Lato"/>
              </a:rPr>
              <a:t>Formule: Fahrenheit = Celsius * 9/5 + 32</a:t>
            </a:r>
            <a:endParaRPr sz="1300">
              <a:solidFill>
                <a:schemeClr val="lt1"/>
              </a:solidFill>
              <a:latin typeface="Lato"/>
              <a:ea typeface="Lato"/>
              <a:cs typeface="Lato"/>
              <a:sym typeface="Lato"/>
            </a:endParaRPr>
          </a:p>
        </p:txBody>
      </p:sp>
      <p:sp>
        <p:nvSpPr>
          <p:cNvPr id="155" name="Google Shape;155;p16"/>
          <p:cNvSpPr txBox="1"/>
          <p:nvPr/>
        </p:nvSpPr>
        <p:spPr>
          <a:xfrm>
            <a:off x="1744500" y="2332200"/>
            <a:ext cx="6140700" cy="23841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nl" sz="1200">
                <a:solidFill>
                  <a:srgbClr val="B392F0"/>
                </a:solidFill>
                <a:latin typeface="Roboto Mono"/>
                <a:ea typeface="Roboto Mono"/>
                <a:cs typeface="Roboto Mono"/>
                <a:sym typeface="Roboto Mono"/>
              </a:rPr>
              <a:t>println</a:t>
            </a:r>
            <a:r>
              <a:rPr lang="nl" sz="1200">
                <a:solidFill>
                  <a:srgbClr val="E1E4E8"/>
                </a:solidFill>
                <a:latin typeface="Roboto Mono"/>
                <a:ea typeface="Roboto Mono"/>
                <a:cs typeface="Roboto Mono"/>
                <a:sym typeface="Roboto Mono"/>
              </a:rPr>
              <a:t>(</a:t>
            </a:r>
            <a:r>
              <a:rPr lang="nl" sz="1200">
                <a:solidFill>
                  <a:srgbClr val="79B8FF"/>
                </a:solidFill>
                <a:latin typeface="Roboto Mono"/>
                <a:ea typeface="Roboto Mono"/>
                <a:cs typeface="Roboto Mono"/>
                <a:sym typeface="Roboto Mono"/>
              </a:rPr>
              <a:t>0</a:t>
            </a:r>
            <a:r>
              <a:rPr lang="nl" sz="1200">
                <a:solidFill>
                  <a:srgbClr val="F97583"/>
                </a:solidFill>
                <a:latin typeface="Roboto Mono"/>
                <a:ea typeface="Roboto Mono"/>
                <a:cs typeface="Roboto Mono"/>
                <a:sym typeface="Roboto Mono"/>
              </a:rPr>
              <a:t> *</a:t>
            </a:r>
            <a:r>
              <a:rPr lang="nl" sz="1200">
                <a:solidFill>
                  <a:srgbClr val="79B8FF"/>
                </a:solidFill>
                <a:latin typeface="Roboto Mono"/>
                <a:ea typeface="Roboto Mono"/>
                <a:cs typeface="Roboto Mono"/>
                <a:sym typeface="Roboto Mono"/>
              </a:rPr>
              <a:t> 9</a:t>
            </a:r>
            <a:r>
              <a:rPr lang="nl" sz="1200">
                <a:solidFill>
                  <a:srgbClr val="F97583"/>
                </a:solidFill>
                <a:latin typeface="Roboto Mono"/>
                <a:ea typeface="Roboto Mono"/>
                <a:cs typeface="Roboto Mono"/>
                <a:sym typeface="Roboto Mono"/>
              </a:rPr>
              <a:t>/</a:t>
            </a:r>
            <a:r>
              <a:rPr lang="nl" sz="1200">
                <a:solidFill>
                  <a:srgbClr val="79B8FF"/>
                </a:solidFill>
                <a:latin typeface="Roboto Mono"/>
                <a:ea typeface="Roboto Mono"/>
                <a:cs typeface="Roboto Mono"/>
                <a:sym typeface="Roboto Mono"/>
              </a:rPr>
              <a:t>5</a:t>
            </a:r>
            <a:r>
              <a:rPr lang="nl" sz="1200">
                <a:solidFill>
                  <a:srgbClr val="F97583"/>
                </a:solidFill>
                <a:latin typeface="Roboto Mono"/>
                <a:ea typeface="Roboto Mono"/>
                <a:cs typeface="Roboto Mono"/>
                <a:sym typeface="Roboto Mono"/>
              </a:rPr>
              <a:t> +</a:t>
            </a:r>
            <a:r>
              <a:rPr lang="nl" sz="1200">
                <a:solidFill>
                  <a:srgbClr val="79B8FF"/>
                </a:solidFill>
                <a:latin typeface="Roboto Mono"/>
                <a:ea typeface="Roboto Mono"/>
                <a:cs typeface="Roboto Mono"/>
                <a:sym typeface="Roboto Mono"/>
              </a:rPr>
              <a:t> 32</a:t>
            </a: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B392F0"/>
                </a:solidFill>
                <a:latin typeface="Roboto Mono"/>
                <a:ea typeface="Roboto Mono"/>
                <a:cs typeface="Roboto Mono"/>
                <a:sym typeface="Roboto Mono"/>
              </a:rPr>
              <a:t>println</a:t>
            </a:r>
            <a:r>
              <a:rPr lang="nl" sz="1200">
                <a:solidFill>
                  <a:srgbClr val="E1E4E8"/>
                </a:solidFill>
                <a:latin typeface="Roboto Mono"/>
                <a:ea typeface="Roboto Mono"/>
                <a:cs typeface="Roboto Mono"/>
                <a:sym typeface="Roboto Mono"/>
              </a:rPr>
              <a:t>(</a:t>
            </a:r>
            <a:r>
              <a:rPr lang="nl" sz="1200">
                <a:solidFill>
                  <a:srgbClr val="79B8FF"/>
                </a:solidFill>
                <a:latin typeface="Roboto Mono"/>
                <a:ea typeface="Roboto Mono"/>
                <a:cs typeface="Roboto Mono"/>
                <a:sym typeface="Roboto Mono"/>
              </a:rPr>
              <a:t>20</a:t>
            </a:r>
            <a:r>
              <a:rPr lang="nl" sz="1200">
                <a:solidFill>
                  <a:srgbClr val="F97583"/>
                </a:solidFill>
                <a:latin typeface="Roboto Mono"/>
                <a:ea typeface="Roboto Mono"/>
                <a:cs typeface="Roboto Mono"/>
                <a:sym typeface="Roboto Mono"/>
              </a:rPr>
              <a:t> *</a:t>
            </a:r>
            <a:r>
              <a:rPr lang="nl" sz="1200">
                <a:solidFill>
                  <a:srgbClr val="79B8FF"/>
                </a:solidFill>
                <a:latin typeface="Roboto Mono"/>
                <a:ea typeface="Roboto Mono"/>
                <a:cs typeface="Roboto Mono"/>
                <a:sym typeface="Roboto Mono"/>
              </a:rPr>
              <a:t> 9</a:t>
            </a:r>
            <a:r>
              <a:rPr lang="nl" sz="1200">
                <a:solidFill>
                  <a:srgbClr val="F97583"/>
                </a:solidFill>
                <a:latin typeface="Roboto Mono"/>
                <a:ea typeface="Roboto Mono"/>
                <a:cs typeface="Roboto Mono"/>
                <a:sym typeface="Roboto Mono"/>
              </a:rPr>
              <a:t>/</a:t>
            </a:r>
            <a:r>
              <a:rPr lang="nl" sz="1200">
                <a:solidFill>
                  <a:srgbClr val="79B8FF"/>
                </a:solidFill>
                <a:latin typeface="Roboto Mono"/>
                <a:ea typeface="Roboto Mono"/>
                <a:cs typeface="Roboto Mono"/>
                <a:sym typeface="Roboto Mono"/>
              </a:rPr>
              <a:t>5</a:t>
            </a:r>
            <a:r>
              <a:rPr lang="nl" sz="1200">
                <a:solidFill>
                  <a:srgbClr val="F97583"/>
                </a:solidFill>
                <a:latin typeface="Roboto Mono"/>
                <a:ea typeface="Roboto Mono"/>
                <a:cs typeface="Roboto Mono"/>
                <a:sym typeface="Roboto Mono"/>
              </a:rPr>
              <a:t> +</a:t>
            </a:r>
            <a:r>
              <a:rPr lang="nl" sz="1200">
                <a:solidFill>
                  <a:srgbClr val="79B8FF"/>
                </a:solidFill>
                <a:latin typeface="Roboto Mono"/>
                <a:ea typeface="Roboto Mono"/>
                <a:cs typeface="Roboto Mono"/>
                <a:sym typeface="Roboto Mono"/>
              </a:rPr>
              <a:t> 32</a:t>
            </a: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B392F0"/>
                </a:solidFill>
                <a:latin typeface="Roboto Mono"/>
                <a:ea typeface="Roboto Mono"/>
                <a:cs typeface="Roboto Mono"/>
                <a:sym typeface="Roboto Mono"/>
              </a:rPr>
              <a:t>println</a:t>
            </a:r>
            <a:r>
              <a:rPr lang="nl" sz="1200">
                <a:solidFill>
                  <a:srgbClr val="E1E4E8"/>
                </a:solidFill>
                <a:latin typeface="Roboto Mono"/>
                <a:ea typeface="Roboto Mono"/>
                <a:cs typeface="Roboto Mono"/>
                <a:sym typeface="Roboto Mono"/>
              </a:rPr>
              <a:t>(</a:t>
            </a:r>
            <a:r>
              <a:rPr lang="nl" sz="1200">
                <a:solidFill>
                  <a:srgbClr val="79B8FF"/>
                </a:solidFill>
                <a:latin typeface="Roboto Mono"/>
                <a:ea typeface="Roboto Mono"/>
                <a:cs typeface="Roboto Mono"/>
                <a:sym typeface="Roboto Mono"/>
              </a:rPr>
              <a:t>37</a:t>
            </a:r>
            <a:r>
              <a:rPr lang="nl" sz="1200">
                <a:solidFill>
                  <a:srgbClr val="F97583"/>
                </a:solidFill>
                <a:latin typeface="Roboto Mono"/>
                <a:ea typeface="Roboto Mono"/>
                <a:cs typeface="Roboto Mono"/>
                <a:sym typeface="Roboto Mono"/>
              </a:rPr>
              <a:t> *</a:t>
            </a:r>
            <a:r>
              <a:rPr lang="nl" sz="1200">
                <a:solidFill>
                  <a:srgbClr val="79B8FF"/>
                </a:solidFill>
                <a:latin typeface="Roboto Mono"/>
                <a:ea typeface="Roboto Mono"/>
                <a:cs typeface="Roboto Mono"/>
                <a:sym typeface="Roboto Mono"/>
              </a:rPr>
              <a:t> 9</a:t>
            </a:r>
            <a:r>
              <a:rPr lang="nl" sz="1200">
                <a:solidFill>
                  <a:srgbClr val="F97583"/>
                </a:solidFill>
                <a:latin typeface="Roboto Mono"/>
                <a:ea typeface="Roboto Mono"/>
                <a:cs typeface="Roboto Mono"/>
                <a:sym typeface="Roboto Mono"/>
              </a:rPr>
              <a:t>/</a:t>
            </a:r>
            <a:r>
              <a:rPr lang="nl" sz="1200">
                <a:solidFill>
                  <a:srgbClr val="79B8FF"/>
                </a:solidFill>
                <a:latin typeface="Roboto Mono"/>
                <a:ea typeface="Roboto Mono"/>
                <a:cs typeface="Roboto Mono"/>
                <a:sym typeface="Roboto Mono"/>
              </a:rPr>
              <a:t>5</a:t>
            </a:r>
            <a:r>
              <a:rPr lang="nl" sz="1200">
                <a:solidFill>
                  <a:srgbClr val="F97583"/>
                </a:solidFill>
                <a:latin typeface="Roboto Mono"/>
                <a:ea typeface="Roboto Mono"/>
                <a:cs typeface="Roboto Mono"/>
                <a:sym typeface="Roboto Mono"/>
              </a:rPr>
              <a:t> +</a:t>
            </a:r>
            <a:r>
              <a:rPr lang="nl" sz="1200">
                <a:solidFill>
                  <a:srgbClr val="79B8FF"/>
                </a:solidFill>
                <a:latin typeface="Roboto Mono"/>
                <a:ea typeface="Roboto Mono"/>
                <a:cs typeface="Roboto Mono"/>
                <a:sym typeface="Roboto Mono"/>
              </a:rPr>
              <a:t> 32</a:t>
            </a: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6A737D"/>
                </a:solidFill>
                <a:latin typeface="Roboto Mono"/>
                <a:ea typeface="Roboto Mono"/>
                <a:cs typeface="Roboto Mono"/>
                <a:sym typeface="Roboto Mono"/>
              </a:rPr>
              <a:t>// Met functie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function</a:t>
            </a:r>
            <a:r>
              <a:rPr lang="nl" sz="1200">
                <a:solidFill>
                  <a:srgbClr val="B392F0"/>
                </a:solidFill>
                <a:latin typeface="Roboto Mono"/>
                <a:ea typeface="Roboto Mono"/>
                <a:cs typeface="Roboto Mono"/>
                <a:sym typeface="Roboto Mono"/>
              </a:rPr>
              <a:t> cToF</a:t>
            </a:r>
            <a:r>
              <a:rPr lang="nl" sz="1200">
                <a:solidFill>
                  <a:srgbClr val="E1E4E8"/>
                </a:solidFill>
                <a:latin typeface="Roboto Mono"/>
                <a:ea typeface="Roboto Mono"/>
                <a:cs typeface="Roboto Mono"/>
                <a:sym typeface="Roboto Mono"/>
              </a:rPr>
              <a:t>(</a:t>
            </a:r>
            <a:r>
              <a:rPr lang="nl" sz="1200">
                <a:solidFill>
                  <a:srgbClr val="FFAB70"/>
                </a:solidFill>
                <a:latin typeface="Roboto Mono"/>
                <a:ea typeface="Roboto Mono"/>
                <a:cs typeface="Roboto Mono"/>
                <a:sym typeface="Roboto Mono"/>
              </a:rPr>
              <a:t>c</a:t>
            </a:r>
            <a:r>
              <a:rPr lang="nl" sz="1200">
                <a:solidFill>
                  <a:srgbClr val="E1E4E8"/>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    return</a:t>
            </a:r>
            <a:r>
              <a:rPr lang="nl" sz="1200">
                <a:solidFill>
                  <a:srgbClr val="E1E4E8"/>
                </a:solidFill>
                <a:latin typeface="Roboto Mono"/>
                <a:ea typeface="Roboto Mono"/>
                <a:cs typeface="Roboto Mono"/>
                <a:sym typeface="Roboto Mono"/>
              </a:rPr>
              <a:t> c </a:t>
            </a:r>
            <a:r>
              <a:rPr lang="nl" sz="1200">
                <a:solidFill>
                  <a:srgbClr val="F97583"/>
                </a:solidFill>
                <a:latin typeface="Roboto Mono"/>
                <a:ea typeface="Roboto Mono"/>
                <a:cs typeface="Roboto Mono"/>
                <a:sym typeface="Roboto Mono"/>
              </a:rPr>
              <a:t>*</a:t>
            </a:r>
            <a:r>
              <a:rPr lang="nl" sz="1200">
                <a:solidFill>
                  <a:srgbClr val="79B8FF"/>
                </a:solidFill>
                <a:latin typeface="Roboto Mono"/>
                <a:ea typeface="Roboto Mono"/>
                <a:cs typeface="Roboto Mono"/>
                <a:sym typeface="Roboto Mono"/>
              </a:rPr>
              <a:t> 9</a:t>
            </a:r>
            <a:r>
              <a:rPr lang="nl" sz="1200">
                <a:solidFill>
                  <a:srgbClr val="F97583"/>
                </a:solidFill>
                <a:latin typeface="Roboto Mono"/>
                <a:ea typeface="Roboto Mono"/>
                <a:cs typeface="Roboto Mono"/>
                <a:sym typeface="Roboto Mono"/>
              </a:rPr>
              <a:t>/</a:t>
            </a:r>
            <a:r>
              <a:rPr lang="nl" sz="1200">
                <a:solidFill>
                  <a:srgbClr val="79B8FF"/>
                </a:solidFill>
                <a:latin typeface="Roboto Mono"/>
                <a:ea typeface="Roboto Mono"/>
                <a:cs typeface="Roboto Mono"/>
                <a:sym typeface="Roboto Mono"/>
              </a:rPr>
              <a:t>5</a:t>
            </a:r>
            <a:r>
              <a:rPr lang="nl" sz="1200">
                <a:solidFill>
                  <a:srgbClr val="F97583"/>
                </a:solidFill>
                <a:latin typeface="Roboto Mono"/>
                <a:ea typeface="Roboto Mono"/>
                <a:cs typeface="Roboto Mono"/>
                <a:sym typeface="Roboto Mono"/>
              </a:rPr>
              <a:t> +</a:t>
            </a:r>
            <a:r>
              <a:rPr lang="nl" sz="1200">
                <a:solidFill>
                  <a:srgbClr val="79B8FF"/>
                </a:solidFill>
                <a:latin typeface="Roboto Mono"/>
                <a:ea typeface="Roboto Mono"/>
                <a:cs typeface="Roboto Mono"/>
                <a:sym typeface="Roboto Mono"/>
              </a:rPr>
              <a:t> 32</a:t>
            </a: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B392F0"/>
                </a:solidFill>
                <a:latin typeface="Roboto Mono"/>
                <a:ea typeface="Roboto Mono"/>
                <a:cs typeface="Roboto Mono"/>
                <a:sym typeface="Roboto Mono"/>
              </a:rPr>
              <a:t>println</a:t>
            </a:r>
            <a:r>
              <a:rPr lang="nl" sz="1200">
                <a:solidFill>
                  <a:srgbClr val="E1E4E8"/>
                </a:solidFill>
                <a:latin typeface="Roboto Mono"/>
                <a:ea typeface="Roboto Mono"/>
                <a:cs typeface="Roboto Mono"/>
                <a:sym typeface="Roboto Mono"/>
              </a:rPr>
              <a:t>(</a:t>
            </a:r>
            <a:r>
              <a:rPr lang="nl" sz="1200">
                <a:solidFill>
                  <a:srgbClr val="B392F0"/>
                </a:solidFill>
                <a:latin typeface="Roboto Mono"/>
                <a:ea typeface="Roboto Mono"/>
                <a:cs typeface="Roboto Mono"/>
                <a:sym typeface="Roboto Mono"/>
              </a:rPr>
              <a:t>cToF</a:t>
            </a:r>
            <a:r>
              <a:rPr lang="nl" sz="1200">
                <a:solidFill>
                  <a:srgbClr val="E1E4E8"/>
                </a:solidFill>
                <a:latin typeface="Roboto Mono"/>
                <a:ea typeface="Roboto Mono"/>
                <a:cs typeface="Roboto Mono"/>
                <a:sym typeface="Roboto Mono"/>
              </a:rPr>
              <a:t>(</a:t>
            </a:r>
            <a:r>
              <a:rPr lang="nl" sz="1200">
                <a:solidFill>
                  <a:srgbClr val="79B8FF"/>
                </a:solidFill>
                <a:latin typeface="Roboto Mono"/>
                <a:ea typeface="Roboto Mono"/>
                <a:cs typeface="Roboto Mono"/>
                <a:sym typeface="Roboto Mono"/>
              </a:rPr>
              <a:t>0</a:t>
            </a: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B392F0"/>
                </a:solidFill>
                <a:latin typeface="Roboto Mono"/>
                <a:ea typeface="Roboto Mono"/>
                <a:cs typeface="Roboto Mono"/>
                <a:sym typeface="Roboto Mono"/>
              </a:rPr>
              <a:t>println</a:t>
            </a:r>
            <a:r>
              <a:rPr lang="nl" sz="1200">
                <a:solidFill>
                  <a:srgbClr val="E1E4E8"/>
                </a:solidFill>
                <a:latin typeface="Roboto Mono"/>
                <a:ea typeface="Roboto Mono"/>
                <a:cs typeface="Roboto Mono"/>
                <a:sym typeface="Roboto Mono"/>
              </a:rPr>
              <a:t>(</a:t>
            </a:r>
            <a:r>
              <a:rPr lang="nl" sz="1200">
                <a:solidFill>
                  <a:srgbClr val="B392F0"/>
                </a:solidFill>
                <a:latin typeface="Roboto Mono"/>
                <a:ea typeface="Roboto Mono"/>
                <a:cs typeface="Roboto Mono"/>
                <a:sym typeface="Roboto Mono"/>
              </a:rPr>
              <a:t>cToF</a:t>
            </a:r>
            <a:r>
              <a:rPr lang="nl" sz="1200">
                <a:solidFill>
                  <a:srgbClr val="E1E4E8"/>
                </a:solidFill>
                <a:latin typeface="Roboto Mono"/>
                <a:ea typeface="Roboto Mono"/>
                <a:cs typeface="Roboto Mono"/>
                <a:sym typeface="Roboto Mono"/>
              </a:rPr>
              <a:t>(</a:t>
            </a:r>
            <a:r>
              <a:rPr lang="nl" sz="1200">
                <a:solidFill>
                  <a:srgbClr val="79B8FF"/>
                </a:solidFill>
                <a:latin typeface="Roboto Mono"/>
                <a:ea typeface="Roboto Mono"/>
                <a:cs typeface="Roboto Mono"/>
                <a:sym typeface="Roboto Mono"/>
              </a:rPr>
              <a:t>20</a:t>
            </a: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lnSpc>
                <a:spcPct val="150000"/>
              </a:lnSpc>
              <a:spcBef>
                <a:spcPts val="0"/>
              </a:spcBef>
              <a:spcAft>
                <a:spcPts val="0"/>
              </a:spcAft>
              <a:buNone/>
            </a:pPr>
            <a:r>
              <a:rPr lang="nl" sz="1200">
                <a:solidFill>
                  <a:srgbClr val="B392F0"/>
                </a:solidFill>
                <a:latin typeface="Roboto Mono"/>
                <a:ea typeface="Roboto Mono"/>
                <a:cs typeface="Roboto Mono"/>
                <a:sym typeface="Roboto Mono"/>
              </a:rPr>
              <a:t>println</a:t>
            </a:r>
            <a:r>
              <a:rPr lang="nl" sz="1200">
                <a:solidFill>
                  <a:srgbClr val="E1E4E8"/>
                </a:solidFill>
                <a:latin typeface="Roboto Mono"/>
                <a:ea typeface="Roboto Mono"/>
                <a:cs typeface="Roboto Mono"/>
                <a:sym typeface="Roboto Mono"/>
              </a:rPr>
              <a:t>(</a:t>
            </a:r>
            <a:r>
              <a:rPr lang="nl" sz="1200">
                <a:solidFill>
                  <a:srgbClr val="B392F0"/>
                </a:solidFill>
                <a:latin typeface="Roboto Mono"/>
                <a:ea typeface="Roboto Mono"/>
                <a:cs typeface="Roboto Mono"/>
                <a:sym typeface="Roboto Mono"/>
              </a:rPr>
              <a:t>cToF</a:t>
            </a:r>
            <a:r>
              <a:rPr lang="nl" sz="1200">
                <a:solidFill>
                  <a:srgbClr val="E1E4E8"/>
                </a:solidFill>
                <a:latin typeface="Roboto Mono"/>
                <a:ea typeface="Roboto Mono"/>
                <a:cs typeface="Roboto Mono"/>
                <a:sym typeface="Roboto Mono"/>
              </a:rPr>
              <a:t>(</a:t>
            </a:r>
            <a:r>
              <a:rPr lang="nl" sz="1200">
                <a:solidFill>
                  <a:srgbClr val="79B8FF"/>
                </a:solidFill>
                <a:latin typeface="Roboto Mono"/>
                <a:ea typeface="Roboto Mono"/>
                <a:cs typeface="Roboto Mono"/>
                <a:sym typeface="Roboto Mono"/>
              </a:rPr>
              <a:t>37</a:t>
            </a:r>
            <a:r>
              <a:rPr lang="nl" sz="1200">
                <a:solidFill>
                  <a:srgbClr val="E1E4E8"/>
                </a:solidFill>
                <a:latin typeface="Roboto Mono"/>
                <a:ea typeface="Roboto Mono"/>
                <a:cs typeface="Roboto Mono"/>
                <a:sym typeface="Roboto Mono"/>
              </a:rPr>
              <a:t>));</a:t>
            </a:r>
            <a:endParaRPr sz="1200">
              <a:solidFill>
                <a:srgbClr val="E1E4E8"/>
              </a:solidFill>
              <a:latin typeface="Roboto Mono"/>
              <a:ea typeface="Roboto Mono"/>
              <a:cs typeface="Roboto Mono"/>
              <a:sym typeface="Roboto Mono"/>
            </a:endParaRPr>
          </a:p>
          <a:p>
            <a:pPr indent="0" lvl="0" marL="0" rtl="0" algn="l">
              <a:spcBef>
                <a:spcPts val="0"/>
              </a:spcBef>
              <a:spcAft>
                <a:spcPts val="0"/>
              </a:spcAft>
              <a:buNone/>
            </a:pPr>
            <a:r>
              <a:t/>
            </a:r>
            <a:endParaRPr sz="1200">
              <a:solidFill>
                <a:srgbClr val="F97583"/>
              </a:solidFill>
              <a:latin typeface="Roboto Mono"/>
              <a:ea typeface="Roboto Mono"/>
              <a:cs typeface="Roboto Mono"/>
              <a:sym typeface="Roboto Mon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Functies</a:t>
            </a:r>
            <a:endParaRPr/>
          </a:p>
        </p:txBody>
      </p:sp>
      <p:sp>
        <p:nvSpPr>
          <p:cNvPr id="161" name="Google Shape;161;p17"/>
          <p:cNvSpPr txBox="1"/>
          <p:nvPr>
            <p:ph idx="1" type="body"/>
          </p:nvPr>
        </p:nvSpPr>
        <p:spPr>
          <a:xfrm>
            <a:off x="1297500" y="125692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nl"/>
              <a:t>Doe door het gebruik van verschillende functies het volgende:   </a:t>
            </a:r>
            <a:endParaRPr/>
          </a:p>
          <a:p>
            <a:pPr indent="-311150" lvl="0" marL="914400" rtl="0" algn="l">
              <a:spcBef>
                <a:spcPts val="0"/>
              </a:spcBef>
              <a:spcAft>
                <a:spcPts val="0"/>
              </a:spcAft>
              <a:buSzPts val="1300"/>
              <a:buAutoNum type="arabicPeriod"/>
            </a:pPr>
            <a:r>
              <a:rPr lang="nl"/>
              <a:t>Je krijgt een cijferlijst: 8, 5, 9, 6, 7 (kan later veranderen)</a:t>
            </a:r>
            <a:endParaRPr/>
          </a:p>
          <a:p>
            <a:pPr indent="-311150" lvl="0" marL="914400" rtl="0" algn="l">
              <a:spcBef>
                <a:spcPts val="0"/>
              </a:spcBef>
              <a:spcAft>
                <a:spcPts val="0"/>
              </a:spcAft>
              <a:buSzPts val="1300"/>
              <a:buAutoNum type="arabicPeriod"/>
            </a:pPr>
            <a:r>
              <a:rPr lang="nl"/>
              <a:t>Schrijf een functie die een individueel cijfer (bijv. cijferlijst[2]) uit de lijst kan omzetten naar een Amerikaanse letter.</a:t>
            </a:r>
            <a:endParaRPr/>
          </a:p>
          <a:p>
            <a:pPr indent="-311150" lvl="0" marL="914400" rtl="0" algn="l">
              <a:spcBef>
                <a:spcPts val="0"/>
              </a:spcBef>
              <a:spcAft>
                <a:spcPts val="0"/>
              </a:spcAft>
              <a:buSzPts val="1300"/>
              <a:buAutoNum type="arabicPeriod"/>
            </a:pPr>
            <a:r>
              <a:rPr lang="nl"/>
              <a:t>Schrijf een functie die het gemiddelde cijfer uit de lijst kan omzetten naar een letter</a:t>
            </a:r>
            <a:endParaRPr/>
          </a:p>
          <a:p>
            <a:pPr indent="-311150" lvl="0" marL="914400" rtl="0" algn="l">
              <a:spcBef>
                <a:spcPts val="0"/>
              </a:spcBef>
              <a:spcAft>
                <a:spcPts val="0"/>
              </a:spcAft>
              <a:buSzPts val="1300"/>
              <a:buAutoNum type="arabicPeriod"/>
            </a:pPr>
            <a:r>
              <a:rPr lang="nl"/>
              <a:t>Maak een globale variabele “compensatie”. Als die “true” is moet het laagste cijfer in de lijst worden vervangen door een 10. Daarna bereken je weer het gemiddelde en geef je dit gemiddelde terug als letter.</a:t>
            </a:r>
            <a:endParaRPr/>
          </a:p>
          <a:p>
            <a:pPr indent="0" lvl="0" marL="457200" rtl="0" algn="l">
              <a:spcBef>
                <a:spcPts val="1200"/>
              </a:spcBef>
              <a:spcAft>
                <a:spcPts val="0"/>
              </a:spcAft>
              <a:buNone/>
            </a:pPr>
            <a:r>
              <a:rPr lang="nl"/>
              <a:t>Amerikaans systeem:</a:t>
            </a:r>
            <a:endParaRPr/>
          </a:p>
          <a:p>
            <a:pPr indent="0" lvl="0" marL="457200" rtl="0" algn="l">
              <a:spcBef>
                <a:spcPts val="1200"/>
              </a:spcBef>
              <a:spcAft>
                <a:spcPts val="1200"/>
              </a:spcAft>
              <a:buNone/>
            </a:pPr>
            <a:r>
              <a:rPr lang="nl"/>
              <a:t>&gt;=9: A; &gt;= 8: B; &gt;= 7: C; &gt;=6: D; &lt;6: 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Functies</a:t>
            </a:r>
            <a:endParaRPr/>
          </a:p>
        </p:txBody>
      </p:sp>
      <p:sp>
        <p:nvSpPr>
          <p:cNvPr id="167" name="Google Shape;167;p18"/>
          <p:cNvSpPr txBox="1"/>
          <p:nvPr/>
        </p:nvSpPr>
        <p:spPr>
          <a:xfrm>
            <a:off x="154825" y="1589725"/>
            <a:ext cx="3600900" cy="32541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var</a:t>
            </a:r>
            <a:r>
              <a:rPr lang="nl" sz="1200">
                <a:solidFill>
                  <a:srgbClr val="E1E4E8"/>
                </a:solidFill>
                <a:latin typeface="Roboto Mono"/>
                <a:ea typeface="Roboto Mono"/>
                <a:cs typeface="Roboto Mono"/>
                <a:sym typeface="Roboto Mono"/>
              </a:rPr>
              <a:t> cijfers </a:t>
            </a:r>
            <a:r>
              <a:rPr lang="nl" sz="1200">
                <a:solidFill>
                  <a:srgbClr val="F97583"/>
                </a:solidFill>
                <a:latin typeface="Roboto Mono"/>
                <a:ea typeface="Roboto Mono"/>
                <a:cs typeface="Roboto Mono"/>
                <a:sym typeface="Roboto Mono"/>
              </a:rPr>
              <a:t>=</a:t>
            </a:r>
            <a:r>
              <a:rPr lang="nl" sz="1200">
                <a:solidFill>
                  <a:srgbClr val="E1E4E8"/>
                </a:solidFill>
                <a:latin typeface="Roboto Mono"/>
                <a:ea typeface="Roboto Mono"/>
                <a:cs typeface="Roboto Mono"/>
                <a:sym typeface="Roboto Mono"/>
              </a:rPr>
              <a:t> [</a:t>
            </a:r>
            <a:r>
              <a:rPr lang="nl" sz="1200">
                <a:solidFill>
                  <a:srgbClr val="79B8FF"/>
                </a:solidFill>
                <a:latin typeface="Roboto Mono"/>
                <a:ea typeface="Roboto Mono"/>
                <a:cs typeface="Roboto Mono"/>
                <a:sym typeface="Roboto Mono"/>
              </a:rPr>
              <a:t>8</a:t>
            </a:r>
            <a:r>
              <a:rPr lang="nl" sz="1200">
                <a:solidFill>
                  <a:srgbClr val="E1E4E8"/>
                </a:solidFill>
                <a:latin typeface="Roboto Mono"/>
                <a:ea typeface="Roboto Mono"/>
                <a:cs typeface="Roboto Mono"/>
                <a:sym typeface="Roboto Mono"/>
              </a:rPr>
              <a:t>, </a:t>
            </a:r>
            <a:r>
              <a:rPr lang="nl" sz="1200">
                <a:solidFill>
                  <a:srgbClr val="79B8FF"/>
                </a:solidFill>
                <a:latin typeface="Roboto Mono"/>
                <a:ea typeface="Roboto Mono"/>
                <a:cs typeface="Roboto Mono"/>
                <a:sym typeface="Roboto Mono"/>
              </a:rPr>
              <a:t>5</a:t>
            </a:r>
            <a:r>
              <a:rPr lang="nl" sz="1200">
                <a:solidFill>
                  <a:srgbClr val="E1E4E8"/>
                </a:solidFill>
                <a:latin typeface="Roboto Mono"/>
                <a:ea typeface="Roboto Mono"/>
                <a:cs typeface="Roboto Mono"/>
                <a:sym typeface="Roboto Mono"/>
              </a:rPr>
              <a:t>, </a:t>
            </a:r>
            <a:r>
              <a:rPr lang="nl" sz="1200">
                <a:solidFill>
                  <a:srgbClr val="79B8FF"/>
                </a:solidFill>
                <a:latin typeface="Roboto Mono"/>
                <a:ea typeface="Roboto Mono"/>
                <a:cs typeface="Roboto Mono"/>
                <a:sym typeface="Roboto Mono"/>
              </a:rPr>
              <a:t>9</a:t>
            </a:r>
            <a:r>
              <a:rPr lang="nl" sz="1200">
                <a:solidFill>
                  <a:srgbClr val="E1E4E8"/>
                </a:solidFill>
                <a:latin typeface="Roboto Mono"/>
                <a:ea typeface="Roboto Mono"/>
                <a:cs typeface="Roboto Mono"/>
                <a:sym typeface="Roboto Mono"/>
              </a:rPr>
              <a:t>, </a:t>
            </a:r>
            <a:r>
              <a:rPr lang="nl" sz="1200">
                <a:solidFill>
                  <a:srgbClr val="79B8FF"/>
                </a:solidFill>
                <a:latin typeface="Roboto Mono"/>
                <a:ea typeface="Roboto Mono"/>
                <a:cs typeface="Roboto Mono"/>
                <a:sym typeface="Roboto Mono"/>
              </a:rPr>
              <a:t>6</a:t>
            </a:r>
            <a:r>
              <a:rPr lang="nl" sz="1200">
                <a:solidFill>
                  <a:srgbClr val="E1E4E8"/>
                </a:solidFill>
                <a:latin typeface="Roboto Mono"/>
                <a:ea typeface="Roboto Mono"/>
                <a:cs typeface="Roboto Mono"/>
                <a:sym typeface="Roboto Mono"/>
              </a:rPr>
              <a:t>, </a:t>
            </a:r>
            <a:r>
              <a:rPr lang="nl" sz="1200">
                <a:solidFill>
                  <a:srgbClr val="79B8FF"/>
                </a:solidFill>
                <a:latin typeface="Roboto Mono"/>
                <a:ea typeface="Roboto Mono"/>
                <a:cs typeface="Roboto Mono"/>
                <a:sym typeface="Roboto Mono"/>
              </a:rPr>
              <a:t>7</a:t>
            </a: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6A737D"/>
                </a:solidFill>
                <a:latin typeface="Roboto Mono"/>
                <a:ea typeface="Roboto Mono"/>
                <a:cs typeface="Roboto Mono"/>
                <a:sym typeface="Roboto Mono"/>
              </a:rPr>
              <a:t>// Cijfer naar Amerikaanse letter</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function</a:t>
            </a:r>
            <a:r>
              <a:rPr lang="nl" sz="1200">
                <a:solidFill>
                  <a:srgbClr val="E1E4E8"/>
                </a:solidFill>
                <a:latin typeface="Roboto Mono"/>
                <a:ea typeface="Roboto Mono"/>
                <a:cs typeface="Roboto Mono"/>
                <a:sym typeface="Roboto Mono"/>
              </a:rPr>
              <a:t>() </a:t>
            </a:r>
            <a:r>
              <a:rPr lang="nl" sz="1200">
                <a:solidFill>
                  <a:srgbClr val="B392F0"/>
                </a:solidFill>
                <a:latin typeface="Roboto Mono"/>
                <a:ea typeface="Roboto Mono"/>
                <a:cs typeface="Roboto Mono"/>
                <a:sym typeface="Roboto Mono"/>
              </a:rPr>
              <a:t>cijferNaarLetter</a:t>
            </a:r>
            <a:r>
              <a:rPr lang="nl" sz="1200">
                <a:solidFill>
                  <a:srgbClr val="E1E4E8"/>
                </a:solidFill>
                <a:latin typeface="Roboto Mono"/>
                <a:ea typeface="Roboto Mono"/>
                <a:cs typeface="Roboto Mono"/>
                <a:sym typeface="Roboto Mono"/>
              </a:rPr>
              <a:t>(</a:t>
            </a:r>
            <a:r>
              <a:rPr lang="nl" sz="1200">
                <a:solidFill>
                  <a:srgbClr val="FFAB70"/>
                </a:solidFill>
                <a:latin typeface="Roboto Mono"/>
                <a:ea typeface="Roboto Mono"/>
                <a:cs typeface="Roboto Mono"/>
                <a:sym typeface="Roboto Mono"/>
              </a:rPr>
              <a:t>cijfer</a:t>
            </a:r>
            <a:r>
              <a:rPr lang="nl" sz="1200">
                <a:solidFill>
                  <a:srgbClr val="E1E4E8"/>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    if</a:t>
            </a:r>
            <a:r>
              <a:rPr lang="nl" sz="1200">
                <a:solidFill>
                  <a:srgbClr val="E1E4E8"/>
                </a:solidFill>
                <a:latin typeface="Roboto Mono"/>
                <a:ea typeface="Roboto Mono"/>
                <a:cs typeface="Roboto Mono"/>
                <a:sym typeface="Roboto Mono"/>
              </a:rPr>
              <a:t> (cijfer </a:t>
            </a:r>
            <a:r>
              <a:rPr lang="nl" sz="1200">
                <a:solidFill>
                  <a:srgbClr val="F97583"/>
                </a:solidFill>
                <a:latin typeface="Roboto Mono"/>
                <a:ea typeface="Roboto Mono"/>
                <a:cs typeface="Roboto Mono"/>
                <a:sym typeface="Roboto Mono"/>
              </a:rPr>
              <a:t>&gt;=</a:t>
            </a:r>
            <a:r>
              <a:rPr lang="nl" sz="1200">
                <a:solidFill>
                  <a:srgbClr val="79B8FF"/>
                </a:solidFill>
                <a:latin typeface="Roboto Mono"/>
                <a:ea typeface="Roboto Mono"/>
                <a:cs typeface="Roboto Mono"/>
                <a:sym typeface="Roboto Mono"/>
              </a:rPr>
              <a:t> 9</a:t>
            </a:r>
            <a:r>
              <a:rPr lang="nl" sz="1200">
                <a:solidFill>
                  <a:srgbClr val="E1E4E8"/>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        return</a:t>
            </a:r>
            <a:r>
              <a:rPr lang="nl" sz="1200">
                <a:solidFill>
                  <a:srgbClr val="9ECBFF"/>
                </a:solidFill>
                <a:latin typeface="Roboto Mono"/>
                <a:ea typeface="Roboto Mono"/>
                <a:cs typeface="Roboto Mono"/>
                <a:sym typeface="Roboto Mono"/>
              </a:rPr>
              <a:t> "A"</a:t>
            </a: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E1E4E8"/>
                </a:solidFill>
                <a:latin typeface="Roboto Mono"/>
                <a:ea typeface="Roboto Mono"/>
                <a:cs typeface="Roboto Mono"/>
                <a:sym typeface="Roboto Mono"/>
              </a:rPr>
              <a:t>    } </a:t>
            </a:r>
            <a:r>
              <a:rPr lang="nl" sz="1200">
                <a:solidFill>
                  <a:srgbClr val="F97583"/>
                </a:solidFill>
                <a:latin typeface="Roboto Mono"/>
                <a:ea typeface="Roboto Mono"/>
                <a:cs typeface="Roboto Mono"/>
                <a:sym typeface="Roboto Mono"/>
              </a:rPr>
              <a:t>else if</a:t>
            </a:r>
            <a:r>
              <a:rPr lang="nl" sz="1200">
                <a:solidFill>
                  <a:srgbClr val="E1E4E8"/>
                </a:solidFill>
                <a:latin typeface="Roboto Mono"/>
                <a:ea typeface="Roboto Mono"/>
                <a:cs typeface="Roboto Mono"/>
                <a:sym typeface="Roboto Mono"/>
              </a:rPr>
              <a:t> (cijfer </a:t>
            </a:r>
            <a:r>
              <a:rPr lang="nl" sz="1200">
                <a:solidFill>
                  <a:srgbClr val="F97583"/>
                </a:solidFill>
                <a:latin typeface="Roboto Mono"/>
                <a:ea typeface="Roboto Mono"/>
                <a:cs typeface="Roboto Mono"/>
                <a:sym typeface="Roboto Mono"/>
              </a:rPr>
              <a:t>&gt;=</a:t>
            </a:r>
            <a:r>
              <a:rPr lang="nl" sz="1200">
                <a:solidFill>
                  <a:srgbClr val="79B8FF"/>
                </a:solidFill>
                <a:latin typeface="Roboto Mono"/>
                <a:ea typeface="Roboto Mono"/>
                <a:cs typeface="Roboto Mono"/>
                <a:sym typeface="Roboto Mono"/>
              </a:rPr>
              <a:t> 8</a:t>
            </a:r>
            <a:r>
              <a:rPr lang="nl" sz="1200">
                <a:solidFill>
                  <a:srgbClr val="E1E4E8"/>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        return</a:t>
            </a:r>
            <a:r>
              <a:rPr lang="nl" sz="1200">
                <a:solidFill>
                  <a:srgbClr val="9ECBFF"/>
                </a:solidFill>
                <a:latin typeface="Roboto Mono"/>
                <a:ea typeface="Roboto Mono"/>
                <a:cs typeface="Roboto Mono"/>
                <a:sym typeface="Roboto Mono"/>
              </a:rPr>
              <a:t> "B"</a:t>
            </a: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E1E4E8"/>
                </a:solidFill>
                <a:latin typeface="Roboto Mono"/>
                <a:ea typeface="Roboto Mono"/>
                <a:cs typeface="Roboto Mono"/>
                <a:sym typeface="Roboto Mono"/>
              </a:rPr>
              <a:t>    } </a:t>
            </a:r>
            <a:r>
              <a:rPr lang="nl" sz="1200">
                <a:solidFill>
                  <a:srgbClr val="F97583"/>
                </a:solidFill>
                <a:latin typeface="Roboto Mono"/>
                <a:ea typeface="Roboto Mono"/>
                <a:cs typeface="Roboto Mono"/>
                <a:sym typeface="Roboto Mono"/>
              </a:rPr>
              <a:t>else if</a:t>
            </a:r>
            <a:r>
              <a:rPr lang="nl" sz="1200">
                <a:solidFill>
                  <a:srgbClr val="E1E4E8"/>
                </a:solidFill>
                <a:latin typeface="Roboto Mono"/>
                <a:ea typeface="Roboto Mono"/>
                <a:cs typeface="Roboto Mono"/>
                <a:sym typeface="Roboto Mono"/>
              </a:rPr>
              <a:t> (cijfer </a:t>
            </a:r>
            <a:r>
              <a:rPr lang="nl" sz="1200">
                <a:solidFill>
                  <a:srgbClr val="F97583"/>
                </a:solidFill>
                <a:latin typeface="Roboto Mono"/>
                <a:ea typeface="Roboto Mono"/>
                <a:cs typeface="Roboto Mono"/>
                <a:sym typeface="Roboto Mono"/>
              </a:rPr>
              <a:t>&gt;=</a:t>
            </a:r>
            <a:r>
              <a:rPr lang="nl" sz="1200">
                <a:solidFill>
                  <a:srgbClr val="79B8FF"/>
                </a:solidFill>
                <a:latin typeface="Roboto Mono"/>
                <a:ea typeface="Roboto Mono"/>
                <a:cs typeface="Roboto Mono"/>
                <a:sym typeface="Roboto Mono"/>
              </a:rPr>
              <a:t> 7</a:t>
            </a:r>
            <a:r>
              <a:rPr lang="nl" sz="1200">
                <a:solidFill>
                  <a:srgbClr val="E1E4E8"/>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        return</a:t>
            </a:r>
            <a:r>
              <a:rPr lang="nl" sz="1200">
                <a:solidFill>
                  <a:srgbClr val="9ECBFF"/>
                </a:solidFill>
                <a:latin typeface="Roboto Mono"/>
                <a:ea typeface="Roboto Mono"/>
                <a:cs typeface="Roboto Mono"/>
                <a:sym typeface="Roboto Mono"/>
              </a:rPr>
              <a:t> "C"</a:t>
            </a: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E1E4E8"/>
                </a:solidFill>
                <a:latin typeface="Roboto Mono"/>
                <a:ea typeface="Roboto Mono"/>
                <a:cs typeface="Roboto Mono"/>
                <a:sym typeface="Roboto Mono"/>
              </a:rPr>
              <a:t>    } </a:t>
            </a:r>
            <a:r>
              <a:rPr lang="nl" sz="1200">
                <a:solidFill>
                  <a:srgbClr val="F97583"/>
                </a:solidFill>
                <a:latin typeface="Roboto Mono"/>
                <a:ea typeface="Roboto Mono"/>
                <a:cs typeface="Roboto Mono"/>
                <a:sym typeface="Roboto Mono"/>
              </a:rPr>
              <a:t>else if</a:t>
            </a:r>
            <a:r>
              <a:rPr lang="nl" sz="1200">
                <a:solidFill>
                  <a:srgbClr val="E1E4E8"/>
                </a:solidFill>
                <a:latin typeface="Roboto Mono"/>
                <a:ea typeface="Roboto Mono"/>
                <a:cs typeface="Roboto Mono"/>
                <a:sym typeface="Roboto Mono"/>
              </a:rPr>
              <a:t> (cijfer </a:t>
            </a:r>
            <a:r>
              <a:rPr lang="nl" sz="1200">
                <a:solidFill>
                  <a:srgbClr val="F97583"/>
                </a:solidFill>
                <a:latin typeface="Roboto Mono"/>
                <a:ea typeface="Roboto Mono"/>
                <a:cs typeface="Roboto Mono"/>
                <a:sym typeface="Roboto Mono"/>
              </a:rPr>
              <a:t>&gt;=</a:t>
            </a:r>
            <a:r>
              <a:rPr lang="nl" sz="1200">
                <a:solidFill>
                  <a:srgbClr val="79B8FF"/>
                </a:solidFill>
                <a:latin typeface="Roboto Mono"/>
                <a:ea typeface="Roboto Mono"/>
                <a:cs typeface="Roboto Mono"/>
                <a:sym typeface="Roboto Mono"/>
              </a:rPr>
              <a:t> 6</a:t>
            </a:r>
            <a:r>
              <a:rPr lang="nl" sz="1200">
                <a:solidFill>
                  <a:srgbClr val="E1E4E8"/>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        return</a:t>
            </a:r>
            <a:r>
              <a:rPr lang="nl" sz="1200">
                <a:solidFill>
                  <a:srgbClr val="9ECBFF"/>
                </a:solidFill>
                <a:latin typeface="Roboto Mono"/>
                <a:ea typeface="Roboto Mono"/>
                <a:cs typeface="Roboto Mono"/>
                <a:sym typeface="Roboto Mono"/>
              </a:rPr>
              <a:t> "D"</a:t>
            </a: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E1E4E8"/>
                </a:solidFill>
                <a:latin typeface="Roboto Mono"/>
                <a:ea typeface="Roboto Mono"/>
                <a:cs typeface="Roboto Mono"/>
                <a:sym typeface="Roboto Mono"/>
              </a:rPr>
              <a:t>    } </a:t>
            </a:r>
            <a:r>
              <a:rPr lang="nl" sz="1200">
                <a:solidFill>
                  <a:srgbClr val="F97583"/>
                </a:solidFill>
                <a:latin typeface="Roboto Mono"/>
                <a:ea typeface="Roboto Mono"/>
                <a:cs typeface="Roboto Mono"/>
                <a:sym typeface="Roboto Mono"/>
              </a:rPr>
              <a:t>else</a:t>
            </a:r>
            <a:r>
              <a:rPr lang="nl" sz="1200">
                <a:solidFill>
                  <a:srgbClr val="E1E4E8"/>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        return</a:t>
            </a:r>
            <a:r>
              <a:rPr lang="nl" sz="1200">
                <a:solidFill>
                  <a:srgbClr val="9ECBFF"/>
                </a:solidFill>
                <a:latin typeface="Roboto Mono"/>
                <a:ea typeface="Roboto Mono"/>
                <a:cs typeface="Roboto Mono"/>
                <a:sym typeface="Roboto Mono"/>
              </a:rPr>
              <a:t> "F"</a:t>
            </a: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E1E4E8"/>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50000"/>
              </a:lnSpc>
              <a:spcBef>
                <a:spcPts val="0"/>
              </a:spcBef>
              <a:spcAft>
                <a:spcPts val="0"/>
              </a:spcAft>
              <a:buNone/>
            </a:pPr>
            <a:r>
              <a:rPr lang="nl" sz="1200">
                <a:solidFill>
                  <a:srgbClr val="E1E4E8"/>
                </a:solidFill>
                <a:latin typeface="Roboto Mono"/>
                <a:ea typeface="Roboto Mono"/>
                <a:cs typeface="Roboto Mono"/>
                <a:sym typeface="Roboto Mono"/>
              </a:rPr>
              <a:t>}</a:t>
            </a:r>
            <a:endParaRPr sz="1200">
              <a:solidFill>
                <a:srgbClr val="E1E4E8"/>
              </a:solidFill>
              <a:latin typeface="Roboto Mono"/>
              <a:ea typeface="Roboto Mono"/>
              <a:cs typeface="Roboto Mono"/>
              <a:sym typeface="Roboto Mono"/>
            </a:endParaRPr>
          </a:p>
          <a:p>
            <a:pPr indent="0" lvl="0" marL="0" rtl="0" algn="l">
              <a:spcBef>
                <a:spcPts val="0"/>
              </a:spcBef>
              <a:spcAft>
                <a:spcPts val="0"/>
              </a:spcAft>
              <a:buNone/>
            </a:pPr>
            <a:r>
              <a:t/>
            </a:r>
            <a:endParaRPr sz="1200">
              <a:solidFill>
                <a:srgbClr val="B392F0"/>
              </a:solidFill>
              <a:latin typeface="Roboto Mono"/>
              <a:ea typeface="Roboto Mono"/>
              <a:cs typeface="Roboto Mono"/>
              <a:sym typeface="Roboto Mono"/>
            </a:endParaRPr>
          </a:p>
        </p:txBody>
      </p:sp>
      <p:sp>
        <p:nvSpPr>
          <p:cNvPr id="168" name="Google Shape;168;p18"/>
          <p:cNvSpPr txBox="1"/>
          <p:nvPr/>
        </p:nvSpPr>
        <p:spPr>
          <a:xfrm>
            <a:off x="3938575" y="143425"/>
            <a:ext cx="5088900" cy="47004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nl" sz="1200">
                <a:solidFill>
                  <a:srgbClr val="6A737D"/>
                </a:solidFill>
                <a:latin typeface="Roboto Mono"/>
                <a:ea typeface="Roboto Mono"/>
                <a:cs typeface="Roboto Mono"/>
                <a:sym typeface="Roboto Mono"/>
              </a:rPr>
              <a:t>// Gemiddelde van lijst berekenen</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function</a:t>
            </a:r>
            <a:r>
              <a:rPr lang="nl" sz="1200">
                <a:solidFill>
                  <a:srgbClr val="B392F0"/>
                </a:solidFill>
                <a:latin typeface="Roboto Mono"/>
                <a:ea typeface="Roboto Mono"/>
                <a:cs typeface="Roboto Mono"/>
                <a:sym typeface="Roboto Mono"/>
              </a:rPr>
              <a:t> gemiddelde</a:t>
            </a:r>
            <a:r>
              <a:rPr lang="nl" sz="1200">
                <a:solidFill>
                  <a:srgbClr val="E1E4E8"/>
                </a:solidFill>
                <a:latin typeface="Roboto Mono"/>
                <a:ea typeface="Roboto Mono"/>
                <a:cs typeface="Roboto Mono"/>
                <a:sym typeface="Roboto Mono"/>
              </a:rPr>
              <a:t>(</a:t>
            </a:r>
            <a:r>
              <a:rPr lang="nl" sz="1200">
                <a:solidFill>
                  <a:srgbClr val="FFAB70"/>
                </a:solidFill>
                <a:latin typeface="Roboto Mono"/>
                <a:ea typeface="Roboto Mono"/>
                <a:cs typeface="Roboto Mono"/>
                <a:sym typeface="Roboto Mono"/>
              </a:rPr>
              <a:t>lijst</a:t>
            </a:r>
            <a:r>
              <a:rPr lang="nl" sz="1200">
                <a:solidFill>
                  <a:srgbClr val="E1E4E8"/>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    var</a:t>
            </a:r>
            <a:r>
              <a:rPr lang="nl" sz="1200">
                <a:solidFill>
                  <a:srgbClr val="E1E4E8"/>
                </a:solidFill>
                <a:latin typeface="Roboto Mono"/>
                <a:ea typeface="Roboto Mono"/>
                <a:cs typeface="Roboto Mono"/>
                <a:sym typeface="Roboto Mono"/>
              </a:rPr>
              <a:t> som </a:t>
            </a:r>
            <a:r>
              <a:rPr lang="nl" sz="1200">
                <a:solidFill>
                  <a:srgbClr val="F97583"/>
                </a:solidFill>
                <a:latin typeface="Roboto Mono"/>
                <a:ea typeface="Roboto Mono"/>
                <a:cs typeface="Roboto Mono"/>
                <a:sym typeface="Roboto Mono"/>
              </a:rPr>
              <a:t>=</a:t>
            </a:r>
            <a:r>
              <a:rPr lang="nl" sz="1200">
                <a:solidFill>
                  <a:srgbClr val="79B8FF"/>
                </a:solidFill>
                <a:latin typeface="Roboto Mono"/>
                <a:ea typeface="Roboto Mono"/>
                <a:cs typeface="Roboto Mono"/>
                <a:sym typeface="Roboto Mono"/>
              </a:rPr>
              <a:t> 0</a:t>
            </a: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    for</a:t>
            </a:r>
            <a:r>
              <a:rPr lang="nl" sz="1200">
                <a:solidFill>
                  <a:srgbClr val="E1E4E8"/>
                </a:solidFill>
                <a:latin typeface="Roboto Mono"/>
                <a:ea typeface="Roboto Mono"/>
                <a:cs typeface="Roboto Mono"/>
                <a:sym typeface="Roboto Mono"/>
              </a:rPr>
              <a:t> (</a:t>
            </a:r>
            <a:r>
              <a:rPr lang="nl" sz="1200">
                <a:solidFill>
                  <a:srgbClr val="F97583"/>
                </a:solidFill>
                <a:latin typeface="Roboto Mono"/>
                <a:ea typeface="Roboto Mono"/>
                <a:cs typeface="Roboto Mono"/>
                <a:sym typeface="Roboto Mono"/>
              </a:rPr>
              <a:t>var</a:t>
            </a:r>
            <a:r>
              <a:rPr lang="nl" sz="1200">
                <a:solidFill>
                  <a:srgbClr val="E1E4E8"/>
                </a:solidFill>
                <a:latin typeface="Roboto Mono"/>
                <a:ea typeface="Roboto Mono"/>
                <a:cs typeface="Roboto Mono"/>
                <a:sym typeface="Roboto Mono"/>
              </a:rPr>
              <a:t> i </a:t>
            </a:r>
            <a:r>
              <a:rPr lang="nl" sz="1200">
                <a:solidFill>
                  <a:srgbClr val="F97583"/>
                </a:solidFill>
                <a:latin typeface="Roboto Mono"/>
                <a:ea typeface="Roboto Mono"/>
                <a:cs typeface="Roboto Mono"/>
                <a:sym typeface="Roboto Mono"/>
              </a:rPr>
              <a:t>=</a:t>
            </a:r>
            <a:r>
              <a:rPr lang="nl" sz="1200">
                <a:solidFill>
                  <a:srgbClr val="79B8FF"/>
                </a:solidFill>
                <a:latin typeface="Roboto Mono"/>
                <a:ea typeface="Roboto Mono"/>
                <a:cs typeface="Roboto Mono"/>
                <a:sym typeface="Roboto Mono"/>
              </a:rPr>
              <a:t> 0</a:t>
            </a:r>
            <a:r>
              <a:rPr lang="nl" sz="1200">
                <a:solidFill>
                  <a:srgbClr val="E1E4E8"/>
                </a:solidFill>
                <a:latin typeface="Roboto Mono"/>
                <a:ea typeface="Roboto Mono"/>
                <a:cs typeface="Roboto Mono"/>
                <a:sym typeface="Roboto Mono"/>
              </a:rPr>
              <a:t>; i </a:t>
            </a:r>
            <a:r>
              <a:rPr lang="nl" sz="1200">
                <a:solidFill>
                  <a:srgbClr val="F97583"/>
                </a:solidFill>
                <a:latin typeface="Roboto Mono"/>
                <a:ea typeface="Roboto Mono"/>
                <a:cs typeface="Roboto Mono"/>
                <a:sym typeface="Roboto Mono"/>
              </a:rPr>
              <a:t>&lt;</a:t>
            </a:r>
            <a:r>
              <a:rPr lang="nl" sz="1200">
                <a:solidFill>
                  <a:srgbClr val="E1E4E8"/>
                </a:solidFill>
                <a:latin typeface="Roboto Mono"/>
                <a:ea typeface="Roboto Mono"/>
                <a:cs typeface="Roboto Mono"/>
                <a:sym typeface="Roboto Mono"/>
              </a:rPr>
              <a:t> lijst.</a:t>
            </a:r>
            <a:r>
              <a:rPr lang="nl" sz="1200">
                <a:solidFill>
                  <a:srgbClr val="79B8FF"/>
                </a:solidFill>
                <a:latin typeface="Roboto Mono"/>
                <a:ea typeface="Roboto Mono"/>
                <a:cs typeface="Roboto Mono"/>
                <a:sym typeface="Roboto Mono"/>
              </a:rPr>
              <a:t>length</a:t>
            </a:r>
            <a:r>
              <a:rPr lang="nl" sz="1200">
                <a:solidFill>
                  <a:srgbClr val="E1E4E8"/>
                </a:solidFill>
                <a:latin typeface="Roboto Mono"/>
                <a:ea typeface="Roboto Mono"/>
                <a:cs typeface="Roboto Mono"/>
                <a:sym typeface="Roboto Mono"/>
              </a:rPr>
              <a:t>; i</a:t>
            </a:r>
            <a:r>
              <a:rPr lang="nl" sz="1200">
                <a:solidFill>
                  <a:srgbClr val="F97583"/>
                </a:solidFill>
                <a:latin typeface="Roboto Mono"/>
                <a:ea typeface="Roboto Mono"/>
                <a:cs typeface="Roboto Mono"/>
                <a:sym typeface="Roboto Mono"/>
              </a:rPr>
              <a:t>++</a:t>
            </a:r>
            <a:r>
              <a:rPr lang="nl" sz="1200">
                <a:solidFill>
                  <a:srgbClr val="E1E4E8"/>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E1E4E8"/>
                </a:solidFill>
                <a:latin typeface="Roboto Mono"/>
                <a:ea typeface="Roboto Mono"/>
                <a:cs typeface="Roboto Mono"/>
                <a:sym typeface="Roboto Mono"/>
              </a:rPr>
              <a:t>        som </a:t>
            </a:r>
            <a:r>
              <a:rPr lang="nl" sz="1200">
                <a:solidFill>
                  <a:srgbClr val="F97583"/>
                </a:solidFill>
                <a:latin typeface="Roboto Mono"/>
                <a:ea typeface="Roboto Mono"/>
                <a:cs typeface="Roboto Mono"/>
                <a:sym typeface="Roboto Mono"/>
              </a:rPr>
              <a:t>+=</a:t>
            </a:r>
            <a:r>
              <a:rPr lang="nl" sz="1200">
                <a:solidFill>
                  <a:srgbClr val="E1E4E8"/>
                </a:solidFill>
                <a:latin typeface="Roboto Mono"/>
                <a:ea typeface="Roboto Mono"/>
                <a:cs typeface="Roboto Mono"/>
                <a:sym typeface="Roboto Mono"/>
              </a:rPr>
              <a:t> lijst[i];</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E1E4E8"/>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    return</a:t>
            </a:r>
            <a:r>
              <a:rPr lang="nl" sz="1200">
                <a:solidFill>
                  <a:srgbClr val="E1E4E8"/>
                </a:solidFill>
                <a:latin typeface="Roboto Mono"/>
                <a:ea typeface="Roboto Mono"/>
                <a:cs typeface="Roboto Mono"/>
                <a:sym typeface="Roboto Mono"/>
              </a:rPr>
              <a:t> som </a:t>
            </a:r>
            <a:r>
              <a:rPr lang="nl" sz="1200">
                <a:solidFill>
                  <a:srgbClr val="F97583"/>
                </a:solidFill>
                <a:latin typeface="Roboto Mono"/>
                <a:ea typeface="Roboto Mono"/>
                <a:cs typeface="Roboto Mono"/>
                <a:sym typeface="Roboto Mono"/>
              </a:rPr>
              <a:t>/</a:t>
            </a:r>
            <a:r>
              <a:rPr lang="nl" sz="1200">
                <a:solidFill>
                  <a:srgbClr val="E1E4E8"/>
                </a:solidFill>
                <a:latin typeface="Roboto Mono"/>
                <a:ea typeface="Roboto Mono"/>
                <a:cs typeface="Roboto Mono"/>
                <a:sym typeface="Roboto Mono"/>
              </a:rPr>
              <a:t> lijst.</a:t>
            </a:r>
            <a:r>
              <a:rPr lang="nl" sz="1200">
                <a:solidFill>
                  <a:srgbClr val="79B8FF"/>
                </a:solidFill>
                <a:latin typeface="Roboto Mono"/>
                <a:ea typeface="Roboto Mono"/>
                <a:cs typeface="Roboto Mono"/>
                <a:sym typeface="Roboto Mono"/>
              </a:rPr>
              <a:t>length</a:t>
            </a: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6A737D"/>
                </a:solidFill>
                <a:latin typeface="Roboto Mono"/>
                <a:ea typeface="Roboto Mono"/>
                <a:cs typeface="Roboto Mono"/>
                <a:sym typeface="Roboto Mono"/>
              </a:rPr>
              <a:t>// Pas compensatie toe</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function</a:t>
            </a:r>
            <a:r>
              <a:rPr lang="nl" sz="1200">
                <a:solidFill>
                  <a:srgbClr val="B392F0"/>
                </a:solidFill>
                <a:latin typeface="Roboto Mono"/>
                <a:ea typeface="Roboto Mono"/>
                <a:cs typeface="Roboto Mono"/>
                <a:sym typeface="Roboto Mono"/>
              </a:rPr>
              <a:t> pasCompensatieToe</a:t>
            </a:r>
            <a:r>
              <a:rPr lang="nl" sz="1200">
                <a:solidFill>
                  <a:srgbClr val="E1E4E8"/>
                </a:solidFill>
                <a:latin typeface="Roboto Mono"/>
                <a:ea typeface="Roboto Mono"/>
                <a:cs typeface="Roboto Mono"/>
                <a:sym typeface="Roboto Mono"/>
              </a:rPr>
              <a:t>(</a:t>
            </a:r>
            <a:r>
              <a:rPr lang="nl" sz="1200">
                <a:solidFill>
                  <a:srgbClr val="FFAB70"/>
                </a:solidFill>
                <a:latin typeface="Roboto Mono"/>
                <a:ea typeface="Roboto Mono"/>
                <a:cs typeface="Roboto Mono"/>
                <a:sym typeface="Roboto Mono"/>
              </a:rPr>
              <a:t>compensatie</a:t>
            </a:r>
            <a:r>
              <a:rPr lang="nl" sz="1200">
                <a:solidFill>
                  <a:srgbClr val="E1E4E8"/>
                </a:solidFill>
                <a:latin typeface="Roboto Mono"/>
                <a:ea typeface="Roboto Mono"/>
                <a:cs typeface="Roboto Mono"/>
                <a:sym typeface="Roboto Mono"/>
              </a:rPr>
              <a:t>, </a:t>
            </a:r>
            <a:r>
              <a:rPr lang="nl" sz="1200">
                <a:solidFill>
                  <a:srgbClr val="FFAB70"/>
                </a:solidFill>
                <a:latin typeface="Roboto Mono"/>
                <a:ea typeface="Roboto Mono"/>
                <a:cs typeface="Roboto Mono"/>
                <a:sym typeface="Roboto Mono"/>
              </a:rPr>
              <a:t>lijst</a:t>
            </a:r>
            <a:r>
              <a:rPr lang="nl" sz="1200">
                <a:solidFill>
                  <a:srgbClr val="E1E4E8"/>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    if</a:t>
            </a:r>
            <a:r>
              <a:rPr lang="nl" sz="1200">
                <a:solidFill>
                  <a:srgbClr val="E1E4E8"/>
                </a:solidFill>
                <a:latin typeface="Roboto Mono"/>
                <a:ea typeface="Roboto Mono"/>
                <a:cs typeface="Roboto Mono"/>
                <a:sym typeface="Roboto Mono"/>
              </a:rPr>
              <a:t> (compensatie)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6A737D"/>
                </a:solidFill>
                <a:latin typeface="Roboto Mono"/>
                <a:ea typeface="Roboto Mono"/>
                <a:cs typeface="Roboto Mono"/>
                <a:sym typeface="Roboto Mono"/>
              </a:rPr>
              <a:t>        // Base case: Eerste is laagste</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        var</a:t>
            </a:r>
            <a:r>
              <a:rPr lang="nl" sz="1200">
                <a:solidFill>
                  <a:srgbClr val="E1E4E8"/>
                </a:solidFill>
                <a:latin typeface="Roboto Mono"/>
                <a:ea typeface="Roboto Mono"/>
                <a:cs typeface="Roboto Mono"/>
                <a:sym typeface="Roboto Mono"/>
              </a:rPr>
              <a:t> indexLaagste </a:t>
            </a:r>
            <a:r>
              <a:rPr lang="nl" sz="1200">
                <a:solidFill>
                  <a:srgbClr val="F97583"/>
                </a:solidFill>
                <a:latin typeface="Roboto Mono"/>
                <a:ea typeface="Roboto Mono"/>
                <a:cs typeface="Roboto Mono"/>
                <a:sym typeface="Roboto Mono"/>
              </a:rPr>
              <a:t>=</a:t>
            </a:r>
            <a:r>
              <a:rPr lang="nl" sz="1200">
                <a:solidFill>
                  <a:srgbClr val="79B8FF"/>
                </a:solidFill>
                <a:latin typeface="Roboto Mono"/>
                <a:ea typeface="Roboto Mono"/>
                <a:cs typeface="Roboto Mono"/>
                <a:sym typeface="Roboto Mono"/>
              </a:rPr>
              <a:t> 0</a:t>
            </a: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6A737D"/>
                </a:solidFill>
                <a:latin typeface="Roboto Mono"/>
                <a:ea typeface="Roboto Mono"/>
                <a:cs typeface="Roboto Mono"/>
                <a:sym typeface="Roboto Mono"/>
              </a:rPr>
              <a:t>        // Ga over lijst voor nog iets lager</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        for</a:t>
            </a:r>
            <a:r>
              <a:rPr lang="nl" sz="1200">
                <a:solidFill>
                  <a:srgbClr val="E1E4E8"/>
                </a:solidFill>
                <a:latin typeface="Roboto Mono"/>
                <a:ea typeface="Roboto Mono"/>
                <a:cs typeface="Roboto Mono"/>
                <a:sym typeface="Roboto Mono"/>
              </a:rPr>
              <a:t> (</a:t>
            </a:r>
            <a:r>
              <a:rPr lang="nl" sz="1200">
                <a:solidFill>
                  <a:srgbClr val="F97583"/>
                </a:solidFill>
                <a:latin typeface="Roboto Mono"/>
                <a:ea typeface="Roboto Mono"/>
                <a:cs typeface="Roboto Mono"/>
                <a:sym typeface="Roboto Mono"/>
              </a:rPr>
              <a:t>var</a:t>
            </a:r>
            <a:r>
              <a:rPr lang="nl" sz="1200">
                <a:solidFill>
                  <a:srgbClr val="E1E4E8"/>
                </a:solidFill>
                <a:latin typeface="Roboto Mono"/>
                <a:ea typeface="Roboto Mono"/>
                <a:cs typeface="Roboto Mono"/>
                <a:sym typeface="Roboto Mono"/>
              </a:rPr>
              <a:t> i </a:t>
            </a:r>
            <a:r>
              <a:rPr lang="nl" sz="1200">
                <a:solidFill>
                  <a:srgbClr val="F97583"/>
                </a:solidFill>
                <a:latin typeface="Roboto Mono"/>
                <a:ea typeface="Roboto Mono"/>
                <a:cs typeface="Roboto Mono"/>
                <a:sym typeface="Roboto Mono"/>
              </a:rPr>
              <a:t>=</a:t>
            </a:r>
            <a:r>
              <a:rPr lang="nl" sz="1200">
                <a:solidFill>
                  <a:srgbClr val="79B8FF"/>
                </a:solidFill>
                <a:latin typeface="Roboto Mono"/>
                <a:ea typeface="Roboto Mono"/>
                <a:cs typeface="Roboto Mono"/>
                <a:sym typeface="Roboto Mono"/>
              </a:rPr>
              <a:t> 1</a:t>
            </a:r>
            <a:r>
              <a:rPr lang="nl" sz="1200">
                <a:solidFill>
                  <a:srgbClr val="E1E4E8"/>
                </a:solidFill>
                <a:latin typeface="Roboto Mono"/>
                <a:ea typeface="Roboto Mono"/>
                <a:cs typeface="Roboto Mono"/>
                <a:sym typeface="Roboto Mono"/>
              </a:rPr>
              <a:t>; i </a:t>
            </a:r>
            <a:r>
              <a:rPr lang="nl" sz="1200">
                <a:solidFill>
                  <a:srgbClr val="F97583"/>
                </a:solidFill>
                <a:latin typeface="Roboto Mono"/>
                <a:ea typeface="Roboto Mono"/>
                <a:cs typeface="Roboto Mono"/>
                <a:sym typeface="Roboto Mono"/>
              </a:rPr>
              <a:t>&lt;</a:t>
            </a:r>
            <a:r>
              <a:rPr lang="nl" sz="1200">
                <a:solidFill>
                  <a:srgbClr val="E1E4E8"/>
                </a:solidFill>
                <a:latin typeface="Roboto Mono"/>
                <a:ea typeface="Roboto Mono"/>
                <a:cs typeface="Roboto Mono"/>
                <a:sym typeface="Roboto Mono"/>
              </a:rPr>
              <a:t> lijst.</a:t>
            </a:r>
            <a:r>
              <a:rPr lang="nl" sz="1200">
                <a:solidFill>
                  <a:srgbClr val="79B8FF"/>
                </a:solidFill>
                <a:latin typeface="Roboto Mono"/>
                <a:ea typeface="Roboto Mono"/>
                <a:cs typeface="Roboto Mono"/>
                <a:sym typeface="Roboto Mono"/>
              </a:rPr>
              <a:t>length</a:t>
            </a:r>
            <a:r>
              <a:rPr lang="nl" sz="1200">
                <a:solidFill>
                  <a:srgbClr val="E1E4E8"/>
                </a:solidFill>
                <a:latin typeface="Roboto Mono"/>
                <a:ea typeface="Roboto Mono"/>
                <a:cs typeface="Roboto Mono"/>
                <a:sym typeface="Roboto Mono"/>
              </a:rPr>
              <a:t>; i</a:t>
            </a:r>
            <a:r>
              <a:rPr lang="nl" sz="1200">
                <a:solidFill>
                  <a:srgbClr val="F97583"/>
                </a:solidFill>
                <a:latin typeface="Roboto Mono"/>
                <a:ea typeface="Roboto Mono"/>
                <a:cs typeface="Roboto Mono"/>
                <a:sym typeface="Roboto Mono"/>
              </a:rPr>
              <a:t>++</a:t>
            </a:r>
            <a:r>
              <a:rPr lang="nl" sz="1200">
                <a:solidFill>
                  <a:srgbClr val="E1E4E8"/>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            if</a:t>
            </a:r>
            <a:r>
              <a:rPr lang="nl" sz="1200">
                <a:solidFill>
                  <a:srgbClr val="E1E4E8"/>
                </a:solidFill>
                <a:latin typeface="Roboto Mono"/>
                <a:ea typeface="Roboto Mono"/>
                <a:cs typeface="Roboto Mono"/>
                <a:sym typeface="Roboto Mono"/>
              </a:rPr>
              <a:t> (lijst[i] </a:t>
            </a:r>
            <a:r>
              <a:rPr lang="nl" sz="1200">
                <a:solidFill>
                  <a:srgbClr val="F97583"/>
                </a:solidFill>
                <a:latin typeface="Roboto Mono"/>
                <a:ea typeface="Roboto Mono"/>
                <a:cs typeface="Roboto Mono"/>
                <a:sym typeface="Roboto Mono"/>
              </a:rPr>
              <a:t>&lt;</a:t>
            </a:r>
            <a:r>
              <a:rPr lang="nl" sz="1200">
                <a:solidFill>
                  <a:srgbClr val="E1E4E8"/>
                </a:solidFill>
                <a:latin typeface="Roboto Mono"/>
                <a:ea typeface="Roboto Mono"/>
                <a:cs typeface="Roboto Mono"/>
                <a:sym typeface="Roboto Mono"/>
              </a:rPr>
              <a:t> lijst[indexLaagste])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E1E4E8"/>
                </a:solidFill>
                <a:latin typeface="Roboto Mono"/>
                <a:ea typeface="Roboto Mono"/>
                <a:cs typeface="Roboto Mono"/>
                <a:sym typeface="Roboto Mono"/>
              </a:rPr>
              <a:t>                indexLaagste </a:t>
            </a:r>
            <a:r>
              <a:rPr lang="nl" sz="1200">
                <a:solidFill>
                  <a:srgbClr val="F97583"/>
                </a:solidFill>
                <a:latin typeface="Roboto Mono"/>
                <a:ea typeface="Roboto Mono"/>
                <a:cs typeface="Roboto Mono"/>
                <a:sym typeface="Roboto Mono"/>
              </a:rPr>
              <a:t>=</a:t>
            </a:r>
            <a:r>
              <a:rPr lang="nl" sz="1200">
                <a:solidFill>
                  <a:srgbClr val="E1E4E8"/>
                </a:solidFill>
                <a:latin typeface="Roboto Mono"/>
                <a:ea typeface="Roboto Mono"/>
                <a:cs typeface="Roboto Mono"/>
                <a:sym typeface="Roboto Mono"/>
              </a:rPr>
              <a:t> i;</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E1E4E8"/>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E1E4E8"/>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E1E4E8"/>
                </a:solidFill>
                <a:latin typeface="Roboto Mono"/>
                <a:ea typeface="Roboto Mono"/>
                <a:cs typeface="Roboto Mono"/>
                <a:sym typeface="Roboto Mono"/>
              </a:rPr>
              <a:t>        lijst[indexLaagste] </a:t>
            </a:r>
            <a:r>
              <a:rPr lang="nl" sz="1200">
                <a:solidFill>
                  <a:srgbClr val="F97583"/>
                </a:solidFill>
                <a:latin typeface="Roboto Mono"/>
                <a:ea typeface="Roboto Mono"/>
                <a:cs typeface="Roboto Mono"/>
                <a:sym typeface="Roboto Mono"/>
              </a:rPr>
              <a:t>=</a:t>
            </a:r>
            <a:r>
              <a:rPr lang="nl" sz="1200">
                <a:solidFill>
                  <a:srgbClr val="79B8FF"/>
                </a:solidFill>
                <a:latin typeface="Roboto Mono"/>
                <a:ea typeface="Roboto Mono"/>
                <a:cs typeface="Roboto Mono"/>
                <a:sym typeface="Roboto Mono"/>
              </a:rPr>
              <a:t> 10</a:t>
            </a: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E1E4E8"/>
                </a:solidFill>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lnSpc>
                <a:spcPct val="150000"/>
              </a:lnSpc>
              <a:spcBef>
                <a:spcPts val="0"/>
              </a:spcBef>
              <a:spcAft>
                <a:spcPts val="0"/>
              </a:spcAft>
              <a:buNone/>
            </a:pPr>
            <a:r>
              <a:rPr lang="nl" sz="1200">
                <a:solidFill>
                  <a:srgbClr val="E1E4E8"/>
                </a:solidFill>
                <a:latin typeface="Roboto Mono"/>
                <a:ea typeface="Roboto Mono"/>
                <a:cs typeface="Roboto Mono"/>
                <a:sym typeface="Roboto Mono"/>
              </a:rPr>
              <a:t>}</a:t>
            </a:r>
            <a:endParaRPr sz="1200">
              <a:solidFill>
                <a:srgbClr val="E1E4E8"/>
              </a:solidFill>
              <a:latin typeface="Roboto Mono"/>
              <a:ea typeface="Roboto Mono"/>
              <a:cs typeface="Roboto Mono"/>
              <a:sym typeface="Roboto Mono"/>
            </a:endParaRPr>
          </a:p>
          <a:p>
            <a:pPr indent="0" lvl="0" marL="0" rtl="0" algn="l">
              <a:spcBef>
                <a:spcPts val="0"/>
              </a:spcBef>
              <a:spcAft>
                <a:spcPts val="0"/>
              </a:spcAft>
              <a:buNone/>
            </a:pPr>
            <a:r>
              <a:t/>
            </a:r>
            <a:endParaRPr sz="1200">
              <a:solidFill>
                <a:srgbClr val="6A737D"/>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For-loops</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nl"/>
              <a:t>Schrijf een geneste for-loop die alle priemgetallen print tussen 2 en 100. Gebruik één loop om door alle </a:t>
            </a:r>
            <a:r>
              <a:rPr lang="nl"/>
              <a:t>getallen</a:t>
            </a:r>
            <a:r>
              <a:rPr lang="nl"/>
              <a:t> te gaan en de andere om te kijken of ze deelbaar zijn door een kleiner getal. </a:t>
            </a:r>
            <a:endParaRPr/>
          </a:p>
        </p:txBody>
      </p:sp>
      <p:sp>
        <p:nvSpPr>
          <p:cNvPr id="175" name="Google Shape;175;p19"/>
          <p:cNvSpPr txBox="1"/>
          <p:nvPr/>
        </p:nvSpPr>
        <p:spPr>
          <a:xfrm>
            <a:off x="1741950" y="2341825"/>
            <a:ext cx="6150000" cy="25947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nl" sz="1000">
                <a:solidFill>
                  <a:srgbClr val="6A737D"/>
                </a:solidFill>
                <a:latin typeface="Roboto Mono"/>
                <a:ea typeface="Roboto Mono"/>
                <a:cs typeface="Roboto Mono"/>
                <a:sym typeface="Roboto Mono"/>
              </a:rPr>
              <a:t>// Eerste for-loop om alle getallen te checken</a:t>
            </a:r>
            <a:endParaRPr sz="1000">
              <a:latin typeface="Roboto Mono"/>
              <a:ea typeface="Roboto Mono"/>
              <a:cs typeface="Roboto Mono"/>
              <a:sym typeface="Roboto Mono"/>
            </a:endParaRPr>
          </a:p>
          <a:p>
            <a:pPr indent="0" lvl="0" marL="0" rtl="0" algn="l">
              <a:spcBef>
                <a:spcPts val="0"/>
              </a:spcBef>
              <a:spcAft>
                <a:spcPts val="0"/>
              </a:spcAft>
              <a:buNone/>
            </a:pPr>
            <a:r>
              <a:rPr lang="nl" sz="1000">
                <a:solidFill>
                  <a:srgbClr val="F97583"/>
                </a:solidFill>
                <a:latin typeface="Roboto Mono"/>
                <a:ea typeface="Roboto Mono"/>
                <a:cs typeface="Roboto Mono"/>
                <a:sym typeface="Roboto Mono"/>
              </a:rPr>
              <a:t>for</a:t>
            </a:r>
            <a:r>
              <a:rPr lang="nl" sz="1000">
                <a:solidFill>
                  <a:srgbClr val="E1E4E8"/>
                </a:solidFill>
                <a:latin typeface="Roboto Mono"/>
                <a:ea typeface="Roboto Mono"/>
                <a:cs typeface="Roboto Mono"/>
                <a:sym typeface="Roboto Mono"/>
              </a:rPr>
              <a:t> (</a:t>
            </a:r>
            <a:r>
              <a:rPr lang="nl" sz="1000">
                <a:solidFill>
                  <a:srgbClr val="F97583"/>
                </a:solidFill>
                <a:latin typeface="Roboto Mono"/>
                <a:ea typeface="Roboto Mono"/>
                <a:cs typeface="Roboto Mono"/>
                <a:sym typeface="Roboto Mono"/>
              </a:rPr>
              <a:t>var</a:t>
            </a:r>
            <a:r>
              <a:rPr lang="nl" sz="1000">
                <a:solidFill>
                  <a:srgbClr val="E1E4E8"/>
                </a:solidFill>
                <a:latin typeface="Roboto Mono"/>
                <a:ea typeface="Roboto Mono"/>
                <a:cs typeface="Roboto Mono"/>
                <a:sym typeface="Roboto Mono"/>
              </a:rPr>
              <a:t> n </a:t>
            </a:r>
            <a:r>
              <a:rPr lang="nl" sz="1000">
                <a:solidFill>
                  <a:srgbClr val="F97583"/>
                </a:solidFill>
                <a:latin typeface="Roboto Mono"/>
                <a:ea typeface="Roboto Mono"/>
                <a:cs typeface="Roboto Mono"/>
                <a:sym typeface="Roboto Mono"/>
              </a:rPr>
              <a:t>=</a:t>
            </a:r>
            <a:r>
              <a:rPr lang="nl" sz="1000">
                <a:solidFill>
                  <a:srgbClr val="79B8FF"/>
                </a:solidFill>
                <a:latin typeface="Roboto Mono"/>
                <a:ea typeface="Roboto Mono"/>
                <a:cs typeface="Roboto Mono"/>
                <a:sym typeface="Roboto Mono"/>
              </a:rPr>
              <a:t> 2</a:t>
            </a:r>
            <a:r>
              <a:rPr lang="nl" sz="1000">
                <a:solidFill>
                  <a:srgbClr val="E1E4E8"/>
                </a:solidFill>
                <a:latin typeface="Roboto Mono"/>
                <a:ea typeface="Roboto Mono"/>
                <a:cs typeface="Roboto Mono"/>
                <a:sym typeface="Roboto Mono"/>
              </a:rPr>
              <a:t>; n </a:t>
            </a:r>
            <a:r>
              <a:rPr lang="nl" sz="1000">
                <a:solidFill>
                  <a:srgbClr val="F97583"/>
                </a:solidFill>
                <a:latin typeface="Roboto Mono"/>
                <a:ea typeface="Roboto Mono"/>
                <a:cs typeface="Roboto Mono"/>
                <a:sym typeface="Roboto Mono"/>
              </a:rPr>
              <a:t>&lt;=</a:t>
            </a:r>
            <a:r>
              <a:rPr lang="nl" sz="1000">
                <a:solidFill>
                  <a:srgbClr val="79B8FF"/>
                </a:solidFill>
                <a:latin typeface="Roboto Mono"/>
                <a:ea typeface="Roboto Mono"/>
                <a:cs typeface="Roboto Mono"/>
                <a:sym typeface="Roboto Mono"/>
              </a:rPr>
              <a:t> 100</a:t>
            </a:r>
            <a:r>
              <a:rPr lang="nl" sz="1000">
                <a:solidFill>
                  <a:srgbClr val="E1E4E8"/>
                </a:solidFill>
                <a:latin typeface="Roboto Mono"/>
                <a:ea typeface="Roboto Mono"/>
                <a:cs typeface="Roboto Mono"/>
                <a:sym typeface="Roboto Mono"/>
              </a:rPr>
              <a:t>; n</a:t>
            </a:r>
            <a:r>
              <a:rPr lang="nl" sz="1000">
                <a:solidFill>
                  <a:srgbClr val="F97583"/>
                </a:solidFill>
                <a:latin typeface="Roboto Mono"/>
                <a:ea typeface="Roboto Mono"/>
                <a:cs typeface="Roboto Mono"/>
                <a:sym typeface="Roboto Mono"/>
              </a:rPr>
              <a:t>++</a:t>
            </a:r>
            <a:r>
              <a:rPr lang="nl" sz="1000">
                <a:solidFill>
                  <a:srgbClr val="E1E4E8"/>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nl" sz="1000">
                <a:solidFill>
                  <a:srgbClr val="F97583"/>
                </a:solidFill>
                <a:latin typeface="Roboto Mono"/>
                <a:ea typeface="Roboto Mono"/>
                <a:cs typeface="Roboto Mono"/>
                <a:sym typeface="Roboto Mono"/>
              </a:rPr>
              <a:t>    var</a:t>
            </a:r>
            <a:r>
              <a:rPr lang="nl" sz="1000">
                <a:solidFill>
                  <a:srgbClr val="E1E4E8"/>
                </a:solidFill>
                <a:latin typeface="Roboto Mono"/>
                <a:ea typeface="Roboto Mono"/>
                <a:cs typeface="Roboto Mono"/>
                <a:sym typeface="Roboto Mono"/>
              </a:rPr>
              <a:t> priem </a:t>
            </a:r>
            <a:r>
              <a:rPr lang="nl" sz="1000">
                <a:solidFill>
                  <a:srgbClr val="F97583"/>
                </a:solidFill>
                <a:latin typeface="Roboto Mono"/>
                <a:ea typeface="Roboto Mono"/>
                <a:cs typeface="Roboto Mono"/>
                <a:sym typeface="Roboto Mono"/>
              </a:rPr>
              <a:t>=</a:t>
            </a:r>
            <a:r>
              <a:rPr lang="nl" sz="1000">
                <a:solidFill>
                  <a:srgbClr val="79B8FF"/>
                </a:solidFill>
                <a:latin typeface="Roboto Mono"/>
                <a:ea typeface="Roboto Mono"/>
                <a:cs typeface="Roboto Mono"/>
                <a:sym typeface="Roboto Mono"/>
              </a:rPr>
              <a:t> 2</a:t>
            </a:r>
            <a:r>
              <a:rPr lang="nl" sz="1000">
                <a:solidFill>
                  <a:srgbClr val="E1E4E8"/>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rPr lang="nl" sz="1000">
                <a:solidFill>
                  <a:srgbClr val="6A737D"/>
                </a:solidFill>
                <a:latin typeface="Roboto Mono"/>
                <a:ea typeface="Roboto Mono"/>
                <a:cs typeface="Roboto Mono"/>
                <a:sym typeface="Roboto Mono"/>
              </a:rPr>
              <a:t>    // Tweede for loop om over alle kleinere getallen te gaan</a:t>
            </a:r>
            <a:endParaRPr sz="1000">
              <a:latin typeface="Roboto Mono"/>
              <a:ea typeface="Roboto Mono"/>
              <a:cs typeface="Roboto Mono"/>
              <a:sym typeface="Roboto Mono"/>
            </a:endParaRPr>
          </a:p>
          <a:p>
            <a:pPr indent="0" lvl="0" marL="0" rtl="0" algn="l">
              <a:spcBef>
                <a:spcPts val="0"/>
              </a:spcBef>
              <a:spcAft>
                <a:spcPts val="0"/>
              </a:spcAft>
              <a:buNone/>
            </a:pPr>
            <a:r>
              <a:rPr lang="nl" sz="1000">
                <a:solidFill>
                  <a:srgbClr val="F97583"/>
                </a:solidFill>
                <a:latin typeface="Roboto Mono"/>
                <a:ea typeface="Roboto Mono"/>
                <a:cs typeface="Roboto Mono"/>
                <a:sym typeface="Roboto Mono"/>
              </a:rPr>
              <a:t>    for</a:t>
            </a:r>
            <a:r>
              <a:rPr lang="nl" sz="1000">
                <a:solidFill>
                  <a:srgbClr val="E1E4E8"/>
                </a:solidFill>
                <a:latin typeface="Roboto Mono"/>
                <a:ea typeface="Roboto Mono"/>
                <a:cs typeface="Roboto Mono"/>
                <a:sym typeface="Roboto Mono"/>
              </a:rPr>
              <a:t>(</a:t>
            </a:r>
            <a:r>
              <a:rPr lang="nl" sz="1000">
                <a:solidFill>
                  <a:srgbClr val="F97583"/>
                </a:solidFill>
                <a:latin typeface="Roboto Mono"/>
                <a:ea typeface="Roboto Mono"/>
                <a:cs typeface="Roboto Mono"/>
                <a:sym typeface="Roboto Mono"/>
              </a:rPr>
              <a:t>var</a:t>
            </a:r>
            <a:r>
              <a:rPr lang="nl" sz="1000">
                <a:solidFill>
                  <a:srgbClr val="E1E4E8"/>
                </a:solidFill>
                <a:latin typeface="Roboto Mono"/>
                <a:ea typeface="Roboto Mono"/>
                <a:cs typeface="Roboto Mono"/>
                <a:sym typeface="Roboto Mono"/>
              </a:rPr>
              <a:t> d</a:t>
            </a:r>
            <a:r>
              <a:rPr lang="nl" sz="1000">
                <a:solidFill>
                  <a:srgbClr val="F97583"/>
                </a:solidFill>
                <a:latin typeface="Roboto Mono"/>
                <a:ea typeface="Roboto Mono"/>
                <a:cs typeface="Roboto Mono"/>
                <a:sym typeface="Roboto Mono"/>
              </a:rPr>
              <a:t>=</a:t>
            </a:r>
            <a:r>
              <a:rPr lang="nl" sz="1000">
                <a:solidFill>
                  <a:srgbClr val="E1E4E8"/>
                </a:solidFill>
                <a:latin typeface="Roboto Mono"/>
                <a:ea typeface="Roboto Mono"/>
                <a:cs typeface="Roboto Mono"/>
                <a:sym typeface="Roboto Mono"/>
              </a:rPr>
              <a:t>n</a:t>
            </a:r>
            <a:r>
              <a:rPr lang="nl" sz="1000">
                <a:solidFill>
                  <a:srgbClr val="F97583"/>
                </a:solidFill>
                <a:latin typeface="Roboto Mono"/>
                <a:ea typeface="Roboto Mono"/>
                <a:cs typeface="Roboto Mono"/>
                <a:sym typeface="Roboto Mono"/>
              </a:rPr>
              <a:t>-</a:t>
            </a:r>
            <a:r>
              <a:rPr lang="nl" sz="1000">
                <a:solidFill>
                  <a:srgbClr val="79B8FF"/>
                </a:solidFill>
                <a:latin typeface="Roboto Mono"/>
                <a:ea typeface="Roboto Mono"/>
                <a:cs typeface="Roboto Mono"/>
                <a:sym typeface="Roboto Mono"/>
              </a:rPr>
              <a:t>1</a:t>
            </a:r>
            <a:r>
              <a:rPr lang="nl" sz="1000">
                <a:solidFill>
                  <a:srgbClr val="E1E4E8"/>
                </a:solidFill>
                <a:latin typeface="Roboto Mono"/>
                <a:ea typeface="Roboto Mono"/>
                <a:cs typeface="Roboto Mono"/>
                <a:sym typeface="Roboto Mono"/>
              </a:rPr>
              <a:t>; d</a:t>
            </a:r>
            <a:r>
              <a:rPr lang="nl" sz="1000">
                <a:solidFill>
                  <a:srgbClr val="F97583"/>
                </a:solidFill>
                <a:latin typeface="Roboto Mono"/>
                <a:ea typeface="Roboto Mono"/>
                <a:cs typeface="Roboto Mono"/>
                <a:sym typeface="Roboto Mono"/>
              </a:rPr>
              <a:t>&gt;=</a:t>
            </a:r>
            <a:r>
              <a:rPr lang="nl" sz="1000">
                <a:solidFill>
                  <a:srgbClr val="79B8FF"/>
                </a:solidFill>
                <a:latin typeface="Roboto Mono"/>
                <a:ea typeface="Roboto Mono"/>
                <a:cs typeface="Roboto Mono"/>
                <a:sym typeface="Roboto Mono"/>
              </a:rPr>
              <a:t>2</a:t>
            </a:r>
            <a:r>
              <a:rPr lang="nl" sz="1000">
                <a:solidFill>
                  <a:srgbClr val="E1E4E8"/>
                </a:solidFill>
                <a:latin typeface="Roboto Mono"/>
                <a:ea typeface="Roboto Mono"/>
                <a:cs typeface="Roboto Mono"/>
                <a:sym typeface="Roboto Mono"/>
              </a:rPr>
              <a:t>; d</a:t>
            </a:r>
            <a:r>
              <a:rPr lang="nl" sz="1000">
                <a:solidFill>
                  <a:srgbClr val="F97583"/>
                </a:solidFill>
                <a:latin typeface="Roboto Mono"/>
                <a:ea typeface="Roboto Mono"/>
                <a:cs typeface="Roboto Mono"/>
                <a:sym typeface="Roboto Mono"/>
              </a:rPr>
              <a:t>--</a:t>
            </a:r>
            <a:r>
              <a:rPr lang="nl" sz="1000">
                <a:solidFill>
                  <a:srgbClr val="E1E4E8"/>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nl" sz="1000">
                <a:solidFill>
                  <a:srgbClr val="6A737D"/>
                </a:solidFill>
                <a:latin typeface="Roboto Mono"/>
                <a:ea typeface="Roboto Mono"/>
                <a:cs typeface="Roboto Mono"/>
                <a:sym typeface="Roboto Mono"/>
              </a:rPr>
              <a:t>        // Als een deling geen rest heeft is het niet priem</a:t>
            </a:r>
            <a:endParaRPr sz="1000">
              <a:latin typeface="Roboto Mono"/>
              <a:ea typeface="Roboto Mono"/>
              <a:cs typeface="Roboto Mono"/>
              <a:sym typeface="Roboto Mono"/>
            </a:endParaRPr>
          </a:p>
          <a:p>
            <a:pPr indent="0" lvl="0" marL="0" rtl="0" algn="l">
              <a:spcBef>
                <a:spcPts val="0"/>
              </a:spcBef>
              <a:spcAft>
                <a:spcPts val="0"/>
              </a:spcAft>
              <a:buNone/>
            </a:pPr>
            <a:r>
              <a:rPr lang="nl" sz="1000">
                <a:solidFill>
                  <a:srgbClr val="F97583"/>
                </a:solidFill>
                <a:latin typeface="Roboto Mono"/>
                <a:ea typeface="Roboto Mono"/>
                <a:cs typeface="Roboto Mono"/>
                <a:sym typeface="Roboto Mono"/>
              </a:rPr>
              <a:t>        if</a:t>
            </a:r>
            <a:r>
              <a:rPr lang="nl" sz="1000">
                <a:solidFill>
                  <a:srgbClr val="E1E4E8"/>
                </a:solidFill>
                <a:latin typeface="Roboto Mono"/>
                <a:ea typeface="Roboto Mono"/>
                <a:cs typeface="Roboto Mono"/>
                <a:sym typeface="Roboto Mono"/>
              </a:rPr>
              <a:t>(n </a:t>
            </a:r>
            <a:r>
              <a:rPr lang="nl" sz="1000">
                <a:solidFill>
                  <a:srgbClr val="F97583"/>
                </a:solidFill>
                <a:latin typeface="Roboto Mono"/>
                <a:ea typeface="Roboto Mono"/>
                <a:cs typeface="Roboto Mono"/>
                <a:sym typeface="Roboto Mono"/>
              </a:rPr>
              <a:t>%</a:t>
            </a:r>
            <a:r>
              <a:rPr lang="nl" sz="1000">
                <a:solidFill>
                  <a:srgbClr val="E1E4E8"/>
                </a:solidFill>
                <a:latin typeface="Roboto Mono"/>
                <a:ea typeface="Roboto Mono"/>
                <a:cs typeface="Roboto Mono"/>
                <a:sym typeface="Roboto Mono"/>
              </a:rPr>
              <a:t> d </a:t>
            </a:r>
            <a:r>
              <a:rPr lang="nl" sz="1000">
                <a:solidFill>
                  <a:srgbClr val="F97583"/>
                </a:solidFill>
                <a:latin typeface="Roboto Mono"/>
                <a:ea typeface="Roboto Mono"/>
                <a:cs typeface="Roboto Mono"/>
                <a:sym typeface="Roboto Mono"/>
              </a:rPr>
              <a:t>===</a:t>
            </a:r>
            <a:r>
              <a:rPr lang="nl" sz="1000">
                <a:solidFill>
                  <a:srgbClr val="79B8FF"/>
                </a:solidFill>
                <a:latin typeface="Roboto Mono"/>
                <a:ea typeface="Roboto Mono"/>
                <a:cs typeface="Roboto Mono"/>
                <a:sym typeface="Roboto Mono"/>
              </a:rPr>
              <a:t> 0</a:t>
            </a:r>
            <a:r>
              <a:rPr lang="nl" sz="1000">
                <a:solidFill>
                  <a:srgbClr val="E1E4E8"/>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nl" sz="1000">
                <a:solidFill>
                  <a:srgbClr val="E1E4E8"/>
                </a:solidFill>
                <a:latin typeface="Roboto Mono"/>
                <a:ea typeface="Roboto Mono"/>
                <a:cs typeface="Roboto Mono"/>
                <a:sym typeface="Roboto Mono"/>
              </a:rPr>
              <a:t>            priem </a:t>
            </a:r>
            <a:r>
              <a:rPr lang="nl" sz="1000">
                <a:solidFill>
                  <a:srgbClr val="F97583"/>
                </a:solidFill>
                <a:latin typeface="Roboto Mono"/>
                <a:ea typeface="Roboto Mono"/>
                <a:cs typeface="Roboto Mono"/>
                <a:sym typeface="Roboto Mono"/>
              </a:rPr>
              <a:t>=</a:t>
            </a:r>
            <a:r>
              <a:rPr lang="nl" sz="1000">
                <a:solidFill>
                  <a:srgbClr val="79B8FF"/>
                </a:solidFill>
                <a:latin typeface="Roboto Mono"/>
                <a:ea typeface="Roboto Mono"/>
                <a:cs typeface="Roboto Mono"/>
                <a:sym typeface="Roboto Mono"/>
              </a:rPr>
              <a:t> false</a:t>
            </a:r>
            <a:r>
              <a:rPr lang="nl" sz="1000">
                <a:solidFill>
                  <a:srgbClr val="E1E4E8"/>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rPr lang="nl" sz="1000">
                <a:solidFill>
                  <a:srgbClr val="6A737D"/>
                </a:solidFill>
                <a:latin typeface="Roboto Mono"/>
                <a:ea typeface="Roboto Mono"/>
                <a:cs typeface="Roboto Mono"/>
                <a:sym typeface="Roboto Mono"/>
              </a:rPr>
              <a:t>            // Kunt break toevoegen om direct te stoppen, maar is niet nodig</a:t>
            </a:r>
            <a:endParaRPr sz="1000">
              <a:latin typeface="Roboto Mono"/>
              <a:ea typeface="Roboto Mono"/>
              <a:cs typeface="Roboto Mono"/>
              <a:sym typeface="Roboto Mono"/>
            </a:endParaRPr>
          </a:p>
          <a:p>
            <a:pPr indent="0" lvl="0" marL="0" rtl="0" algn="l">
              <a:spcBef>
                <a:spcPts val="0"/>
              </a:spcBef>
              <a:spcAft>
                <a:spcPts val="0"/>
              </a:spcAft>
              <a:buNone/>
            </a:pPr>
            <a:r>
              <a:rPr lang="nl" sz="1000">
                <a:solidFill>
                  <a:srgbClr val="F97583"/>
                </a:solidFill>
                <a:latin typeface="Roboto Mono"/>
                <a:ea typeface="Roboto Mono"/>
                <a:cs typeface="Roboto Mono"/>
                <a:sym typeface="Roboto Mono"/>
              </a:rPr>
              <a:t>            break</a:t>
            </a:r>
            <a:r>
              <a:rPr lang="nl" sz="1000">
                <a:solidFill>
                  <a:srgbClr val="E1E4E8"/>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rPr lang="nl" sz="1000">
                <a:solidFill>
                  <a:srgbClr val="E1E4E8"/>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nl" sz="1000">
                <a:solidFill>
                  <a:srgbClr val="E1E4E8"/>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nl" sz="1000">
                <a:solidFill>
                  <a:srgbClr val="F97583"/>
                </a:solidFill>
                <a:latin typeface="Roboto Mono"/>
                <a:ea typeface="Roboto Mono"/>
                <a:cs typeface="Roboto Mono"/>
                <a:sym typeface="Roboto Mono"/>
              </a:rPr>
              <a:t>    if</a:t>
            </a:r>
            <a:r>
              <a:rPr lang="nl" sz="1000">
                <a:solidFill>
                  <a:srgbClr val="E1E4E8"/>
                </a:solidFill>
                <a:latin typeface="Roboto Mono"/>
                <a:ea typeface="Roboto Mono"/>
                <a:cs typeface="Roboto Mono"/>
                <a:sym typeface="Roboto Mono"/>
              </a:rPr>
              <a:t> (priem) {</a:t>
            </a:r>
            <a:endParaRPr sz="1000">
              <a:latin typeface="Roboto Mono"/>
              <a:ea typeface="Roboto Mono"/>
              <a:cs typeface="Roboto Mono"/>
              <a:sym typeface="Roboto Mono"/>
            </a:endParaRPr>
          </a:p>
          <a:p>
            <a:pPr indent="0" lvl="0" marL="0" rtl="0" algn="l">
              <a:spcBef>
                <a:spcPts val="0"/>
              </a:spcBef>
              <a:spcAft>
                <a:spcPts val="0"/>
              </a:spcAft>
              <a:buNone/>
            </a:pPr>
            <a:r>
              <a:rPr lang="nl" sz="1000">
                <a:solidFill>
                  <a:srgbClr val="B392F0"/>
                </a:solidFill>
                <a:latin typeface="Roboto Mono"/>
                <a:ea typeface="Roboto Mono"/>
                <a:cs typeface="Roboto Mono"/>
                <a:sym typeface="Roboto Mono"/>
              </a:rPr>
              <a:t>        println</a:t>
            </a:r>
            <a:r>
              <a:rPr lang="nl" sz="1000">
                <a:solidFill>
                  <a:srgbClr val="E1E4E8"/>
                </a:solidFill>
                <a:latin typeface="Roboto Mono"/>
                <a:ea typeface="Roboto Mono"/>
                <a:cs typeface="Roboto Mono"/>
                <a:sym typeface="Roboto Mono"/>
              </a:rPr>
              <a:t>(n);</a:t>
            </a:r>
            <a:endParaRPr sz="1000">
              <a:latin typeface="Roboto Mono"/>
              <a:ea typeface="Roboto Mono"/>
              <a:cs typeface="Roboto Mono"/>
              <a:sym typeface="Roboto Mono"/>
            </a:endParaRPr>
          </a:p>
          <a:p>
            <a:pPr indent="0" lvl="0" marL="0" rtl="0" algn="l">
              <a:spcBef>
                <a:spcPts val="0"/>
              </a:spcBef>
              <a:spcAft>
                <a:spcPts val="0"/>
              </a:spcAft>
              <a:buNone/>
            </a:pPr>
            <a:r>
              <a:rPr lang="nl" sz="1000">
                <a:solidFill>
                  <a:srgbClr val="E1E4E8"/>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lnSpc>
                <a:spcPct val="150000"/>
              </a:lnSpc>
              <a:spcBef>
                <a:spcPts val="0"/>
              </a:spcBef>
              <a:spcAft>
                <a:spcPts val="0"/>
              </a:spcAft>
              <a:buNone/>
            </a:pPr>
            <a:r>
              <a:rPr lang="nl" sz="1000">
                <a:solidFill>
                  <a:srgbClr val="E1E4E8"/>
                </a:solidFill>
                <a:latin typeface="Roboto Mono"/>
                <a:ea typeface="Roboto Mono"/>
                <a:cs typeface="Roboto Mono"/>
                <a:sym typeface="Roboto Mono"/>
              </a:rPr>
              <a:t>}</a:t>
            </a:r>
            <a:endParaRPr sz="1000">
              <a:solidFill>
                <a:srgbClr val="E1E4E8"/>
              </a:solidFill>
              <a:latin typeface="Roboto Mono"/>
              <a:ea typeface="Roboto Mono"/>
              <a:cs typeface="Roboto Mono"/>
              <a:sym typeface="Roboto Mono"/>
            </a:endParaRPr>
          </a:p>
          <a:p>
            <a:pPr indent="0" lvl="0" marL="0" rtl="0" algn="l">
              <a:spcBef>
                <a:spcPts val="0"/>
              </a:spcBef>
              <a:spcAft>
                <a:spcPts val="0"/>
              </a:spcAft>
              <a:buNone/>
            </a:pPr>
            <a:r>
              <a:t/>
            </a:r>
            <a:endParaRPr sz="1000">
              <a:solidFill>
                <a:srgbClr val="F97583"/>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nl"/>
              <a:t>While loop</a:t>
            </a:r>
            <a:endParaRPr/>
          </a:p>
        </p:txBody>
      </p:sp>
      <p:sp>
        <p:nvSpPr>
          <p:cNvPr id="181" name="Google Shape;181;p20"/>
          <p:cNvSpPr txBox="1"/>
          <p:nvPr>
            <p:ph idx="1" type="body"/>
          </p:nvPr>
        </p:nvSpPr>
        <p:spPr>
          <a:xfrm>
            <a:off x="1206150" y="13078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nl"/>
              <a:t>Laat de computer een random getal kiezen tussen 1 en 20 (met floor(random(1, 21))). Laat de computer nu zelf raden wat dit getal is </a:t>
            </a:r>
            <a:r>
              <a:rPr lang="nl"/>
              <a:t>(met floor(random(1, 21))</a:t>
            </a:r>
            <a:r>
              <a:rPr lang="nl"/>
              <a:t>. Als de computer het geraden heeft print dan het aantal pogingen dat de computer heeft gedaan.</a:t>
            </a:r>
            <a:endParaRPr/>
          </a:p>
        </p:txBody>
      </p:sp>
      <p:sp>
        <p:nvSpPr>
          <p:cNvPr id="182" name="Google Shape;182;p20"/>
          <p:cNvSpPr txBox="1"/>
          <p:nvPr/>
        </p:nvSpPr>
        <p:spPr>
          <a:xfrm>
            <a:off x="1741950" y="2341825"/>
            <a:ext cx="6150000" cy="25947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nl" sz="1200">
                <a:solidFill>
                  <a:srgbClr val="6A737D"/>
                </a:solidFill>
                <a:latin typeface="Roboto Mono"/>
                <a:ea typeface="Roboto Mono"/>
                <a:cs typeface="Roboto Mono"/>
                <a:sym typeface="Roboto Mono"/>
              </a:rPr>
              <a:t>// Computer kiest getal tussen 1 en 20</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var</a:t>
            </a:r>
            <a:r>
              <a:rPr lang="nl" sz="1200">
                <a:solidFill>
                  <a:srgbClr val="E1E4E8"/>
                </a:solidFill>
                <a:latin typeface="Roboto Mono"/>
                <a:ea typeface="Roboto Mono"/>
                <a:cs typeface="Roboto Mono"/>
                <a:sym typeface="Roboto Mono"/>
              </a:rPr>
              <a:t> geheim </a:t>
            </a:r>
            <a:r>
              <a:rPr lang="nl" sz="1200">
                <a:solidFill>
                  <a:srgbClr val="F97583"/>
                </a:solidFill>
                <a:latin typeface="Roboto Mono"/>
                <a:ea typeface="Roboto Mono"/>
                <a:cs typeface="Roboto Mono"/>
                <a:sym typeface="Roboto Mono"/>
              </a:rPr>
              <a:t>=</a:t>
            </a:r>
            <a:r>
              <a:rPr lang="nl" sz="1200">
                <a:solidFill>
                  <a:srgbClr val="B392F0"/>
                </a:solidFill>
                <a:latin typeface="Roboto Mono"/>
                <a:ea typeface="Roboto Mono"/>
                <a:cs typeface="Roboto Mono"/>
                <a:sym typeface="Roboto Mono"/>
              </a:rPr>
              <a:t> floor</a:t>
            </a:r>
            <a:r>
              <a:rPr lang="nl" sz="1200">
                <a:solidFill>
                  <a:srgbClr val="E1E4E8"/>
                </a:solidFill>
                <a:latin typeface="Roboto Mono"/>
                <a:ea typeface="Roboto Mono"/>
                <a:cs typeface="Roboto Mono"/>
                <a:sym typeface="Roboto Mono"/>
              </a:rPr>
              <a:t>(</a:t>
            </a:r>
            <a:r>
              <a:rPr lang="nl" sz="1200">
                <a:solidFill>
                  <a:srgbClr val="B392F0"/>
                </a:solidFill>
                <a:latin typeface="Roboto Mono"/>
                <a:ea typeface="Roboto Mono"/>
                <a:cs typeface="Roboto Mono"/>
                <a:sym typeface="Roboto Mono"/>
              </a:rPr>
              <a:t>random</a:t>
            </a:r>
            <a:r>
              <a:rPr lang="nl" sz="1200">
                <a:solidFill>
                  <a:srgbClr val="E1E4E8"/>
                </a:solidFill>
                <a:latin typeface="Roboto Mono"/>
                <a:ea typeface="Roboto Mono"/>
                <a:cs typeface="Roboto Mono"/>
                <a:sym typeface="Roboto Mono"/>
              </a:rPr>
              <a:t>(</a:t>
            </a:r>
            <a:r>
              <a:rPr lang="nl" sz="1200">
                <a:solidFill>
                  <a:srgbClr val="79B8FF"/>
                </a:solidFill>
                <a:latin typeface="Roboto Mono"/>
                <a:ea typeface="Roboto Mono"/>
                <a:cs typeface="Roboto Mono"/>
                <a:sym typeface="Roboto Mono"/>
              </a:rPr>
              <a:t>1</a:t>
            </a:r>
            <a:r>
              <a:rPr lang="nl" sz="1200">
                <a:solidFill>
                  <a:srgbClr val="E1E4E8"/>
                </a:solidFill>
                <a:latin typeface="Roboto Mono"/>
                <a:ea typeface="Roboto Mono"/>
                <a:cs typeface="Roboto Mono"/>
                <a:sym typeface="Roboto Mono"/>
              </a:rPr>
              <a:t>, </a:t>
            </a:r>
            <a:r>
              <a:rPr lang="nl" sz="1200">
                <a:solidFill>
                  <a:srgbClr val="79B8FF"/>
                </a:solidFill>
                <a:latin typeface="Roboto Mono"/>
                <a:ea typeface="Roboto Mono"/>
                <a:cs typeface="Roboto Mono"/>
                <a:sym typeface="Roboto Mono"/>
              </a:rPr>
              <a:t>21</a:t>
            </a: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var</a:t>
            </a:r>
            <a:r>
              <a:rPr lang="nl" sz="1200">
                <a:solidFill>
                  <a:srgbClr val="E1E4E8"/>
                </a:solidFill>
                <a:latin typeface="Roboto Mono"/>
                <a:ea typeface="Roboto Mono"/>
                <a:cs typeface="Roboto Mono"/>
                <a:sym typeface="Roboto Mono"/>
              </a:rPr>
              <a:t> gok </a:t>
            </a:r>
            <a:r>
              <a:rPr lang="nl" sz="1200">
                <a:solidFill>
                  <a:srgbClr val="F97583"/>
                </a:solidFill>
                <a:latin typeface="Roboto Mono"/>
                <a:ea typeface="Roboto Mono"/>
                <a:cs typeface="Roboto Mono"/>
                <a:sym typeface="Roboto Mono"/>
              </a:rPr>
              <a:t>=</a:t>
            </a:r>
            <a:r>
              <a:rPr lang="nl" sz="1200">
                <a:solidFill>
                  <a:srgbClr val="B392F0"/>
                </a:solidFill>
                <a:latin typeface="Roboto Mono"/>
                <a:ea typeface="Roboto Mono"/>
                <a:cs typeface="Roboto Mono"/>
                <a:sym typeface="Roboto Mono"/>
              </a:rPr>
              <a:t> floor</a:t>
            </a:r>
            <a:r>
              <a:rPr lang="nl" sz="1200">
                <a:solidFill>
                  <a:srgbClr val="E1E4E8"/>
                </a:solidFill>
                <a:latin typeface="Roboto Mono"/>
                <a:ea typeface="Roboto Mono"/>
                <a:cs typeface="Roboto Mono"/>
                <a:sym typeface="Roboto Mono"/>
              </a:rPr>
              <a:t>(</a:t>
            </a:r>
            <a:r>
              <a:rPr lang="nl" sz="1200">
                <a:solidFill>
                  <a:srgbClr val="B392F0"/>
                </a:solidFill>
                <a:latin typeface="Roboto Mono"/>
                <a:ea typeface="Roboto Mono"/>
                <a:cs typeface="Roboto Mono"/>
                <a:sym typeface="Roboto Mono"/>
              </a:rPr>
              <a:t>random</a:t>
            </a:r>
            <a:r>
              <a:rPr lang="nl" sz="1200">
                <a:solidFill>
                  <a:srgbClr val="E1E4E8"/>
                </a:solidFill>
                <a:latin typeface="Roboto Mono"/>
                <a:ea typeface="Roboto Mono"/>
                <a:cs typeface="Roboto Mono"/>
                <a:sym typeface="Roboto Mono"/>
              </a:rPr>
              <a:t>(</a:t>
            </a:r>
            <a:r>
              <a:rPr lang="nl" sz="1200">
                <a:solidFill>
                  <a:srgbClr val="79B8FF"/>
                </a:solidFill>
                <a:latin typeface="Roboto Mono"/>
                <a:ea typeface="Roboto Mono"/>
                <a:cs typeface="Roboto Mono"/>
                <a:sym typeface="Roboto Mono"/>
              </a:rPr>
              <a:t>1</a:t>
            </a:r>
            <a:r>
              <a:rPr lang="nl" sz="1200">
                <a:solidFill>
                  <a:srgbClr val="E1E4E8"/>
                </a:solidFill>
                <a:latin typeface="Roboto Mono"/>
                <a:ea typeface="Roboto Mono"/>
                <a:cs typeface="Roboto Mono"/>
                <a:sym typeface="Roboto Mono"/>
              </a:rPr>
              <a:t>, </a:t>
            </a:r>
            <a:r>
              <a:rPr lang="nl" sz="1200">
                <a:solidFill>
                  <a:srgbClr val="79B8FF"/>
                </a:solidFill>
                <a:latin typeface="Roboto Mono"/>
                <a:ea typeface="Roboto Mono"/>
                <a:cs typeface="Roboto Mono"/>
                <a:sym typeface="Roboto Mono"/>
              </a:rPr>
              <a:t>21</a:t>
            </a: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var</a:t>
            </a:r>
            <a:r>
              <a:rPr lang="nl" sz="1200">
                <a:solidFill>
                  <a:srgbClr val="E1E4E8"/>
                </a:solidFill>
                <a:latin typeface="Roboto Mono"/>
                <a:ea typeface="Roboto Mono"/>
                <a:cs typeface="Roboto Mono"/>
                <a:sym typeface="Roboto Mono"/>
              </a:rPr>
              <a:t> pogingen </a:t>
            </a:r>
            <a:r>
              <a:rPr lang="nl" sz="1200">
                <a:solidFill>
                  <a:srgbClr val="F97583"/>
                </a:solidFill>
                <a:latin typeface="Roboto Mono"/>
                <a:ea typeface="Roboto Mono"/>
                <a:cs typeface="Roboto Mono"/>
                <a:sym typeface="Roboto Mono"/>
              </a:rPr>
              <a:t>=</a:t>
            </a:r>
            <a:r>
              <a:rPr lang="nl" sz="1200">
                <a:solidFill>
                  <a:srgbClr val="79B8FF"/>
                </a:solidFill>
                <a:latin typeface="Roboto Mono"/>
                <a:ea typeface="Roboto Mono"/>
                <a:cs typeface="Roboto Mono"/>
                <a:sym typeface="Roboto Mono"/>
              </a:rPr>
              <a:t> 1</a:t>
            </a: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F97583"/>
                </a:solidFill>
                <a:latin typeface="Roboto Mono"/>
                <a:ea typeface="Roboto Mono"/>
                <a:cs typeface="Roboto Mono"/>
                <a:sym typeface="Roboto Mono"/>
              </a:rPr>
              <a:t>while</a:t>
            </a:r>
            <a:r>
              <a:rPr lang="nl" sz="1200">
                <a:solidFill>
                  <a:srgbClr val="E1E4E8"/>
                </a:solidFill>
                <a:latin typeface="Roboto Mono"/>
                <a:ea typeface="Roboto Mono"/>
                <a:cs typeface="Roboto Mono"/>
                <a:sym typeface="Roboto Mono"/>
              </a:rPr>
              <a:t> (gok </a:t>
            </a:r>
            <a:r>
              <a:rPr lang="nl" sz="1200">
                <a:solidFill>
                  <a:srgbClr val="F97583"/>
                </a:solidFill>
                <a:latin typeface="Roboto Mono"/>
                <a:ea typeface="Roboto Mono"/>
                <a:cs typeface="Roboto Mono"/>
                <a:sym typeface="Roboto Mono"/>
              </a:rPr>
              <a:t>!=</a:t>
            </a:r>
            <a:r>
              <a:rPr lang="nl" sz="1200">
                <a:solidFill>
                  <a:srgbClr val="E1E4E8"/>
                </a:solidFill>
                <a:latin typeface="Roboto Mono"/>
                <a:ea typeface="Roboto Mono"/>
                <a:cs typeface="Roboto Mono"/>
                <a:sym typeface="Roboto Mono"/>
              </a:rPr>
              <a:t> geheim) {</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E1E4E8"/>
                </a:solidFill>
                <a:latin typeface="Roboto Mono"/>
                <a:ea typeface="Roboto Mono"/>
                <a:cs typeface="Roboto Mono"/>
                <a:sym typeface="Roboto Mono"/>
              </a:rPr>
              <a:t>    gok </a:t>
            </a:r>
            <a:r>
              <a:rPr lang="nl" sz="1200">
                <a:solidFill>
                  <a:srgbClr val="F97583"/>
                </a:solidFill>
                <a:latin typeface="Roboto Mono"/>
                <a:ea typeface="Roboto Mono"/>
                <a:cs typeface="Roboto Mono"/>
                <a:sym typeface="Roboto Mono"/>
              </a:rPr>
              <a:t>=</a:t>
            </a:r>
            <a:r>
              <a:rPr lang="nl" sz="1200">
                <a:solidFill>
                  <a:srgbClr val="B392F0"/>
                </a:solidFill>
                <a:latin typeface="Roboto Mono"/>
                <a:ea typeface="Roboto Mono"/>
                <a:cs typeface="Roboto Mono"/>
                <a:sym typeface="Roboto Mono"/>
              </a:rPr>
              <a:t> floor</a:t>
            </a:r>
            <a:r>
              <a:rPr lang="nl" sz="1200">
                <a:solidFill>
                  <a:srgbClr val="E1E4E8"/>
                </a:solidFill>
                <a:latin typeface="Roboto Mono"/>
                <a:ea typeface="Roboto Mono"/>
                <a:cs typeface="Roboto Mono"/>
                <a:sym typeface="Roboto Mono"/>
              </a:rPr>
              <a:t>(</a:t>
            </a:r>
            <a:r>
              <a:rPr lang="nl" sz="1200">
                <a:solidFill>
                  <a:srgbClr val="B392F0"/>
                </a:solidFill>
                <a:latin typeface="Roboto Mono"/>
                <a:ea typeface="Roboto Mono"/>
                <a:cs typeface="Roboto Mono"/>
                <a:sym typeface="Roboto Mono"/>
              </a:rPr>
              <a:t>random</a:t>
            </a:r>
            <a:r>
              <a:rPr lang="nl" sz="1200">
                <a:solidFill>
                  <a:srgbClr val="E1E4E8"/>
                </a:solidFill>
                <a:latin typeface="Roboto Mono"/>
                <a:ea typeface="Roboto Mono"/>
                <a:cs typeface="Roboto Mono"/>
                <a:sym typeface="Roboto Mono"/>
              </a:rPr>
              <a:t>(</a:t>
            </a:r>
            <a:r>
              <a:rPr lang="nl" sz="1200">
                <a:solidFill>
                  <a:srgbClr val="79B8FF"/>
                </a:solidFill>
                <a:latin typeface="Roboto Mono"/>
                <a:ea typeface="Roboto Mono"/>
                <a:cs typeface="Roboto Mono"/>
                <a:sym typeface="Roboto Mono"/>
              </a:rPr>
              <a:t>1</a:t>
            </a:r>
            <a:r>
              <a:rPr lang="nl" sz="1200">
                <a:solidFill>
                  <a:srgbClr val="E1E4E8"/>
                </a:solidFill>
                <a:latin typeface="Roboto Mono"/>
                <a:ea typeface="Roboto Mono"/>
                <a:cs typeface="Roboto Mono"/>
                <a:sym typeface="Roboto Mono"/>
              </a:rPr>
              <a:t>, </a:t>
            </a:r>
            <a:r>
              <a:rPr lang="nl" sz="1200">
                <a:solidFill>
                  <a:srgbClr val="79B8FF"/>
                </a:solidFill>
                <a:latin typeface="Roboto Mono"/>
                <a:ea typeface="Roboto Mono"/>
                <a:cs typeface="Roboto Mono"/>
                <a:sym typeface="Roboto Mono"/>
              </a:rPr>
              <a:t>21</a:t>
            </a: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E1E4E8"/>
                </a:solidFill>
                <a:latin typeface="Roboto Mono"/>
                <a:ea typeface="Roboto Mono"/>
                <a:cs typeface="Roboto Mono"/>
                <a:sym typeface="Roboto Mono"/>
              </a:rPr>
              <a:t>    pogingen</a:t>
            </a:r>
            <a:r>
              <a:rPr lang="nl" sz="1200">
                <a:solidFill>
                  <a:srgbClr val="F97583"/>
                </a:solidFill>
                <a:latin typeface="Roboto Mono"/>
                <a:ea typeface="Roboto Mono"/>
                <a:cs typeface="Roboto Mono"/>
                <a:sym typeface="Roboto Mono"/>
              </a:rPr>
              <a:t>++</a:t>
            </a: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nl" sz="1200">
                <a:solidFill>
                  <a:srgbClr val="E1E4E8"/>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a:p>
            <a:pPr indent="0" lvl="0" marL="0" rtl="0" algn="l">
              <a:lnSpc>
                <a:spcPct val="150000"/>
              </a:lnSpc>
              <a:spcBef>
                <a:spcPts val="0"/>
              </a:spcBef>
              <a:spcAft>
                <a:spcPts val="0"/>
              </a:spcAft>
              <a:buNone/>
            </a:pPr>
            <a:r>
              <a:rPr lang="nl" sz="1200">
                <a:solidFill>
                  <a:srgbClr val="B392F0"/>
                </a:solidFill>
                <a:latin typeface="Roboto Mono"/>
                <a:ea typeface="Roboto Mono"/>
                <a:cs typeface="Roboto Mono"/>
                <a:sym typeface="Roboto Mono"/>
              </a:rPr>
              <a:t>println</a:t>
            </a:r>
            <a:r>
              <a:rPr lang="nl" sz="1200">
                <a:solidFill>
                  <a:srgbClr val="E1E4E8"/>
                </a:solidFill>
                <a:latin typeface="Roboto Mono"/>
                <a:ea typeface="Roboto Mono"/>
                <a:cs typeface="Roboto Mono"/>
                <a:sym typeface="Roboto Mono"/>
              </a:rPr>
              <a:t>(</a:t>
            </a:r>
            <a:r>
              <a:rPr lang="nl" sz="1200">
                <a:solidFill>
                  <a:srgbClr val="9ECBFF"/>
                </a:solidFill>
                <a:latin typeface="Roboto Mono"/>
                <a:ea typeface="Roboto Mono"/>
                <a:cs typeface="Roboto Mono"/>
                <a:sym typeface="Roboto Mono"/>
              </a:rPr>
              <a:t>"Pogingen: "</a:t>
            </a:r>
            <a:r>
              <a:rPr lang="nl" sz="1200">
                <a:solidFill>
                  <a:srgbClr val="F97583"/>
                </a:solidFill>
                <a:latin typeface="Roboto Mono"/>
                <a:ea typeface="Roboto Mono"/>
                <a:cs typeface="Roboto Mono"/>
                <a:sym typeface="Roboto Mono"/>
              </a:rPr>
              <a:t> +</a:t>
            </a:r>
            <a:r>
              <a:rPr lang="nl" sz="1200">
                <a:solidFill>
                  <a:srgbClr val="E1E4E8"/>
                </a:solidFill>
                <a:latin typeface="Roboto Mono"/>
                <a:ea typeface="Roboto Mono"/>
                <a:cs typeface="Roboto Mono"/>
                <a:sym typeface="Roboto Mono"/>
              </a:rPr>
              <a:t> pogingen);</a:t>
            </a:r>
            <a:endParaRPr sz="1200">
              <a:solidFill>
                <a:srgbClr val="E1E4E8"/>
              </a:solidFill>
              <a:latin typeface="Roboto Mono"/>
              <a:ea typeface="Roboto Mono"/>
              <a:cs typeface="Roboto Mono"/>
              <a:sym typeface="Roboto Mono"/>
            </a:endParaRPr>
          </a:p>
          <a:p>
            <a:pPr indent="0" lvl="0" marL="0" rtl="0" algn="l">
              <a:spcBef>
                <a:spcPts val="0"/>
              </a:spcBef>
              <a:spcAft>
                <a:spcPts val="0"/>
              </a:spcAft>
              <a:buNone/>
            </a:pPr>
            <a:r>
              <a:t/>
            </a:r>
            <a:endParaRPr sz="1000">
              <a:solidFill>
                <a:srgbClr val="6A737D"/>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