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F0B2C6-FD7A-4665-9185-BBF57FDCFF38}">
  <a:tblStyle styleId="{67F0B2C6-FD7A-4665-9185-BBF57FDCF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9e0f3123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9e0f3123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9e0f3123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9e0f312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9e0f3123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9e0f3123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9e0f3123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9e0f3123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c87b85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7c87b85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a07075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a07075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e0f31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9e0f31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9e0f312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9e0f312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9e0f312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9e0f312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9e0f312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9e0f312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9e0f312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9e0f312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c87b857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c87b857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9e0f3123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9e0f3123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9e0f3123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9e0f312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universiteitleiden.nl/onderwi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Uitleg: Basis + HTML tags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0575" y="4555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Mnr. Segers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Separation of Concerns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1297500" y="1020475"/>
            <a:ext cx="72564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Nut ervan: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sneller begrijpen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makkelijker aanpassen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HTML: Beschrijft de inhoud van de webpagina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CSS: Geeft de stijl van de webpagina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943925" y="2926750"/>
            <a:ext cx="27525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&gt;Mijn Website&lt;/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rel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"stylesheet"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href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"stijl.css"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. . .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4118450" y="2808850"/>
            <a:ext cx="27525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background-color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lightblue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font-family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Verdana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margin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padding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text-align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background-color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yellow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sz="10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CSS niveau</a:t>
            </a:r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472350" y="1495400"/>
            <a:ext cx="50112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&gt;Slecht voorbeeld&lt;/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"color: red; font-weight: bold;"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&gt;Eerste item&lt;/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"color: red; font-weight: bold;"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&gt;Tweede item&lt;/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"color: red; font-weight: bold;"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&gt;Derde item&lt;/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3"/>
          <p:cNvSpPr txBox="1"/>
          <p:nvPr>
            <p:ph type="title"/>
          </p:nvPr>
        </p:nvSpPr>
        <p:spPr>
          <a:xfrm>
            <a:off x="472350" y="4471925"/>
            <a:ext cx="8199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058"/>
              <a:buNone/>
            </a:pPr>
            <a:r>
              <a:rPr lang="nl" sz="2060"/>
              <a:t>Geef de stijl altijd mee aan het hoogst mogelijke parent element</a:t>
            </a:r>
            <a:endParaRPr sz="2060"/>
          </a:p>
        </p:txBody>
      </p:sp>
      <p:sp>
        <p:nvSpPr>
          <p:cNvPr id="291" name="Google Shape;291;p23"/>
          <p:cNvSpPr/>
          <p:nvPr/>
        </p:nvSpPr>
        <p:spPr>
          <a:xfrm>
            <a:off x="4984450" y="1813325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5549550" y="450650"/>
            <a:ext cx="33747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&gt;Goed voorbeeld&lt;/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rel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"stylesheet"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href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"stijl.css"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&gt;Eerste item&lt;/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&gt;Tweede item&lt;/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&gt;Derde item&lt;/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5624375" y="3493325"/>
            <a:ext cx="3374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4" name="Google Shape;294;p23"/>
          <p:cNvCxnSpPr/>
          <p:nvPr/>
        </p:nvCxnSpPr>
        <p:spPr>
          <a:xfrm flipH="1" rot="10800000">
            <a:off x="5624375" y="3461825"/>
            <a:ext cx="3081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Commentaar in HTML en CSS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868175" y="1449800"/>
            <a:ext cx="39396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Gebruik commentaar om je document te structureren en uit te leggen wat je doet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HTML: &lt;!-- Typ hier →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CSS: /* Typ hier */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2" name="Google Shape;3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75" y="1281938"/>
            <a:ext cx="3040650" cy="3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0" y="3024001"/>
            <a:ext cx="3939600" cy="45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Structuur project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5296125" y="1256225"/>
            <a:ext cx="29379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Voorbeeld structuur: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mijn-website/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index.html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contact.html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over.html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stijl.css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└── images/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├── logo.png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├── achtergrond.jpg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└── profielfoto.png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1273100" y="1256225"/>
            <a:ext cx="31389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 als hoofdpagina van je website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html bestanden voor andere pagina’s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Eén CSS bestand voor alle HTML bestanden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Aanpassing in stijl gebeurd gelijk overal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 met alle plaatjes op je website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Welke tags kennen we al?</a:t>
            </a:r>
            <a:endParaRPr/>
          </a:p>
        </p:txBody>
      </p:sp>
      <p:sp>
        <p:nvSpPr>
          <p:cNvPr id="318" name="Google Shape;3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Alles begrepen?</a:t>
            </a:r>
            <a:endParaRPr/>
          </a:p>
        </p:txBody>
      </p:sp>
      <p:sp>
        <p:nvSpPr>
          <p:cNvPr id="324" name="Google Shape;3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Neem een klein blaadje, deel zo nodig met elkaar en beantwoord de volgende vragen: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Schrijf op wat het protocol, de server, map en het bestand is van volgende URL: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https://www.universiteitleiden.nl/onderwijs</a:t>
            </a:r>
            <a:r>
              <a:rPr lang="nl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Waarom is </a:t>
            </a:r>
            <a:r>
              <a:rPr lang="nl"/>
              <a:t>separation</a:t>
            </a:r>
            <a:r>
              <a:rPr lang="nl"/>
              <a:t> of concerns belangrijk?</a:t>
            </a:r>
            <a:endParaRPr/>
          </a:p>
        </p:txBody>
      </p:sp>
      <p:sp>
        <p:nvSpPr>
          <p:cNvPr id="325" name="Google Shape;3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 de basis: Stappen voor je een website bezoekt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75" y="1703593"/>
            <a:ext cx="2318100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25" y="1760925"/>
            <a:ext cx="1621650" cy="16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2185525" y="2149800"/>
            <a:ext cx="7941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5514238" y="2149800"/>
            <a:ext cx="8424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900" y="1872343"/>
            <a:ext cx="2489544" cy="139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2123375" y="24142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Opstarten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498775" y="24142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 de basis: We zitten bij de browser, wat nu?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2095300" y="1531125"/>
            <a:ext cx="7941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25" y="1460925"/>
            <a:ext cx="914100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1629975" y="3612700"/>
            <a:ext cx="3977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URL: https://www.w3schools.com/html/pic_trulli.jpg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2095300" y="1795575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Opzoeken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 rot="5400000">
            <a:off x="4022325" y="2876900"/>
            <a:ext cx="512700" cy="10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3988713" y="32316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Klikken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5607375" y="3404350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825" y="3446050"/>
            <a:ext cx="7605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6246877" y="3132800"/>
            <a:ext cx="698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425" y="3446050"/>
            <a:ext cx="7605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5"/>
          <p:cNvSpPr/>
          <p:nvPr/>
        </p:nvSpPr>
        <p:spPr>
          <a:xfrm>
            <a:off x="7084975" y="3404350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7755527" y="2989850"/>
            <a:ext cx="698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Browser/Client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/>
          <p:nvPr/>
        </p:nvSpPr>
        <p:spPr>
          <a:xfrm rot="5400000">
            <a:off x="4121025" y="3745049"/>
            <a:ext cx="3153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5">
            <a:alphaModFix/>
          </a:blip>
          <a:srcRect b="18207" l="0" r="0" t="0"/>
          <a:stretch/>
        </p:blipFill>
        <p:spPr>
          <a:xfrm>
            <a:off x="2924925" y="1057925"/>
            <a:ext cx="3060099" cy="1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/>
          <p:nvPr/>
        </p:nvSpPr>
        <p:spPr>
          <a:xfrm>
            <a:off x="1629975" y="4444600"/>
            <a:ext cx="1138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Protocol: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2739000" y="4444600"/>
            <a:ext cx="1831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570488" y="4487500"/>
            <a:ext cx="7605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5488950" y="4469650"/>
            <a:ext cx="113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Bestand: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1629975" y="4661300"/>
            <a:ext cx="7941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2768175" y="4661300"/>
            <a:ext cx="1802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www.w3schools.com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4570500" y="4688500"/>
            <a:ext cx="698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/html/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5488950" y="4662750"/>
            <a:ext cx="113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pic_trulli.jpg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1448500" y="33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Samenvatting</a:t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1169739" y="1136450"/>
            <a:ext cx="862200" cy="855300"/>
          </a:xfrm>
          <a:prstGeom prst="rect">
            <a:avLst/>
          </a:prstGeom>
          <a:solidFill>
            <a:srgbClr val="45818E"/>
          </a:solidFill>
          <a:ln cap="flat" cmpd="sng" w="3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50" lIns="34350" spcFirstLastPara="1" rIns="34350" wrap="square" tIns="3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25">
                <a:latin typeface="Lato"/>
                <a:ea typeface="Lato"/>
                <a:cs typeface="Lato"/>
                <a:sym typeface="Lato"/>
              </a:rPr>
              <a:t>Client</a:t>
            </a:r>
            <a:endParaRPr sz="122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454370" y="1708714"/>
            <a:ext cx="540000" cy="240000"/>
          </a:xfrm>
          <a:prstGeom prst="rect">
            <a:avLst/>
          </a:prstGeom>
          <a:solidFill>
            <a:srgbClr val="45818E"/>
          </a:solidFill>
          <a:ln cap="flat" cmpd="sng" w="5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820">
                <a:latin typeface="Lato"/>
                <a:ea typeface="Lato"/>
                <a:cs typeface="Lato"/>
                <a:sym typeface="Lato"/>
              </a:rPr>
              <a:t>Browser</a:t>
            </a:r>
            <a:endParaRPr sz="8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1044799" y="2871132"/>
            <a:ext cx="1112184" cy="679860"/>
          </a:xfrm>
          <a:prstGeom prst="cloud">
            <a:avLst/>
          </a:prstGeom>
          <a:solidFill>
            <a:schemeClr val="lt2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Lato"/>
                <a:ea typeface="Lato"/>
                <a:cs typeface="Lato"/>
                <a:sym typeface="Lato"/>
              </a:rPr>
              <a:t>Internet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/>
          <p:nvPr/>
        </p:nvSpPr>
        <p:spPr>
          <a:xfrm rot="5400000">
            <a:off x="1475803" y="3852665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6"/>
          <p:cNvSpPr/>
          <p:nvPr/>
        </p:nvSpPr>
        <p:spPr>
          <a:xfrm rot="-5400000">
            <a:off x="1199970" y="3831113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1218228" y="4403881"/>
            <a:ext cx="765300" cy="679800"/>
          </a:xfrm>
          <a:prstGeom prst="rect">
            <a:avLst/>
          </a:prstGeom>
          <a:solidFill>
            <a:srgbClr val="45818E"/>
          </a:solidFill>
          <a:ln cap="flat" cmpd="sng" w="3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50" lIns="34350" spcFirstLastPara="1" rIns="34350" wrap="square" tIns="3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25">
                <a:latin typeface="Lato"/>
                <a:ea typeface="Lato"/>
                <a:cs typeface="Lato"/>
                <a:sym typeface="Lato"/>
              </a:rPr>
              <a:t>Server</a:t>
            </a:r>
            <a:endParaRPr sz="1225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8" name="Google Shape;188;p16"/>
          <p:cNvGraphicFramePr/>
          <p:nvPr/>
        </p:nvGraphicFramePr>
        <p:xfrm>
          <a:off x="2413600" y="9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{67F0B2C6-FD7A-4665-9185-BBF57FDCFF38}</a:tableStyleId>
              </a:tblPr>
              <a:tblGrid>
                <a:gridCol w="888875"/>
                <a:gridCol w="1714400"/>
                <a:gridCol w="3411325"/>
              </a:tblGrid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Voorbeeld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Betekenis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Protocol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https://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Vertelt de browser </a:t>
                      </a:r>
                      <a:r>
                        <a:rPr i="1" lang="nl">
                          <a:solidFill>
                            <a:schemeClr val="lt1"/>
                          </a:solidFill>
                        </a:rPr>
                        <a:t>hoe</a:t>
                      </a:r>
                      <a:r>
                        <a:rPr lang="nl">
                          <a:solidFill>
                            <a:schemeClr val="lt1"/>
                          </a:solidFill>
                        </a:rPr>
                        <a:t> er gecommuniceerd moet worden.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http = onveilig, https = versleuteld en veilig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Server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www.w3schools.com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Geeft aan welke server de browser moet aanspreken (gelijkaardig aan telefoonnummer)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/html/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(niet verplicht, gaat niet in map)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Geeft aan in welke map op de server gezocht moet worden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Bestand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pic_trulli.jpg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(niet verplicht, levert index.html als leeg)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Daadwerkelijke bestand wordt opgevraagd. Kan plaatje, html, pdf, … zijn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16"/>
          <p:cNvSpPr/>
          <p:nvPr/>
        </p:nvSpPr>
        <p:spPr>
          <a:xfrm rot="5400000">
            <a:off x="1613787" y="2293421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6"/>
          <p:cNvSpPr/>
          <p:nvPr/>
        </p:nvSpPr>
        <p:spPr>
          <a:xfrm rot="-5400000">
            <a:off x="1337954" y="2271869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Basis HTML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922925" y="1270950"/>
            <a:ext cx="70389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HyperText Markup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Geen programmeertaal =&gt; Geen variabelen, berekeningen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Beschrijvingstaal =&gt; Beschrijft inhoud en structuur van een website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6559475" y="539925"/>
            <a:ext cx="2330700" cy="2202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3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959475" y="2386500"/>
            <a:ext cx="5363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&lt;h1&gt; Tekst &lt;/h1&gt;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Open-tag + inhoud + Sluit-tag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Uitzondering: &lt;br&gt; en &lt;img&gt; hebben geen inhoud en  sluit-tag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Staat in de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959475" y="3579200"/>
            <a:ext cx="50418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&lt;img src=”...” alt=”...”&gt;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Open-tag (met attribute(n) en value(s)) + inhoud + Sluit-tag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Attribute: eigenschap van tag (optioneel)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waarde die je de eigenschap geeft (optioneel)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value staat vaak tussen “ ” als het gaat om tekst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HTML als sandwich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813775" y="1654500"/>
            <a:ext cx="44613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3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&gt;Mijn eerste pagina&lt;/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&gt;Dit is een paragraaf tekst.&lt;/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&gt;Eerste punt&lt;/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&gt;Tweede punt&lt;/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200" y="1577412"/>
            <a:ext cx="763400" cy="5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200" y="4015163"/>
            <a:ext cx="763400" cy="5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/>
        </p:nvSpPr>
        <p:spPr>
          <a:xfrm>
            <a:off x="5412975" y="1698050"/>
            <a:ext cx="6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5377700" y="4135788"/>
            <a:ext cx="6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6900" y="2161018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5712891" y="2228343"/>
            <a:ext cx="40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137" y="2161018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 txBox="1"/>
          <p:nvPr/>
        </p:nvSpPr>
        <p:spPr>
          <a:xfrm>
            <a:off x="6556124" y="2228350"/>
            <a:ext cx="481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8588" y="2600893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5734579" y="2668218"/>
            <a:ext cx="40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563" y="3671806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5753549" y="3739138"/>
            <a:ext cx="481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9400" y="2955931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 txBox="1"/>
          <p:nvPr/>
        </p:nvSpPr>
        <p:spPr>
          <a:xfrm>
            <a:off x="6015391" y="3023256"/>
            <a:ext cx="40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&lt;h1&gt;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0763" y="2947193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7256749" y="3014525"/>
            <a:ext cx="481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&lt;/h1&gt;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325" y="3309506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 txBox="1"/>
          <p:nvPr/>
        </p:nvSpPr>
        <p:spPr>
          <a:xfrm>
            <a:off x="6061316" y="3376831"/>
            <a:ext cx="40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&lt;p&gt;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6688" y="3300768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7302674" y="3368100"/>
            <a:ext cx="481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&lt;/p&gt;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382" y="2194282"/>
            <a:ext cx="299725" cy="2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952" y="2955438"/>
            <a:ext cx="405300" cy="40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4950" y="3368113"/>
            <a:ext cx="467837" cy="46783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HTML in stambomen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4228635" y="1791234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3402000" y="238753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4872291" y="2413453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3402000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393760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5385519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4818542" y="3747665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5749065" y="3747665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" name="Google Shape;245;p19"/>
          <p:cNvCxnSpPr>
            <a:endCxn id="238" idx="0"/>
          </p:cNvCxnSpPr>
          <p:nvPr/>
        </p:nvCxnSpPr>
        <p:spPr>
          <a:xfrm flipH="1">
            <a:off x="3815250" y="2241131"/>
            <a:ext cx="843600" cy="1464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9"/>
          <p:cNvCxnSpPr>
            <a:stCxn id="237" idx="2"/>
            <a:endCxn id="239" idx="0"/>
          </p:cNvCxnSpPr>
          <p:nvPr/>
        </p:nvCxnSpPr>
        <p:spPr>
          <a:xfrm>
            <a:off x="4641885" y="2220834"/>
            <a:ext cx="6438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9"/>
          <p:cNvCxnSpPr>
            <a:stCxn id="238" idx="2"/>
            <a:endCxn id="240" idx="0"/>
          </p:cNvCxnSpPr>
          <p:nvPr/>
        </p:nvCxnSpPr>
        <p:spPr>
          <a:xfrm>
            <a:off x="3815250" y="2817131"/>
            <a:ext cx="0" cy="2184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9"/>
          <p:cNvCxnSpPr>
            <a:stCxn id="239" idx="2"/>
            <a:endCxn id="241" idx="0"/>
          </p:cNvCxnSpPr>
          <p:nvPr/>
        </p:nvCxnSpPr>
        <p:spPr>
          <a:xfrm flipH="1">
            <a:off x="4807041" y="2843053"/>
            <a:ext cx="4785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9"/>
          <p:cNvCxnSpPr>
            <a:stCxn id="239" idx="2"/>
            <a:endCxn id="242" idx="0"/>
          </p:cNvCxnSpPr>
          <p:nvPr/>
        </p:nvCxnSpPr>
        <p:spPr>
          <a:xfrm>
            <a:off x="5285541" y="2843053"/>
            <a:ext cx="5133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9"/>
          <p:cNvCxnSpPr>
            <a:stCxn id="242" idx="2"/>
            <a:endCxn id="244" idx="0"/>
          </p:cNvCxnSpPr>
          <p:nvPr/>
        </p:nvCxnSpPr>
        <p:spPr>
          <a:xfrm>
            <a:off x="5798769" y="3465271"/>
            <a:ext cx="363600" cy="2823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9"/>
          <p:cNvCxnSpPr>
            <a:stCxn id="242" idx="2"/>
            <a:endCxn id="243" idx="0"/>
          </p:cNvCxnSpPr>
          <p:nvPr/>
        </p:nvCxnSpPr>
        <p:spPr>
          <a:xfrm flipH="1">
            <a:off x="5231769" y="3465271"/>
            <a:ext cx="567000" cy="2823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19"/>
          <p:cNvSpPr txBox="1"/>
          <p:nvPr/>
        </p:nvSpPr>
        <p:spPr>
          <a:xfrm>
            <a:off x="548075" y="1643400"/>
            <a:ext cx="31737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eerste pagina&lt;/title&gt;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&lt;p&gt;Dit is een paragraaf tekst.&lt;/p&gt;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&lt;li&gt;Eerste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&lt;li&gt;Tweede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6679600" y="1711625"/>
            <a:ext cx="22929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Parent: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Een parent heeft één of meerdere andere elementen (</a:t>
            </a: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Children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Siblings: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Children van dezelfde parent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Nesting: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Een child kan weer een parent zijn van een ander element, enzovoort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548075" y="4570850"/>
            <a:ext cx="6842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 zijn voorbeelden van parent,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siblings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nesting in deze stamboom?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Oefeningen Stambomen</a:t>
            </a: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1172125" y="1830600"/>
            <a:ext cx="36201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3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&gt;Over mij&lt;/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&gt;Wie ben ik?&lt;/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&gt;Dit is HTML.&lt;/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3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3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0"/>
          <p:cNvSpPr txBox="1"/>
          <p:nvPr>
            <p:ph type="title"/>
          </p:nvPr>
        </p:nvSpPr>
        <p:spPr>
          <a:xfrm>
            <a:off x="1172125" y="1214100"/>
            <a:ext cx="1901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1</a:t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4792200" y="1888675"/>
            <a:ext cx="35442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Mijn website&lt;/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&gt;Welkom!&lt;/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&gt;Hier vind je informatie en links.&lt;/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src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"foto.jpg"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alt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"voorbeeld"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href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"https://example.com"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&gt;Eerste link&lt;/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href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"https://example.org"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&gt;Tweede link&lt;/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0"/>
          <p:cNvSpPr txBox="1"/>
          <p:nvPr>
            <p:ph type="title"/>
          </p:nvPr>
        </p:nvSpPr>
        <p:spPr>
          <a:xfrm>
            <a:off x="4902750" y="1307850"/>
            <a:ext cx="1901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2</a:t>
            </a:r>
            <a:endParaRPr/>
          </a:p>
        </p:txBody>
      </p:sp>
      <p:sp>
        <p:nvSpPr>
          <p:cNvPr id="265" name="Google Shape;265;p20"/>
          <p:cNvSpPr txBox="1"/>
          <p:nvPr>
            <p:ph type="title"/>
          </p:nvPr>
        </p:nvSpPr>
        <p:spPr>
          <a:xfrm>
            <a:off x="632300" y="4238250"/>
            <a:ext cx="8199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060"/>
              <a:t>Gebruik tabs en enters om je werk overzichtelijk te houden</a:t>
            </a:r>
            <a:endParaRPr sz="2060"/>
          </a:p>
        </p:txBody>
      </p:sp>
      <p:sp>
        <p:nvSpPr>
          <p:cNvPr id="266" name="Google Shape;26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060"/>
              <a:t>Separation of Concerns: Ziet dit er overzichtelijk uit?</a:t>
            </a:r>
            <a:endParaRPr sz="2060"/>
          </a:p>
        </p:txBody>
      </p:sp>
      <p:sp>
        <p:nvSpPr>
          <p:cNvPr id="272" name="Google Shape;272;p21"/>
          <p:cNvSpPr txBox="1"/>
          <p:nvPr/>
        </p:nvSpPr>
        <p:spPr>
          <a:xfrm>
            <a:off x="1297500" y="1020475"/>
            <a:ext cx="72564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&gt;Mijn Website&lt;/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"background-color: lightblue; font-family: Verdana; margin:0; padding:0;"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"color: red; text-align: center; background-color: yellow;"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&gt;Mijn site&lt;/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"font-size: 18px; color: green; line-height: 1.5; 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&gt;Dit is een paragraaf. 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"font-size: 18px; color: purple; margin: 20px;"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&gt;Nog een stukje tekst.&lt;/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"list-style-type: square; color: blue; margin: 20px;"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"margin: 5px; font-weight: bold;"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&gt;Eerste item&lt;/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"margin: 5px; font-style: italic; color: orange;"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&gt;Tweede item&lt;/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0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"margin: 5px; text-decoration: underline; color: brown;"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&gt;Derde item&lt;/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1"/>
          <p:cNvSpPr txBox="1"/>
          <p:nvPr>
            <p:ph type="title"/>
          </p:nvPr>
        </p:nvSpPr>
        <p:spPr>
          <a:xfrm>
            <a:off x="880875" y="4007775"/>
            <a:ext cx="81993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nl" sz="1554"/>
              <a:t>Mogelijke combinaties van</a:t>
            </a:r>
            <a:r>
              <a:rPr lang="nl" sz="1554"/>
              <a:t> HTML en CSS</a:t>
            </a:r>
            <a:endParaRPr sz="1554"/>
          </a:p>
          <a:p>
            <a:pPr indent="-30822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lang="nl" sz="1254"/>
              <a:t>In HTML</a:t>
            </a:r>
            <a:endParaRPr sz="1254"/>
          </a:p>
          <a:p>
            <a:pPr indent="-30822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lang="nl" sz="1254"/>
              <a:t>In &lt;Style&gt; binnen de &lt;head&gt; tag</a:t>
            </a:r>
            <a:endParaRPr sz="1254"/>
          </a:p>
          <a:p>
            <a:pPr indent="-30822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lang="nl" sz="1254"/>
              <a:t>Apart bestand dat je linkt binnen de &lt;head&gt; tag (&lt;link rel="stylesheet" href="style.css"&gt;)</a:t>
            </a:r>
            <a:endParaRPr sz="1254"/>
          </a:p>
        </p:txBody>
      </p:sp>
      <p:sp>
        <p:nvSpPr>
          <p:cNvPr id="274" name="Google Shape;27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