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Montserrat"/>
      <p:regular r:id="rId20"/>
      <p:bold r:id="rId21"/>
      <p:italic r:id="rId22"/>
      <p:boldItalic r:id="rId23"/>
    </p:embeddedFont>
    <p:embeddedFont>
      <p:font typeface="La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A255B59-830D-483A-AF38-827BD2ECF72A}">
  <a:tblStyle styleId="{DA255B59-830D-483A-AF38-827BD2ECF72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regular.fntdata"/><Relationship Id="rId22" Type="http://schemas.openxmlformats.org/officeDocument/2006/relationships/font" Target="fonts/Montserrat-italic.fntdata"/><Relationship Id="rId21" Type="http://schemas.openxmlformats.org/officeDocument/2006/relationships/font" Target="fonts/Montserrat-bold.fntdata"/><Relationship Id="rId24" Type="http://schemas.openxmlformats.org/officeDocument/2006/relationships/font" Target="fonts/Lato-regular.fntdata"/><Relationship Id="rId23" Type="http://schemas.openxmlformats.org/officeDocument/2006/relationships/font" Target="fonts/Montserrat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Lato-italic.fntdata"/><Relationship Id="rId25" Type="http://schemas.openxmlformats.org/officeDocument/2006/relationships/font" Target="fonts/Lato-bold.fntdata"/><Relationship Id="rId27" Type="http://schemas.openxmlformats.org/officeDocument/2006/relationships/font" Target="fonts/Lato-bold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79e0f31239_0_1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379e0f31239_0_1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9e0f31239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79e0f31239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79e0f3123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79e0f3123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37a0707536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37a0707536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9e0f3123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9e0f3123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79e0f3123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379e0f3123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9e0f31239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9e0f31239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79e0f3123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" name="Google Shape;187;g379e0f3123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79e0f31239_0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79e0f31239_0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9e0f31239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9e0f31239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79e0f31239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79e0f31239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79e0f3123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79e0f3123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www.universiteitleiden.nl/onderwij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Uitleg Basis + HTML tags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150575" y="4555300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Mnr. Segers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2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CSS niveau</a:t>
            </a:r>
            <a:endParaRPr/>
          </a:p>
        </p:txBody>
      </p:sp>
      <p:sp>
        <p:nvSpPr>
          <p:cNvPr id="243" name="Google Shape;243;p22"/>
          <p:cNvSpPr txBox="1"/>
          <p:nvPr/>
        </p:nvSpPr>
        <p:spPr>
          <a:xfrm>
            <a:off x="868175" y="1449800"/>
            <a:ext cx="47562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&lt;title&gt;Slecht voorbeeld&lt;/title&gt;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 style="color: red; font-weight: bold;"&gt;Eerste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 style="color: red; font-weight: bold;"&gt;Tweede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 style="color: red; font-weight: bold;"&gt;Derde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4" name="Google Shape;244;p22"/>
          <p:cNvSpPr txBox="1"/>
          <p:nvPr>
            <p:ph type="title"/>
          </p:nvPr>
        </p:nvSpPr>
        <p:spPr>
          <a:xfrm>
            <a:off x="472350" y="4471925"/>
            <a:ext cx="81993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ct val="48058"/>
              <a:buNone/>
            </a:pPr>
            <a:r>
              <a:rPr lang="nl" sz="2060"/>
              <a:t>Geef de stijl altijd mee aan het hoogst mogelijke parent element</a:t>
            </a:r>
            <a:endParaRPr sz="2060"/>
          </a:p>
        </p:txBody>
      </p:sp>
      <p:sp>
        <p:nvSpPr>
          <p:cNvPr id="245" name="Google Shape;245;p22"/>
          <p:cNvSpPr/>
          <p:nvPr/>
        </p:nvSpPr>
        <p:spPr>
          <a:xfrm>
            <a:off x="4984450" y="1813325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6" name="Google Shape;246;p22"/>
          <p:cNvSpPr txBox="1"/>
          <p:nvPr/>
        </p:nvSpPr>
        <p:spPr>
          <a:xfrm>
            <a:off x="5549550" y="450650"/>
            <a:ext cx="33747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&lt;title&gt;Goed voorbeeld&lt;/title&gt;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&lt;link rel="stylesheet" href="stijl.css"&gt;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&lt;li&gt;Eerste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&lt;li&gt;Tweede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&lt;li&gt;Derde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47" name="Google Shape;247;p22"/>
          <p:cNvSpPr txBox="1"/>
          <p:nvPr/>
        </p:nvSpPr>
        <p:spPr>
          <a:xfrm>
            <a:off x="5624375" y="3493325"/>
            <a:ext cx="3374700" cy="84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ul {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color: red;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font-weight: bold;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48" name="Google Shape;248;p22"/>
          <p:cNvCxnSpPr/>
          <p:nvPr/>
        </p:nvCxnSpPr>
        <p:spPr>
          <a:xfrm flipH="1" rot="10800000">
            <a:off x="5624375" y="3461825"/>
            <a:ext cx="3081000" cy="39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Commentaar in HTML en CSS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868175" y="1449800"/>
            <a:ext cx="3939600" cy="30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Gebruik commentaar om je document te structureren en uit te leggen wat je doet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HTML: &lt;!-- Typ hier →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CSS: /* Typ hier */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0175" y="1281938"/>
            <a:ext cx="3040650" cy="33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4900" y="3024001"/>
            <a:ext cx="3939600" cy="4534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"/>
          <p:cNvSpPr txBox="1"/>
          <p:nvPr>
            <p:ph type="title"/>
          </p:nvPr>
        </p:nvSpPr>
        <p:spPr>
          <a:xfrm>
            <a:off x="1052550" y="3421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Structuur project</a:t>
            </a:r>
            <a:endParaRPr/>
          </a:p>
        </p:txBody>
      </p:sp>
      <p:sp>
        <p:nvSpPr>
          <p:cNvPr id="262" name="Google Shape;262;p24"/>
          <p:cNvSpPr txBox="1"/>
          <p:nvPr/>
        </p:nvSpPr>
        <p:spPr>
          <a:xfrm>
            <a:off x="5296125" y="1256225"/>
            <a:ext cx="29379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Voorbeeld structuur: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mijn-website/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index.html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contact.html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over.html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├── stijl.css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└── images/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├── logo.png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├── achtergrond.jpg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└── profielfoto.png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3" name="Google Shape;263;p24"/>
          <p:cNvSpPr txBox="1"/>
          <p:nvPr/>
        </p:nvSpPr>
        <p:spPr>
          <a:xfrm>
            <a:off x="1273100" y="1256225"/>
            <a:ext cx="31389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index.html als hoofdpagina van je website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andere html bestanden voor andere pagina’s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Eén CSS bestand voor alle HTML bestanden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○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Aanpassing in stijl gebeurd gelijk overal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500"/>
              <a:buFont typeface="Lato"/>
              <a:buChar char="●"/>
            </a:pPr>
            <a:r>
              <a:rPr lang="nl" sz="15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 met alle plaatjes op je website</a:t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Alles begrepen?</a:t>
            </a:r>
            <a:endParaRPr/>
          </a:p>
        </p:txBody>
      </p:sp>
      <p:sp>
        <p:nvSpPr>
          <p:cNvPr id="269" name="Google Shape;269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Neem een klein blaadje, deel zo nodig met elkaar en beantwoord de volgende vragen: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Schrijf op wat het protocol, de server, map en het bestand is van volgende URL: </a:t>
            </a:r>
            <a:r>
              <a:rPr lang="nl" u="sng">
                <a:solidFill>
                  <a:schemeClr val="hlink"/>
                </a:solidFill>
                <a:hlinkClick r:id="rId3"/>
              </a:rPr>
              <a:t>https://www.universiteitleiden.nl/onderwijs</a:t>
            </a:r>
            <a:r>
              <a:rPr lang="nl"/>
              <a:t>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AutoNum type="arabicParenR"/>
            </a:pPr>
            <a:r>
              <a:rPr lang="nl"/>
              <a:t>Waarom is </a:t>
            </a:r>
            <a:r>
              <a:rPr lang="nl"/>
              <a:t>separation</a:t>
            </a:r>
            <a:r>
              <a:rPr lang="nl"/>
              <a:t> of concerns belangrijk?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Eerst de basis: Stappen voor je een website bezoekt</a:t>
            </a:r>
            <a:endParaRPr/>
          </a:p>
        </p:txBody>
      </p:sp>
      <p:pic>
        <p:nvPicPr>
          <p:cNvPr id="141" name="Google Shape;14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32275" y="1703593"/>
            <a:ext cx="2318100" cy="173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3325" y="1760925"/>
            <a:ext cx="1621650" cy="1621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14"/>
          <p:cNvSpPr/>
          <p:nvPr/>
        </p:nvSpPr>
        <p:spPr>
          <a:xfrm>
            <a:off x="2185525" y="2149800"/>
            <a:ext cx="7941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4" name="Google Shape;144;p14"/>
          <p:cNvSpPr/>
          <p:nvPr/>
        </p:nvSpPr>
        <p:spPr>
          <a:xfrm>
            <a:off x="5514238" y="2149800"/>
            <a:ext cx="8424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5" name="Google Shape;145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82900" y="1872343"/>
            <a:ext cx="2489544" cy="1398807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4"/>
          <p:cNvSpPr txBox="1"/>
          <p:nvPr/>
        </p:nvSpPr>
        <p:spPr>
          <a:xfrm>
            <a:off x="2123375" y="24142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Opstarten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7" name="Google Shape;147;p14"/>
          <p:cNvSpPr txBox="1"/>
          <p:nvPr/>
        </p:nvSpPr>
        <p:spPr>
          <a:xfrm>
            <a:off x="5498775" y="24142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Browser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Eerst de basis: We zitten bij de browser, wat nu?</a:t>
            </a:r>
            <a:endParaRPr/>
          </a:p>
        </p:txBody>
      </p:sp>
      <p:sp>
        <p:nvSpPr>
          <p:cNvPr id="153" name="Google Shape;153;p15"/>
          <p:cNvSpPr/>
          <p:nvPr/>
        </p:nvSpPr>
        <p:spPr>
          <a:xfrm>
            <a:off x="2095300" y="1531125"/>
            <a:ext cx="7941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54" name="Google Shape;15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2225" y="1460925"/>
            <a:ext cx="914100" cy="914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15"/>
          <p:cNvSpPr txBox="1"/>
          <p:nvPr/>
        </p:nvSpPr>
        <p:spPr>
          <a:xfrm>
            <a:off x="1629975" y="3612700"/>
            <a:ext cx="3977400" cy="3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URL: https://www.w3schools.com/html/pic_trulli.jpg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6" name="Google Shape;156;p15"/>
          <p:cNvSpPr txBox="1"/>
          <p:nvPr/>
        </p:nvSpPr>
        <p:spPr>
          <a:xfrm>
            <a:off x="2095300" y="1795575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Opzoeken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7" name="Google Shape;157;p15"/>
          <p:cNvSpPr/>
          <p:nvPr/>
        </p:nvSpPr>
        <p:spPr>
          <a:xfrm rot="5400000">
            <a:off x="4022325" y="2876900"/>
            <a:ext cx="512700" cy="10245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8" name="Google Shape;158;p15"/>
          <p:cNvSpPr txBox="1"/>
          <p:nvPr/>
        </p:nvSpPr>
        <p:spPr>
          <a:xfrm>
            <a:off x="3988713" y="3231650"/>
            <a:ext cx="760500" cy="3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Klikken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9" name="Google Shape;159;p15"/>
          <p:cNvSpPr/>
          <p:nvPr/>
        </p:nvSpPr>
        <p:spPr>
          <a:xfrm>
            <a:off x="5607375" y="3404350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0" name="Google Shape;16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15825" y="3446050"/>
            <a:ext cx="7605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15"/>
          <p:cNvSpPr txBox="1"/>
          <p:nvPr/>
        </p:nvSpPr>
        <p:spPr>
          <a:xfrm>
            <a:off x="6246877" y="3132800"/>
            <a:ext cx="6984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93425" y="3446050"/>
            <a:ext cx="760500" cy="760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5"/>
          <p:cNvSpPr/>
          <p:nvPr/>
        </p:nvSpPr>
        <p:spPr>
          <a:xfrm>
            <a:off x="7084975" y="3404350"/>
            <a:ext cx="4998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4" name="Google Shape;164;p15"/>
          <p:cNvSpPr txBox="1"/>
          <p:nvPr/>
        </p:nvSpPr>
        <p:spPr>
          <a:xfrm>
            <a:off x="7755527" y="2989850"/>
            <a:ext cx="6984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Browser/Client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5" name="Google Shape;165;p15"/>
          <p:cNvSpPr/>
          <p:nvPr/>
        </p:nvSpPr>
        <p:spPr>
          <a:xfrm rot="5400000">
            <a:off x="4121025" y="3745049"/>
            <a:ext cx="315300" cy="8439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6" name="Google Shape;166;p15"/>
          <p:cNvPicPr preferRelativeResize="0"/>
          <p:nvPr/>
        </p:nvPicPr>
        <p:blipFill rotWithShape="1">
          <a:blip r:embed="rId5">
            <a:alphaModFix/>
          </a:blip>
          <a:srcRect b="18207" l="0" r="0" t="0"/>
          <a:stretch/>
        </p:blipFill>
        <p:spPr>
          <a:xfrm>
            <a:off x="2924925" y="1057925"/>
            <a:ext cx="3060099" cy="193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5"/>
          <p:cNvSpPr txBox="1"/>
          <p:nvPr/>
        </p:nvSpPr>
        <p:spPr>
          <a:xfrm>
            <a:off x="1629975" y="4444600"/>
            <a:ext cx="11382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Protocol: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https://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15"/>
          <p:cNvSpPr txBox="1"/>
          <p:nvPr/>
        </p:nvSpPr>
        <p:spPr>
          <a:xfrm>
            <a:off x="2739000" y="4444600"/>
            <a:ext cx="1831500" cy="3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Server: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www.w3schools.com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15"/>
          <p:cNvSpPr txBox="1"/>
          <p:nvPr/>
        </p:nvSpPr>
        <p:spPr>
          <a:xfrm>
            <a:off x="4570488" y="4487500"/>
            <a:ext cx="760500" cy="2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Map: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/html/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0" name="Google Shape;170;p15"/>
          <p:cNvSpPr txBox="1"/>
          <p:nvPr/>
        </p:nvSpPr>
        <p:spPr>
          <a:xfrm>
            <a:off x="5488950" y="4469650"/>
            <a:ext cx="1138200" cy="31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Bestand: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pic_trulli.jpg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6"/>
          <p:cNvSpPr txBox="1"/>
          <p:nvPr>
            <p:ph type="title"/>
          </p:nvPr>
        </p:nvSpPr>
        <p:spPr>
          <a:xfrm>
            <a:off x="1448500" y="334825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Samenvatting</a:t>
            </a:r>
            <a:endParaRPr/>
          </a:p>
        </p:txBody>
      </p:sp>
      <p:sp>
        <p:nvSpPr>
          <p:cNvPr id="176" name="Google Shape;176;p16"/>
          <p:cNvSpPr/>
          <p:nvPr/>
        </p:nvSpPr>
        <p:spPr>
          <a:xfrm>
            <a:off x="1169739" y="1136450"/>
            <a:ext cx="862200" cy="855300"/>
          </a:xfrm>
          <a:prstGeom prst="rect">
            <a:avLst/>
          </a:prstGeom>
          <a:solidFill>
            <a:srgbClr val="45818E"/>
          </a:solidFill>
          <a:ln cap="flat" cmpd="sng" w="3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50" lIns="34350" spcFirstLastPara="1" rIns="34350" wrap="square" tIns="3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25">
                <a:latin typeface="Lato"/>
                <a:ea typeface="Lato"/>
                <a:cs typeface="Lato"/>
                <a:sym typeface="Lato"/>
              </a:rPr>
              <a:t>Client</a:t>
            </a:r>
            <a:endParaRPr sz="1225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7" name="Google Shape;177;p16"/>
          <p:cNvSpPr/>
          <p:nvPr/>
        </p:nvSpPr>
        <p:spPr>
          <a:xfrm>
            <a:off x="1454370" y="1708714"/>
            <a:ext cx="540000" cy="240000"/>
          </a:xfrm>
          <a:prstGeom prst="rect">
            <a:avLst/>
          </a:prstGeom>
          <a:solidFill>
            <a:srgbClr val="45818E"/>
          </a:solidFill>
          <a:ln cap="flat" cmpd="sng" w="5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550" lIns="53550" spcFirstLastPara="1" rIns="53550" wrap="square" tIns="535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820">
                <a:latin typeface="Lato"/>
                <a:ea typeface="Lato"/>
                <a:cs typeface="Lato"/>
                <a:sym typeface="Lato"/>
              </a:rPr>
              <a:t>Browser</a:t>
            </a:r>
            <a:endParaRPr sz="82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8" name="Google Shape;178;p16"/>
          <p:cNvSpPr/>
          <p:nvPr/>
        </p:nvSpPr>
        <p:spPr>
          <a:xfrm>
            <a:off x="1044799" y="2871132"/>
            <a:ext cx="1112184" cy="679860"/>
          </a:xfrm>
          <a:prstGeom prst="cloud">
            <a:avLst/>
          </a:prstGeom>
          <a:solidFill>
            <a:schemeClr val="lt2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00">
                <a:latin typeface="Lato"/>
                <a:ea typeface="Lato"/>
                <a:cs typeface="Lato"/>
                <a:sym typeface="Lato"/>
              </a:rPr>
              <a:t>Internet</a:t>
            </a:r>
            <a:endParaRPr sz="1200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79" name="Google Shape;179;p16"/>
          <p:cNvSpPr/>
          <p:nvPr/>
        </p:nvSpPr>
        <p:spPr>
          <a:xfrm rot="5400000">
            <a:off x="1475803" y="3852665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0" name="Google Shape;180;p16"/>
          <p:cNvSpPr/>
          <p:nvPr/>
        </p:nvSpPr>
        <p:spPr>
          <a:xfrm rot="-5400000">
            <a:off x="1199970" y="3831113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1" name="Google Shape;181;p16"/>
          <p:cNvSpPr/>
          <p:nvPr/>
        </p:nvSpPr>
        <p:spPr>
          <a:xfrm>
            <a:off x="1218228" y="4403881"/>
            <a:ext cx="765300" cy="679800"/>
          </a:xfrm>
          <a:prstGeom prst="rect">
            <a:avLst/>
          </a:prstGeom>
          <a:solidFill>
            <a:srgbClr val="45818E"/>
          </a:solidFill>
          <a:ln cap="flat" cmpd="sng" w="3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350" lIns="34350" spcFirstLastPara="1" rIns="34350" wrap="square" tIns="3435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225">
                <a:latin typeface="Lato"/>
                <a:ea typeface="Lato"/>
                <a:cs typeface="Lato"/>
                <a:sym typeface="Lato"/>
              </a:rPr>
              <a:t>Server</a:t>
            </a:r>
            <a:endParaRPr sz="1225">
              <a:latin typeface="Lato"/>
              <a:ea typeface="Lato"/>
              <a:cs typeface="Lato"/>
              <a:sym typeface="Lato"/>
            </a:endParaRPr>
          </a:p>
        </p:txBody>
      </p:sp>
      <p:graphicFrame>
        <p:nvGraphicFramePr>
          <p:cNvPr id="182" name="Google Shape;182;p16"/>
          <p:cNvGraphicFramePr/>
          <p:nvPr/>
        </p:nvGraphicFramePr>
        <p:xfrm>
          <a:off x="2413600" y="945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{DA255B59-830D-483A-AF38-827BD2ECF72A}</a:tableStyleId>
              </a:tblPr>
              <a:tblGrid>
                <a:gridCol w="888875"/>
                <a:gridCol w="1714400"/>
                <a:gridCol w="3411325"/>
              </a:tblGrid>
              <a:tr h="2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Voorbeeld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Betekenis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48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Protocol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https://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Vertelt de browser </a:t>
                      </a:r>
                      <a:r>
                        <a:rPr i="1" lang="nl">
                          <a:solidFill>
                            <a:schemeClr val="lt1"/>
                          </a:solidFill>
                        </a:rPr>
                        <a:t>hoe</a:t>
                      </a:r>
                      <a:r>
                        <a:rPr lang="nl">
                          <a:solidFill>
                            <a:schemeClr val="lt1"/>
                          </a:solidFill>
                        </a:rPr>
                        <a:t> er gecommuniceerd moet worden.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lt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http = onveilig, https = versleuteld en veilig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Server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www.w3schools.com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Geeft aan welke server de browser moet aanspreken (gelijkaardig aan telefoonnummer)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Map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/html/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(niet verplicht, gaat niet in map)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Geeft aan in welke map op de server gezocht moet worden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22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Bestand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pic_trulli.jpg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 sz="1300">
                          <a:solidFill>
                            <a:schemeClr val="lt1"/>
                          </a:solidFill>
                          <a:latin typeface="Lato"/>
                          <a:ea typeface="Lato"/>
                          <a:cs typeface="Lato"/>
                          <a:sym typeface="Lato"/>
                        </a:rPr>
                        <a:t>(niet verplicht, levert index.html als leeg)</a:t>
                      </a:r>
                      <a:endParaRPr sz="1300">
                        <a:solidFill>
                          <a:schemeClr val="lt1"/>
                        </a:solidFill>
                        <a:latin typeface="Lato"/>
                        <a:ea typeface="Lato"/>
                        <a:cs typeface="Lato"/>
                        <a:sym typeface="Lato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nl">
                          <a:solidFill>
                            <a:schemeClr val="lt1"/>
                          </a:solidFill>
                        </a:rPr>
                        <a:t>Daadwerkelijke bestand wordt opgevraagd. Kan plaatje, html, pdf, … zijn</a:t>
                      </a:r>
                      <a:endParaRPr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83" name="Google Shape;183;p16"/>
          <p:cNvSpPr/>
          <p:nvPr/>
        </p:nvSpPr>
        <p:spPr>
          <a:xfrm rot="5400000">
            <a:off x="1613787" y="2293421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4" name="Google Shape;184;p16"/>
          <p:cNvSpPr/>
          <p:nvPr/>
        </p:nvSpPr>
        <p:spPr>
          <a:xfrm rot="-5400000">
            <a:off x="1337954" y="2271869"/>
            <a:ext cx="497100" cy="2760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dk1"/>
          </a:solidFill>
          <a:ln cap="flat" cmpd="sng" w="59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7225" lIns="57225" spcFirstLastPara="1" rIns="57225" wrap="square" tIns="572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76"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Basis HTML</a:t>
            </a:r>
            <a:endParaRPr/>
          </a:p>
        </p:txBody>
      </p:sp>
      <p:sp>
        <p:nvSpPr>
          <p:cNvPr id="190" name="Google Shape;190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HyperText Markup Language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Geen programmeertaal =&gt; Geen variabelen, berekeningen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Beschrijvingstaal =&gt; Beschrijft inhoud en structuur van een website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&lt;a href=”contact.html”&gt; Linkje naar bestand of website &lt;/a&gt;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Open-tag (met attribute(n) en value(s)) + inhoud + Sluit-tag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Attribute: eigenschap van tag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Value: waarde die je de eigenschap geeft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Uitzondering: &lt;br&gt; en &lt;img&gt; hebben geen sluit-tag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HTML in stambomen</a:t>
            </a:r>
            <a:endParaRPr/>
          </a:p>
        </p:txBody>
      </p:sp>
      <p:sp>
        <p:nvSpPr>
          <p:cNvPr id="196" name="Google Shape;196;p18"/>
          <p:cNvSpPr/>
          <p:nvPr/>
        </p:nvSpPr>
        <p:spPr>
          <a:xfrm>
            <a:off x="4228635" y="1791234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7" name="Google Shape;197;p18"/>
          <p:cNvSpPr/>
          <p:nvPr/>
        </p:nvSpPr>
        <p:spPr>
          <a:xfrm>
            <a:off x="3402000" y="238753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head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8" name="Google Shape;198;p18"/>
          <p:cNvSpPr/>
          <p:nvPr/>
        </p:nvSpPr>
        <p:spPr>
          <a:xfrm>
            <a:off x="4872291" y="2413453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9" name="Google Shape;199;p18"/>
          <p:cNvSpPr/>
          <p:nvPr/>
        </p:nvSpPr>
        <p:spPr>
          <a:xfrm>
            <a:off x="3402000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title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0" name="Google Shape;200;p18"/>
          <p:cNvSpPr/>
          <p:nvPr/>
        </p:nvSpPr>
        <p:spPr>
          <a:xfrm>
            <a:off x="4393760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1" name="Google Shape;201;p18"/>
          <p:cNvSpPr/>
          <p:nvPr/>
        </p:nvSpPr>
        <p:spPr>
          <a:xfrm>
            <a:off x="5385519" y="3035671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ol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2" name="Google Shape;202;p18"/>
          <p:cNvSpPr/>
          <p:nvPr/>
        </p:nvSpPr>
        <p:spPr>
          <a:xfrm>
            <a:off x="4818542" y="3747665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03" name="Google Shape;203;p18"/>
          <p:cNvSpPr/>
          <p:nvPr/>
        </p:nvSpPr>
        <p:spPr>
          <a:xfrm>
            <a:off x="5749065" y="3747665"/>
            <a:ext cx="826500" cy="429600"/>
          </a:xfrm>
          <a:prstGeom prst="roundRect">
            <a:avLst>
              <a:gd fmla="val 16667" name="adj"/>
            </a:avLst>
          </a:prstGeom>
          <a:solidFill>
            <a:schemeClr val="dk1"/>
          </a:solidFill>
          <a:ln cap="flat" cmpd="sng" w="77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74200" lIns="74200" spcFirstLastPara="1" rIns="74200" wrap="square" tIns="742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 sz="146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li</a:t>
            </a:r>
            <a:endParaRPr sz="146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204" name="Google Shape;204;p18"/>
          <p:cNvCxnSpPr>
            <a:endCxn id="197" idx="0"/>
          </p:cNvCxnSpPr>
          <p:nvPr/>
        </p:nvCxnSpPr>
        <p:spPr>
          <a:xfrm flipH="1">
            <a:off x="3815250" y="2241131"/>
            <a:ext cx="843600" cy="1464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5" name="Google Shape;205;p18"/>
          <p:cNvCxnSpPr>
            <a:stCxn id="196" idx="2"/>
            <a:endCxn id="198" idx="0"/>
          </p:cNvCxnSpPr>
          <p:nvPr/>
        </p:nvCxnSpPr>
        <p:spPr>
          <a:xfrm>
            <a:off x="4641885" y="2220834"/>
            <a:ext cx="6438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6" name="Google Shape;206;p18"/>
          <p:cNvCxnSpPr>
            <a:stCxn id="197" idx="2"/>
            <a:endCxn id="199" idx="0"/>
          </p:cNvCxnSpPr>
          <p:nvPr/>
        </p:nvCxnSpPr>
        <p:spPr>
          <a:xfrm>
            <a:off x="3815250" y="2817131"/>
            <a:ext cx="0" cy="2184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7" name="Google Shape;207;p18"/>
          <p:cNvCxnSpPr>
            <a:stCxn id="198" idx="2"/>
            <a:endCxn id="200" idx="0"/>
          </p:cNvCxnSpPr>
          <p:nvPr/>
        </p:nvCxnSpPr>
        <p:spPr>
          <a:xfrm flipH="1">
            <a:off x="4807041" y="2843053"/>
            <a:ext cx="4785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8" name="Google Shape;208;p18"/>
          <p:cNvCxnSpPr>
            <a:stCxn id="198" idx="2"/>
            <a:endCxn id="201" idx="0"/>
          </p:cNvCxnSpPr>
          <p:nvPr/>
        </p:nvCxnSpPr>
        <p:spPr>
          <a:xfrm>
            <a:off x="5285541" y="2843053"/>
            <a:ext cx="513300" cy="1926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09" name="Google Shape;209;p18"/>
          <p:cNvCxnSpPr>
            <a:stCxn id="201" idx="2"/>
            <a:endCxn id="203" idx="0"/>
          </p:cNvCxnSpPr>
          <p:nvPr/>
        </p:nvCxnSpPr>
        <p:spPr>
          <a:xfrm>
            <a:off x="5798769" y="3465271"/>
            <a:ext cx="363600" cy="2823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10" name="Google Shape;210;p18"/>
          <p:cNvCxnSpPr>
            <a:stCxn id="201" idx="2"/>
            <a:endCxn id="202" idx="0"/>
          </p:cNvCxnSpPr>
          <p:nvPr/>
        </p:nvCxnSpPr>
        <p:spPr>
          <a:xfrm flipH="1">
            <a:off x="5231769" y="3465271"/>
            <a:ext cx="567000" cy="282300"/>
          </a:xfrm>
          <a:prstGeom prst="straightConnector1">
            <a:avLst/>
          </a:prstGeom>
          <a:noFill/>
          <a:ln cap="flat" cmpd="sng" w="77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11" name="Google Shape;211;p18"/>
          <p:cNvSpPr txBox="1"/>
          <p:nvPr/>
        </p:nvSpPr>
        <p:spPr>
          <a:xfrm>
            <a:off x="548075" y="1643400"/>
            <a:ext cx="31737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&lt;title&gt;Mijn eerste pagina&lt;/title&gt;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&lt;p&gt;Dit is een paragraaf tekst.&lt;/p&gt;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&lt;ol&gt;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&lt;li&gt;Eerste punt&lt;/li&gt;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&lt;li&gt;Tweede punt&lt;/li&gt;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&lt;/ol&gt;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2" name="Google Shape;212;p18"/>
          <p:cNvSpPr txBox="1"/>
          <p:nvPr/>
        </p:nvSpPr>
        <p:spPr>
          <a:xfrm>
            <a:off x="6679600" y="1711625"/>
            <a:ext cx="22929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Parent: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Een parent heeft één of meerdere andere elementen (</a:t>
            </a: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= Children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)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Siblings: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Children van dezelfde parent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Nesting: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Een child kan weer een parent zijn van een ander element, 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enzovoort</a:t>
            </a: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Oefeningen Stambomen</a:t>
            </a:r>
            <a:endParaRPr/>
          </a:p>
        </p:txBody>
      </p:sp>
      <p:sp>
        <p:nvSpPr>
          <p:cNvPr id="218" name="Google Shape;218;p19"/>
          <p:cNvSpPr txBox="1"/>
          <p:nvPr/>
        </p:nvSpPr>
        <p:spPr>
          <a:xfrm>
            <a:off x="1061575" y="1794925"/>
            <a:ext cx="35442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&lt;title&gt;Over mij&lt;/title&gt;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&lt;h2&gt;Wie ben ik?&lt;/h2&gt;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&lt;p&gt;Ik ben een leerling die HTML leert.&lt;/p&gt;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9" name="Google Shape;219;p19"/>
          <p:cNvSpPr txBox="1"/>
          <p:nvPr>
            <p:ph type="title"/>
          </p:nvPr>
        </p:nvSpPr>
        <p:spPr>
          <a:xfrm>
            <a:off x="1172125" y="1214100"/>
            <a:ext cx="1901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 1</a:t>
            </a:r>
            <a:endParaRPr/>
          </a:p>
        </p:txBody>
      </p:sp>
      <p:sp>
        <p:nvSpPr>
          <p:cNvPr id="220" name="Google Shape;220;p19"/>
          <p:cNvSpPr txBox="1"/>
          <p:nvPr/>
        </p:nvSpPr>
        <p:spPr>
          <a:xfrm>
            <a:off x="4792200" y="1888675"/>
            <a:ext cx="3544200" cy="28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html&gt;&lt;html&gt;&lt;head&gt;&lt;title&gt;Mijn website&lt;/title&gt;&lt;/head&gt;&lt;body&gt;&lt;h1&gt;Welkom!&lt;/h1&gt;&lt;p&gt;Hier vind je informatie en links.&lt;/p&gt;&lt;img src="foto.jpg" alt="voorbeeld"&gt;&lt;ul&gt;&lt;li&gt;&lt;a href="https://example.com"&gt;Eerste link&lt;/a&gt;&lt;/li&gt;&lt;li&gt;&lt;a href="https://example.org"&gt;Tweede link&lt;/a&gt;&lt;/li&gt;&lt;/ul&gt;&lt;/body&gt;&lt;/html&gt;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1" name="Google Shape;221;p19"/>
          <p:cNvSpPr txBox="1"/>
          <p:nvPr>
            <p:ph type="title"/>
          </p:nvPr>
        </p:nvSpPr>
        <p:spPr>
          <a:xfrm>
            <a:off x="4902750" y="1307850"/>
            <a:ext cx="19014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Oefening 2</a:t>
            </a:r>
            <a:endParaRPr/>
          </a:p>
        </p:txBody>
      </p:sp>
      <p:sp>
        <p:nvSpPr>
          <p:cNvPr id="222" name="Google Shape;222;p19"/>
          <p:cNvSpPr txBox="1"/>
          <p:nvPr>
            <p:ph type="title"/>
          </p:nvPr>
        </p:nvSpPr>
        <p:spPr>
          <a:xfrm>
            <a:off x="632300" y="4238250"/>
            <a:ext cx="8199300" cy="61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060"/>
              <a:t>Gebruik tabs en enters om je werk overzichtelijk te houden</a:t>
            </a:r>
            <a:endParaRPr sz="20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Separation of Concerns</a:t>
            </a:r>
            <a:endParaRPr/>
          </a:p>
        </p:txBody>
      </p:sp>
      <p:sp>
        <p:nvSpPr>
          <p:cNvPr id="228" name="Google Shape;228;p20"/>
          <p:cNvSpPr txBox="1"/>
          <p:nvPr/>
        </p:nvSpPr>
        <p:spPr>
          <a:xfrm>
            <a:off x="1297500" y="1020475"/>
            <a:ext cx="72564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&lt;title&gt;Mijn Website&lt;/title&gt;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 style="background-color: lightblue; font-family: Verdana; margin:0; padding:0;"&gt;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&lt;h1 style="color: red; text-align: center; background-color: yellow;"&gt;Mijn site&lt;/h1&gt;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 style="font-size: 18px; color: green; line-height: 1.5; "&gt;Dit is een paragraaf. 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&lt;p style="font-size: 18px; color: purple; margin: 20px;"&gt;Nog een stukje tekst.&lt;/p&gt;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&lt;ul style="list-style-type: square; color: blue; margin: 20px;"&gt;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 style="margin: 5px; font-weight: bold;"&gt;Eerste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 style="margin: 5px; font-style: italic; color: orange;"&gt;Tweede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  &lt;li style="margin: 5px; text-decoration: underline; color: brown;"&gt;Derde item&lt;/li&gt;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&lt;/ul&gt;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9" name="Google Shape;229;p20"/>
          <p:cNvSpPr txBox="1"/>
          <p:nvPr>
            <p:ph type="title"/>
          </p:nvPr>
        </p:nvSpPr>
        <p:spPr>
          <a:xfrm>
            <a:off x="632300" y="4337225"/>
            <a:ext cx="8199300" cy="5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nl" sz="2060"/>
              <a:t>Gebruik verschillende bestanden voor HTML en CSS </a:t>
            </a:r>
            <a:endParaRPr sz="206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Separation of Concerns</a:t>
            </a:r>
            <a:endParaRPr/>
          </a:p>
        </p:txBody>
      </p:sp>
      <p:sp>
        <p:nvSpPr>
          <p:cNvPr id="235" name="Google Shape;235;p21"/>
          <p:cNvSpPr txBox="1"/>
          <p:nvPr/>
        </p:nvSpPr>
        <p:spPr>
          <a:xfrm>
            <a:off x="1297500" y="1020475"/>
            <a:ext cx="7256400" cy="32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Nut ervan: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sneller begrijpen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AutoNum type="arabicPeriod"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Code makkelijker aanpassen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HTML: Beschrijft de inhoud van de webpagina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CSS: Geeft de stijl van de webpagina</a:t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6" name="Google Shape;236;p21"/>
          <p:cNvSpPr txBox="1"/>
          <p:nvPr/>
        </p:nvSpPr>
        <p:spPr>
          <a:xfrm>
            <a:off x="943925" y="2926750"/>
            <a:ext cx="2752500" cy="19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&lt;!DOCTYPE 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&lt;head&gt;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&lt;title&gt;Mijn Website&lt;/title&gt;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&lt;link rel="stylesheet" href="stijl.css"&gt;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&lt;/head&gt;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&lt;body&gt;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  . . . 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&lt;/body&gt;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&lt;/html&gt;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7" name="Google Shape;237;p21"/>
          <p:cNvSpPr txBox="1"/>
          <p:nvPr/>
        </p:nvSpPr>
        <p:spPr>
          <a:xfrm>
            <a:off x="4118450" y="2808850"/>
            <a:ext cx="2752500" cy="21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body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background-color: lightblue;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font-family: Verdana;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margin: 0;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padding: 0;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h1 {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color: red;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text-align: center;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  background-color: yellow;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}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rPr>
              <a:t>. . .</a:t>
            </a:r>
            <a:endParaRPr sz="10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