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8deb1b0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8deb1b0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8deb1b0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8deb1b0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8deb1b0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8deb1b0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8deb1b0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8deb1b0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8deb1b0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8deb1b0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8deb1b0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8deb1b0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8deb1b09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8deb1b09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Herhaling JavaScript</a:t>
            </a:r>
            <a:endParaRPr/>
          </a:p>
        </p:txBody>
      </p:sp>
      <p:sp>
        <p:nvSpPr>
          <p:cNvPr id="135" name="Google Shape;135;p13"/>
          <p:cNvSpPr txBox="1"/>
          <p:nvPr>
            <p:ph idx="1" type="subTitle"/>
          </p:nvPr>
        </p:nvSpPr>
        <p:spPr>
          <a:xfrm>
            <a:off x="150575" y="45553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Mnr. Segers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298575" y="152400"/>
            <a:ext cx="8397076" cy="4838700"/>
          </a:xfrm>
          <a:prstGeom prst="rect">
            <a:avLst/>
          </a:prstGeom>
          <a:noFill/>
          <a:ln>
            <a:noFill/>
          </a:ln>
        </p:spPr>
      </p:pic>
      <p:sp>
        <p:nvSpPr>
          <p:cNvPr id="141" name="Google Shape;141;p14"/>
          <p:cNvSpPr/>
          <p:nvPr/>
        </p:nvSpPr>
        <p:spPr>
          <a:xfrm>
            <a:off x="3691900" y="3007725"/>
            <a:ext cx="840600" cy="310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Lokale en globale variabelen</a:t>
            </a:r>
            <a:endParaRPr/>
          </a:p>
        </p:txBody>
      </p:sp>
      <p:sp>
        <p:nvSpPr>
          <p:cNvPr id="147" name="Google Shape;147;p15"/>
          <p:cNvSpPr txBox="1"/>
          <p:nvPr/>
        </p:nvSpPr>
        <p:spPr>
          <a:xfrm>
            <a:off x="1627200" y="1418100"/>
            <a:ext cx="6961500" cy="914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nl" sz="1300">
                <a:solidFill>
                  <a:schemeClr val="lt1"/>
                </a:solidFill>
                <a:latin typeface="Lato"/>
                <a:ea typeface="Lato"/>
                <a:cs typeface="Lato"/>
                <a:sym typeface="Lato"/>
              </a:rPr>
              <a:t>Maak een programma met een globale variabele “naam”.  Maak een functie “groet()” met daarin een lokale variabele “bericht”. “Bericht” is Hallo + de naam. Probeer nu println(bericht) in de functie en daarbuiten.</a:t>
            </a:r>
            <a:endParaRPr sz="1300">
              <a:solidFill>
                <a:schemeClr val="lt1"/>
              </a:solidFill>
              <a:latin typeface="Lato"/>
              <a:ea typeface="Lato"/>
              <a:cs typeface="Lato"/>
              <a:sym typeface="Lato"/>
            </a:endParaRPr>
          </a:p>
        </p:txBody>
      </p:sp>
      <p:pic>
        <p:nvPicPr>
          <p:cNvPr id="148" name="Google Shape;148;p15"/>
          <p:cNvPicPr preferRelativeResize="0"/>
          <p:nvPr/>
        </p:nvPicPr>
        <p:blipFill>
          <a:blip r:embed="rId3">
            <a:alphaModFix/>
          </a:blip>
          <a:stretch>
            <a:fillRect/>
          </a:stretch>
        </p:blipFill>
        <p:spPr>
          <a:xfrm>
            <a:off x="1835625" y="2387625"/>
            <a:ext cx="5962650" cy="23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sp>
        <p:nvSpPr>
          <p:cNvPr id="154" name="Google Shape;154;p16"/>
          <p:cNvSpPr txBox="1"/>
          <p:nvPr/>
        </p:nvSpPr>
        <p:spPr>
          <a:xfrm>
            <a:off x="1627200" y="1418100"/>
            <a:ext cx="6961500" cy="914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nl" sz="1300">
                <a:solidFill>
                  <a:schemeClr val="lt1"/>
                </a:solidFill>
                <a:latin typeface="Lato"/>
                <a:ea typeface="Lato"/>
                <a:cs typeface="Lato"/>
                <a:sym typeface="Lato"/>
              </a:rPr>
              <a:t>Print volgende getallen (0 C, 20 C, 37 C) omgerekend van graden </a:t>
            </a:r>
            <a:r>
              <a:rPr lang="nl" sz="1300">
                <a:solidFill>
                  <a:schemeClr val="lt1"/>
                </a:solidFill>
                <a:latin typeface="Lato"/>
                <a:ea typeface="Lato"/>
                <a:cs typeface="Lato"/>
                <a:sym typeface="Lato"/>
              </a:rPr>
              <a:t>celsius</a:t>
            </a:r>
            <a:r>
              <a:rPr lang="nl" sz="1300">
                <a:solidFill>
                  <a:schemeClr val="lt1"/>
                </a:solidFill>
                <a:latin typeface="Lato"/>
                <a:ea typeface="Lato"/>
                <a:cs typeface="Lato"/>
                <a:sym typeface="Lato"/>
              </a:rPr>
              <a:t> naar </a:t>
            </a:r>
            <a:r>
              <a:rPr lang="nl" sz="1300">
                <a:solidFill>
                  <a:schemeClr val="lt1"/>
                </a:solidFill>
                <a:latin typeface="Lato"/>
                <a:ea typeface="Lato"/>
                <a:cs typeface="Lato"/>
                <a:sym typeface="Lato"/>
              </a:rPr>
              <a:t>fahrenheit</a:t>
            </a:r>
            <a:r>
              <a:rPr lang="nl" sz="1300">
                <a:solidFill>
                  <a:schemeClr val="lt1"/>
                </a:solidFill>
                <a:latin typeface="Lato"/>
                <a:ea typeface="Lato"/>
                <a:cs typeface="Lato"/>
                <a:sym typeface="Lato"/>
              </a:rPr>
              <a:t>. Eerst zonder functie, daarna met. </a:t>
            </a:r>
            <a:endParaRPr sz="1300">
              <a:solidFill>
                <a:schemeClr val="lt1"/>
              </a:solidFill>
              <a:latin typeface="Lato"/>
              <a:ea typeface="Lato"/>
              <a:cs typeface="Lato"/>
              <a:sym typeface="Lato"/>
            </a:endParaRPr>
          </a:p>
          <a:p>
            <a:pPr indent="0" lvl="0" marL="457200" rtl="0" algn="l">
              <a:spcBef>
                <a:spcPts val="0"/>
              </a:spcBef>
              <a:spcAft>
                <a:spcPts val="0"/>
              </a:spcAft>
              <a:buNone/>
            </a:pPr>
            <a:r>
              <a:rPr lang="nl" sz="1300">
                <a:solidFill>
                  <a:schemeClr val="lt1"/>
                </a:solidFill>
                <a:latin typeface="Lato"/>
                <a:ea typeface="Lato"/>
                <a:cs typeface="Lato"/>
                <a:sym typeface="Lato"/>
              </a:rPr>
              <a:t>Formule: Fahrenheit = Celsius * 9/5 + 32</a:t>
            </a:r>
            <a:endParaRPr sz="1300">
              <a:solidFill>
                <a:schemeClr val="lt1"/>
              </a:solidFill>
              <a:latin typeface="Lato"/>
              <a:ea typeface="Lato"/>
              <a:cs typeface="Lato"/>
              <a:sym typeface="Lato"/>
            </a:endParaRPr>
          </a:p>
        </p:txBody>
      </p:sp>
      <p:pic>
        <p:nvPicPr>
          <p:cNvPr id="155" name="Google Shape;155;p16"/>
          <p:cNvPicPr preferRelativeResize="0"/>
          <p:nvPr/>
        </p:nvPicPr>
        <p:blipFill>
          <a:blip r:embed="rId3">
            <a:alphaModFix/>
          </a:blip>
          <a:stretch>
            <a:fillRect/>
          </a:stretch>
        </p:blipFill>
        <p:spPr>
          <a:xfrm>
            <a:off x="2920575" y="2332200"/>
            <a:ext cx="3181350"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sp>
        <p:nvSpPr>
          <p:cNvPr id="161" name="Google Shape;161;p17"/>
          <p:cNvSpPr txBox="1"/>
          <p:nvPr>
            <p:ph idx="1" type="body"/>
          </p:nvPr>
        </p:nvSpPr>
        <p:spPr>
          <a:xfrm>
            <a:off x="1297500" y="12569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Doe door het gebruik van verschillende functies het volgende:   </a:t>
            </a:r>
            <a:endParaRPr/>
          </a:p>
          <a:p>
            <a:pPr indent="-311150" lvl="0" marL="914400" rtl="0" algn="l">
              <a:spcBef>
                <a:spcPts val="0"/>
              </a:spcBef>
              <a:spcAft>
                <a:spcPts val="0"/>
              </a:spcAft>
              <a:buSzPts val="1300"/>
              <a:buAutoNum type="arabicPeriod"/>
            </a:pPr>
            <a:r>
              <a:rPr lang="nl"/>
              <a:t>Je krijgt een cijferlijst: 8, 5, 9, 6, 7 (kan later veranderen)</a:t>
            </a:r>
            <a:endParaRPr/>
          </a:p>
          <a:p>
            <a:pPr indent="-311150" lvl="0" marL="914400" rtl="0" algn="l">
              <a:spcBef>
                <a:spcPts val="0"/>
              </a:spcBef>
              <a:spcAft>
                <a:spcPts val="0"/>
              </a:spcAft>
              <a:buSzPts val="1300"/>
              <a:buAutoNum type="arabicPeriod"/>
            </a:pPr>
            <a:r>
              <a:rPr lang="nl"/>
              <a:t>Schrijf een functie die een individueel cijfer (bijv. cijferlijst[2]) uit de lijst kan omzetten naar een Amerikaanse letter.</a:t>
            </a:r>
            <a:endParaRPr/>
          </a:p>
          <a:p>
            <a:pPr indent="-311150" lvl="0" marL="914400" rtl="0" algn="l">
              <a:spcBef>
                <a:spcPts val="0"/>
              </a:spcBef>
              <a:spcAft>
                <a:spcPts val="0"/>
              </a:spcAft>
              <a:buSzPts val="1300"/>
              <a:buAutoNum type="arabicPeriod"/>
            </a:pPr>
            <a:r>
              <a:rPr lang="nl"/>
              <a:t>Schrijf een functie die het gemiddelde cijfer uit de lijst kan omzetten naar een letter</a:t>
            </a:r>
            <a:endParaRPr/>
          </a:p>
          <a:p>
            <a:pPr indent="-311150" lvl="0" marL="914400" rtl="0" algn="l">
              <a:spcBef>
                <a:spcPts val="0"/>
              </a:spcBef>
              <a:spcAft>
                <a:spcPts val="0"/>
              </a:spcAft>
              <a:buSzPts val="1300"/>
              <a:buAutoNum type="arabicPeriod"/>
            </a:pPr>
            <a:r>
              <a:rPr lang="nl"/>
              <a:t>Maak een globale variabele “compensatie”. Als die “true” is moet het laagste cijfer in de lijst worden vervangen door een 10. Daarna bereken je weer het gemiddelde en geef je dit gemiddelde terug als letter.</a:t>
            </a:r>
            <a:endParaRPr/>
          </a:p>
          <a:p>
            <a:pPr indent="0" lvl="0" marL="457200" rtl="0" algn="l">
              <a:spcBef>
                <a:spcPts val="1200"/>
              </a:spcBef>
              <a:spcAft>
                <a:spcPts val="0"/>
              </a:spcAft>
              <a:buNone/>
            </a:pPr>
            <a:r>
              <a:rPr lang="nl"/>
              <a:t>Amerikaans systeem:</a:t>
            </a:r>
            <a:endParaRPr/>
          </a:p>
          <a:p>
            <a:pPr indent="0" lvl="0" marL="457200" rtl="0" algn="l">
              <a:spcBef>
                <a:spcPts val="1200"/>
              </a:spcBef>
              <a:spcAft>
                <a:spcPts val="1200"/>
              </a:spcAft>
              <a:buNone/>
            </a:pPr>
            <a:r>
              <a:rPr lang="nl"/>
              <a:t>&gt;=9: A; &gt;= 8: B; &gt;= 7: C; &gt;=6: D; &lt;6: 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pic>
        <p:nvPicPr>
          <p:cNvPr id="167" name="Google Shape;167;p18"/>
          <p:cNvPicPr preferRelativeResize="0"/>
          <p:nvPr/>
        </p:nvPicPr>
        <p:blipFill>
          <a:blip r:embed="rId3">
            <a:alphaModFix/>
          </a:blip>
          <a:stretch>
            <a:fillRect/>
          </a:stretch>
        </p:blipFill>
        <p:spPr>
          <a:xfrm>
            <a:off x="919825" y="997825"/>
            <a:ext cx="2855100" cy="2231750"/>
          </a:xfrm>
          <a:prstGeom prst="rect">
            <a:avLst/>
          </a:prstGeom>
          <a:noFill/>
          <a:ln>
            <a:noFill/>
          </a:ln>
        </p:spPr>
      </p:pic>
      <p:pic>
        <p:nvPicPr>
          <p:cNvPr id="168" name="Google Shape;168;p18"/>
          <p:cNvPicPr preferRelativeResize="0"/>
          <p:nvPr/>
        </p:nvPicPr>
        <p:blipFill>
          <a:blip r:embed="rId4">
            <a:alphaModFix/>
          </a:blip>
          <a:stretch>
            <a:fillRect/>
          </a:stretch>
        </p:blipFill>
        <p:spPr>
          <a:xfrm>
            <a:off x="4331900" y="83300"/>
            <a:ext cx="3780350" cy="2917875"/>
          </a:xfrm>
          <a:prstGeom prst="rect">
            <a:avLst/>
          </a:prstGeom>
          <a:noFill/>
          <a:ln>
            <a:noFill/>
          </a:ln>
        </p:spPr>
      </p:pic>
      <p:pic>
        <p:nvPicPr>
          <p:cNvPr id="169" name="Google Shape;169;p18"/>
          <p:cNvPicPr preferRelativeResize="0"/>
          <p:nvPr/>
        </p:nvPicPr>
        <p:blipFill>
          <a:blip r:embed="rId5">
            <a:alphaModFix/>
          </a:blip>
          <a:stretch>
            <a:fillRect/>
          </a:stretch>
        </p:blipFill>
        <p:spPr>
          <a:xfrm>
            <a:off x="2376700" y="3001175"/>
            <a:ext cx="5159480" cy="220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For-loops</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Schrijf een geneste for-loop die alle priemgetallen print tussen 2 en 100. Gebruik één loop om door alle </a:t>
            </a:r>
            <a:r>
              <a:rPr lang="nl"/>
              <a:t>getallen</a:t>
            </a:r>
            <a:r>
              <a:rPr lang="nl"/>
              <a:t> te gaan en de andere om te kijken of ze deelbaar zijn door een kleiner getal. </a:t>
            </a:r>
            <a:endParaRPr/>
          </a:p>
        </p:txBody>
      </p:sp>
      <p:pic>
        <p:nvPicPr>
          <p:cNvPr id="176" name="Google Shape;176;p19"/>
          <p:cNvPicPr preferRelativeResize="0"/>
          <p:nvPr/>
        </p:nvPicPr>
        <p:blipFill>
          <a:blip r:embed="rId3">
            <a:alphaModFix/>
          </a:blip>
          <a:stretch>
            <a:fillRect/>
          </a:stretch>
        </p:blipFill>
        <p:spPr>
          <a:xfrm>
            <a:off x="2961213" y="2571750"/>
            <a:ext cx="2600325" cy="177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While loop</a:t>
            </a:r>
            <a:endParaRPr/>
          </a:p>
        </p:txBody>
      </p:sp>
      <p:sp>
        <p:nvSpPr>
          <p:cNvPr id="182" name="Google Shape;182;p20"/>
          <p:cNvSpPr txBox="1"/>
          <p:nvPr>
            <p:ph idx="1" type="body"/>
          </p:nvPr>
        </p:nvSpPr>
        <p:spPr>
          <a:xfrm>
            <a:off x="120615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Laat de computer een random getal kiezen tussen 1 en 20 (met random(1, 21)). Laat de computer nu zelf raden wat dit getal is </a:t>
            </a:r>
            <a:r>
              <a:rPr lang="nl"/>
              <a:t>(met random(1, 21)</a:t>
            </a:r>
            <a:r>
              <a:rPr lang="nl"/>
              <a:t>. Als de computer het geraden heeft print dan het aantal pogingen dat de computer heeft gedaan.</a:t>
            </a:r>
            <a:endParaRPr/>
          </a:p>
        </p:txBody>
      </p:sp>
      <p:pic>
        <p:nvPicPr>
          <p:cNvPr id="183" name="Google Shape;183;p20"/>
          <p:cNvPicPr preferRelativeResize="0"/>
          <p:nvPr/>
        </p:nvPicPr>
        <p:blipFill>
          <a:blip r:embed="rId3">
            <a:alphaModFix/>
          </a:blip>
          <a:stretch>
            <a:fillRect/>
          </a:stretch>
        </p:blipFill>
        <p:spPr>
          <a:xfrm>
            <a:off x="2033588" y="2241875"/>
            <a:ext cx="5076825" cy="259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