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71" r:id="rId4"/>
    <p:sldId id="270" r:id="rId5"/>
    <p:sldId id="268" r:id="rId6"/>
    <p:sldId id="269" r:id="rId7"/>
    <p:sldId id="266" r:id="rId8"/>
    <p:sldId id="272"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FE175-BEA4-FD45-AE7E-0C403C6F81F3}"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93B1B-0F43-A04B-BAC0-C21D0BAF2CDA}" type="slidenum">
              <a:rPr lang="en-US" smtClean="0"/>
              <a:t>‹#›</a:t>
            </a:fld>
            <a:endParaRPr lang="en-US"/>
          </a:p>
        </p:txBody>
      </p:sp>
    </p:spTree>
    <p:extLst>
      <p:ext uri="{BB962C8B-B14F-4D97-AF65-F5344CB8AC3E}">
        <p14:creationId xmlns:p14="http://schemas.microsoft.com/office/powerpoint/2010/main" val="382894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5</a:t>
            </a:fld>
            <a:endParaRPr lang="en-US"/>
          </a:p>
        </p:txBody>
      </p:sp>
    </p:spTree>
    <p:extLst>
      <p:ext uri="{BB962C8B-B14F-4D97-AF65-F5344CB8AC3E}">
        <p14:creationId xmlns:p14="http://schemas.microsoft.com/office/powerpoint/2010/main" val="115989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6</a:t>
            </a:fld>
            <a:endParaRPr lang="en-US"/>
          </a:p>
        </p:txBody>
      </p:sp>
    </p:spTree>
    <p:extLst>
      <p:ext uri="{BB962C8B-B14F-4D97-AF65-F5344CB8AC3E}">
        <p14:creationId xmlns:p14="http://schemas.microsoft.com/office/powerpoint/2010/main" val="269305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7</a:t>
            </a:fld>
            <a:endParaRPr lang="en-US"/>
          </a:p>
        </p:txBody>
      </p:sp>
    </p:spTree>
    <p:extLst>
      <p:ext uri="{BB962C8B-B14F-4D97-AF65-F5344CB8AC3E}">
        <p14:creationId xmlns:p14="http://schemas.microsoft.com/office/powerpoint/2010/main" val="414956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8</a:t>
            </a:fld>
            <a:endParaRPr lang="en-US"/>
          </a:p>
        </p:txBody>
      </p:sp>
    </p:spTree>
    <p:extLst>
      <p:ext uri="{BB962C8B-B14F-4D97-AF65-F5344CB8AC3E}">
        <p14:creationId xmlns:p14="http://schemas.microsoft.com/office/powerpoint/2010/main" val="320883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9</a:t>
            </a:fld>
            <a:endParaRPr lang="en-US"/>
          </a:p>
        </p:txBody>
      </p:sp>
    </p:spTree>
    <p:extLst>
      <p:ext uri="{BB962C8B-B14F-4D97-AF65-F5344CB8AC3E}">
        <p14:creationId xmlns:p14="http://schemas.microsoft.com/office/powerpoint/2010/main" val="35075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C6BD-4388-5D45-82F3-C60C48C2C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64D0CC-0AF0-BF45-B08F-9453A176E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80B549-C9C2-2145-941B-48D904A8BC41}"/>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5" name="Footer Placeholder 4">
            <a:extLst>
              <a:ext uri="{FF2B5EF4-FFF2-40B4-BE49-F238E27FC236}">
                <a16:creationId xmlns:a16="http://schemas.microsoft.com/office/drawing/2014/main" id="{A6D0D973-329A-CD40-B181-9EA5AB721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2EA6-B481-8C4F-8078-712EC2225C1E}"/>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89716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2454-FA61-A14B-B532-69EAA5BEE8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627287-54B2-2142-BE2F-B30472915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C0448-0197-2A4D-B58A-44E3966AB16F}"/>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5" name="Footer Placeholder 4">
            <a:extLst>
              <a:ext uri="{FF2B5EF4-FFF2-40B4-BE49-F238E27FC236}">
                <a16:creationId xmlns:a16="http://schemas.microsoft.com/office/drawing/2014/main" id="{49259D21-1C7E-FC47-BA1A-03488B544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A3F5C-F7E4-BE4C-8729-18C1FA22429C}"/>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37158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40345-FCEB-D641-A9A7-BF0445E36A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1D7CE-A069-ED43-85D4-AA45A75C46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31848-7C13-374A-8E72-2DB9221A7BDA}"/>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5" name="Footer Placeholder 4">
            <a:extLst>
              <a:ext uri="{FF2B5EF4-FFF2-40B4-BE49-F238E27FC236}">
                <a16:creationId xmlns:a16="http://schemas.microsoft.com/office/drawing/2014/main" id="{8606D21D-8BF6-D640-A58C-AEA2163EF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DE0F7-8BE4-6F48-BF9D-EE9E53B0E0B4}"/>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9137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5C72-2715-1D44-9CBD-7AE6E632A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78388-93BF-4044-B57D-0B77185B5A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0C3E9-CC07-7841-AD2F-BA9A1F972CB2}"/>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5" name="Footer Placeholder 4">
            <a:extLst>
              <a:ext uri="{FF2B5EF4-FFF2-40B4-BE49-F238E27FC236}">
                <a16:creationId xmlns:a16="http://schemas.microsoft.com/office/drawing/2014/main" id="{FC6DF934-0224-8648-9F15-817B9DB08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5CD24-3E0A-BC40-981D-9E6F115395FA}"/>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66022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837D-865C-6443-A2EB-901D7A8CE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0E9C1-0BCD-A54D-B50F-CCBA2BA3C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102BFD-FD0F-FC4E-845A-29153A64717E}"/>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5" name="Footer Placeholder 4">
            <a:extLst>
              <a:ext uri="{FF2B5EF4-FFF2-40B4-BE49-F238E27FC236}">
                <a16:creationId xmlns:a16="http://schemas.microsoft.com/office/drawing/2014/main" id="{32EE791E-FD5E-6B40-95F5-2D531A9A6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E3883-6DCC-334B-8D42-3DE280D5DC1F}"/>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123753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FE4E-5246-E84A-BF1D-1F942BD05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34C8C-F850-8C49-85A9-04A6686E5D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0635C-3C6E-CF48-9F39-1E6FBF1A15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EF242-5D19-9C4D-ACC4-DFE3DF13D901}"/>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6" name="Footer Placeholder 5">
            <a:extLst>
              <a:ext uri="{FF2B5EF4-FFF2-40B4-BE49-F238E27FC236}">
                <a16:creationId xmlns:a16="http://schemas.microsoft.com/office/drawing/2014/main" id="{1D3856E7-8918-E34F-8B91-E6A39A3D3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1359A-8265-5C43-8D12-52CB0ACEB51D}"/>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079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0406-6830-214B-8E05-BCA581DABA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6C2801-9A43-6F4C-9792-DC6548E92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C70149-FBD2-C144-8557-9CBACC93FB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BCE320-19EA-784B-A03B-38BB064CB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BB0C9-806C-BB4F-847B-9F262D15B8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38DB4-ED73-414A-B334-0A428CC65AC4}"/>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8" name="Footer Placeholder 7">
            <a:extLst>
              <a:ext uri="{FF2B5EF4-FFF2-40B4-BE49-F238E27FC236}">
                <a16:creationId xmlns:a16="http://schemas.microsoft.com/office/drawing/2014/main" id="{CC04A20A-A4F3-FA48-B2D0-91E7134A3B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E912AE-68D3-BB4F-A0F6-24D23BB7095D}"/>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354971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5E92-BD13-5A42-9F6F-921095AD5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7228E5-636B-0244-B5FF-933628A034CF}"/>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4" name="Footer Placeholder 3">
            <a:extLst>
              <a:ext uri="{FF2B5EF4-FFF2-40B4-BE49-F238E27FC236}">
                <a16:creationId xmlns:a16="http://schemas.microsoft.com/office/drawing/2014/main" id="{2C6B9562-53B0-BF45-814E-D0DCC1C275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59F12-6993-5540-9ED6-5E4DDAD1A45B}"/>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351988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F6242-3973-C348-98B0-B77CEDD3684C}"/>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3" name="Footer Placeholder 2">
            <a:extLst>
              <a:ext uri="{FF2B5EF4-FFF2-40B4-BE49-F238E27FC236}">
                <a16:creationId xmlns:a16="http://schemas.microsoft.com/office/drawing/2014/main" id="{76EAB240-382D-E046-9811-36035E147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6B8D5-40C9-9444-AE44-E626538E1BD1}"/>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151245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1090-ABE8-6C47-A4D5-5FD8CCE3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3DFBE-B20A-AD4A-B06F-0FBC52063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2AF0F-9461-AA45-B579-C89298287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3610F3-CD52-654C-B22A-8A2E82A1D615}"/>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6" name="Footer Placeholder 5">
            <a:extLst>
              <a:ext uri="{FF2B5EF4-FFF2-40B4-BE49-F238E27FC236}">
                <a16:creationId xmlns:a16="http://schemas.microsoft.com/office/drawing/2014/main" id="{1E8CE8C1-747A-5747-B4A7-680281A7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E5506-5E40-9246-A5BD-18AD759DD33F}"/>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71551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A177-5971-744E-BBA0-0DF8F2175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24071-D5ED-994B-B7D7-296428E75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9A4F3-281D-B246-B60F-ED6C96BA2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86586-DE0F-FD4D-AF51-77ECCFFB6116}"/>
              </a:ext>
            </a:extLst>
          </p:cNvPr>
          <p:cNvSpPr>
            <a:spLocks noGrp="1"/>
          </p:cNvSpPr>
          <p:nvPr>
            <p:ph type="dt" sz="half" idx="10"/>
          </p:nvPr>
        </p:nvSpPr>
        <p:spPr/>
        <p:txBody>
          <a:bodyPr/>
          <a:lstStyle/>
          <a:p>
            <a:fld id="{AD593E84-C1F3-C74F-AADF-7146EEDB296B}" type="datetimeFigureOut">
              <a:rPr lang="en-US" smtClean="0"/>
              <a:t>3/8/21</a:t>
            </a:fld>
            <a:endParaRPr lang="en-US"/>
          </a:p>
        </p:txBody>
      </p:sp>
      <p:sp>
        <p:nvSpPr>
          <p:cNvPr id="6" name="Footer Placeholder 5">
            <a:extLst>
              <a:ext uri="{FF2B5EF4-FFF2-40B4-BE49-F238E27FC236}">
                <a16:creationId xmlns:a16="http://schemas.microsoft.com/office/drawing/2014/main" id="{A166FD34-EB8B-2249-8A11-98B88C237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6E87D-A1F1-094F-BA36-2C8F58936120}"/>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77420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E4618-D341-4E42-9777-00C547264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300C-BAFA-1B4A-AD45-E75C2DFA7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596C-740C-4A41-9398-66B6BCB32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93E84-C1F3-C74F-AADF-7146EEDB296B}" type="datetimeFigureOut">
              <a:rPr lang="en-US" smtClean="0"/>
              <a:t>3/8/21</a:t>
            </a:fld>
            <a:endParaRPr lang="en-US"/>
          </a:p>
        </p:txBody>
      </p:sp>
      <p:sp>
        <p:nvSpPr>
          <p:cNvPr id="5" name="Footer Placeholder 4">
            <a:extLst>
              <a:ext uri="{FF2B5EF4-FFF2-40B4-BE49-F238E27FC236}">
                <a16:creationId xmlns:a16="http://schemas.microsoft.com/office/drawing/2014/main" id="{CE9AA9DF-F582-A143-848E-54D6F5387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3222BE-70EE-8C4C-B38A-1D55CC525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A3559-B297-8245-93E9-F20A3EA6EBDB}" type="slidenum">
              <a:rPr lang="en-US" smtClean="0"/>
              <a:t>‹#›</a:t>
            </a:fld>
            <a:endParaRPr lang="en-US"/>
          </a:p>
        </p:txBody>
      </p:sp>
    </p:spTree>
    <p:extLst>
      <p:ext uri="{BB962C8B-B14F-4D97-AF65-F5344CB8AC3E}">
        <p14:creationId xmlns:p14="http://schemas.microsoft.com/office/powerpoint/2010/main" val="60259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C853-5E00-BE4A-9BC4-2A5232596C32}"/>
              </a:ext>
            </a:extLst>
          </p:cNvPr>
          <p:cNvSpPr>
            <a:spLocks noGrp="1"/>
          </p:cNvSpPr>
          <p:nvPr>
            <p:ph type="ctrTitle"/>
          </p:nvPr>
        </p:nvSpPr>
        <p:spPr>
          <a:xfrm>
            <a:off x="1430216" y="477593"/>
            <a:ext cx="9144000" cy="2387600"/>
          </a:xfrm>
        </p:spPr>
        <p:txBody>
          <a:bodyPr>
            <a:normAutofit/>
          </a:bodyPr>
          <a:lstStyle/>
          <a:p>
            <a:r>
              <a:rPr lang="en-US" sz="4000" b="1" dirty="0">
                <a:latin typeface="Times" pitchFamily="2" charset="0"/>
              </a:rPr>
              <a:t>OXTR Gene Expression in Patients with Amyotrophic Lateral Sclerosis</a:t>
            </a:r>
          </a:p>
        </p:txBody>
      </p:sp>
      <p:sp>
        <p:nvSpPr>
          <p:cNvPr id="3" name="Subtitle 2">
            <a:extLst>
              <a:ext uri="{FF2B5EF4-FFF2-40B4-BE49-F238E27FC236}">
                <a16:creationId xmlns:a16="http://schemas.microsoft.com/office/drawing/2014/main" id="{21AD1DBF-D613-A143-8930-71228C3EAE32}"/>
              </a:ext>
            </a:extLst>
          </p:cNvPr>
          <p:cNvSpPr>
            <a:spLocks noGrp="1"/>
          </p:cNvSpPr>
          <p:nvPr>
            <p:ph type="subTitle" idx="1"/>
          </p:nvPr>
        </p:nvSpPr>
        <p:spPr>
          <a:xfrm>
            <a:off x="1641230" y="3111378"/>
            <a:ext cx="9144000" cy="2439212"/>
          </a:xfrm>
        </p:spPr>
        <p:txBody>
          <a:bodyPr>
            <a:normAutofit fontScale="92500" lnSpcReduction="10000"/>
          </a:bodyPr>
          <a:lstStyle/>
          <a:p>
            <a:endParaRPr lang="en-US" sz="3200" dirty="0"/>
          </a:p>
          <a:p>
            <a:r>
              <a:rPr lang="en-US" sz="3200" dirty="0"/>
              <a:t>Tingting Zhao, PhD, MSN, RN; </a:t>
            </a:r>
            <a:r>
              <a:rPr lang="en-US" sz="3200" dirty="0" err="1"/>
              <a:t>Zequan</a:t>
            </a:r>
            <a:r>
              <a:rPr lang="en-US" sz="3200" dirty="0"/>
              <a:t> Wang, MSN, RN</a:t>
            </a:r>
          </a:p>
          <a:p>
            <a:r>
              <a:rPr lang="en-US" sz="3200" dirty="0"/>
              <a:t>School of Nursing </a:t>
            </a:r>
          </a:p>
          <a:p>
            <a:r>
              <a:rPr lang="en-US" sz="3200" dirty="0"/>
              <a:t>University of Connecticut</a:t>
            </a:r>
          </a:p>
          <a:p>
            <a:r>
              <a:rPr lang="en-US" sz="3200" dirty="0"/>
              <a:t>March 6, 2021</a:t>
            </a:r>
          </a:p>
        </p:txBody>
      </p:sp>
    </p:spTree>
    <p:extLst>
      <p:ext uri="{BB962C8B-B14F-4D97-AF65-F5344CB8AC3E}">
        <p14:creationId xmlns:p14="http://schemas.microsoft.com/office/powerpoint/2010/main" val="84837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graphicFrame>
        <p:nvGraphicFramePr>
          <p:cNvPr id="2" name="Table 1">
            <a:extLst>
              <a:ext uri="{FF2B5EF4-FFF2-40B4-BE49-F238E27FC236}">
                <a16:creationId xmlns:a16="http://schemas.microsoft.com/office/drawing/2014/main" id="{359B9785-FA3C-EA4D-83C3-5A1DF638AFFC}"/>
              </a:ext>
            </a:extLst>
          </p:cNvPr>
          <p:cNvGraphicFramePr>
            <a:graphicFrameLocks noGrp="1"/>
          </p:cNvGraphicFramePr>
          <p:nvPr>
            <p:extLst>
              <p:ext uri="{D42A27DB-BD31-4B8C-83A1-F6EECF244321}">
                <p14:modId xmlns:p14="http://schemas.microsoft.com/office/powerpoint/2010/main" val="872903381"/>
              </p:ext>
            </p:extLst>
          </p:nvPr>
        </p:nvGraphicFramePr>
        <p:xfrm>
          <a:off x="814753" y="1553363"/>
          <a:ext cx="8235462" cy="2834640"/>
        </p:xfrm>
        <a:graphic>
          <a:graphicData uri="http://schemas.openxmlformats.org/drawingml/2006/table">
            <a:tbl>
              <a:tblPr/>
              <a:tblGrid>
                <a:gridCol w="1749003">
                  <a:extLst>
                    <a:ext uri="{9D8B030D-6E8A-4147-A177-3AD203B41FA5}">
                      <a16:colId xmlns:a16="http://schemas.microsoft.com/office/drawing/2014/main" val="3700371866"/>
                    </a:ext>
                  </a:extLst>
                </a:gridCol>
                <a:gridCol w="6486459">
                  <a:extLst>
                    <a:ext uri="{9D8B030D-6E8A-4147-A177-3AD203B41FA5}">
                      <a16:colId xmlns:a16="http://schemas.microsoft.com/office/drawing/2014/main" val="3530514259"/>
                    </a:ext>
                  </a:extLst>
                </a:gridCol>
              </a:tblGrid>
              <a:tr h="0">
                <a:tc>
                  <a:txBody>
                    <a:bodyPr/>
                    <a:lstStyle/>
                    <a:p>
                      <a:pPr algn="l"/>
                      <a:r>
                        <a:rPr lang="en-US">
                          <a:effectLst/>
                        </a:rPr>
                        <a:t>isolate</a:t>
                      </a:r>
                    </a:p>
                  </a:txBody>
                  <a:tcPr anchor="ctr">
                    <a:lnL>
                      <a:noFill/>
                    </a:lnL>
                    <a:lnR>
                      <a:noFill/>
                    </a:lnR>
                    <a:lnT>
                      <a:noFill/>
                    </a:lnT>
                    <a:lnB>
                      <a:noFill/>
                    </a:lnB>
                    <a:solidFill>
                      <a:srgbClr val="FFFFFF"/>
                    </a:solidFill>
                  </a:tcPr>
                </a:tc>
                <a:tc>
                  <a:txBody>
                    <a:bodyPr/>
                    <a:lstStyle/>
                    <a:p>
                      <a:pPr algn="l"/>
                      <a:r>
                        <a:rPr lang="en-US">
                          <a:effectLst/>
                        </a:rPr>
                        <a:t>Neurologically Healthy Control</a:t>
                      </a:r>
                    </a:p>
                  </a:txBody>
                  <a:tcPr anchor="ctr">
                    <a:lnL>
                      <a:noFill/>
                    </a:lnL>
                    <a:lnR>
                      <a:noFill/>
                    </a:lnR>
                    <a:lnT>
                      <a:noFill/>
                    </a:lnT>
                    <a:lnB>
                      <a:noFill/>
                    </a:lnB>
                    <a:solidFill>
                      <a:srgbClr val="FFFFFF"/>
                    </a:solidFill>
                  </a:tcPr>
                </a:tc>
                <a:extLst>
                  <a:ext uri="{0D108BD9-81ED-4DB2-BD59-A6C34878D82A}">
                    <a16:rowId xmlns:a16="http://schemas.microsoft.com/office/drawing/2014/main" val="2237916153"/>
                  </a:ext>
                </a:extLst>
              </a:tr>
              <a:tr h="0">
                <a:tc>
                  <a:txBody>
                    <a:bodyPr/>
                    <a:lstStyle/>
                    <a:p>
                      <a:pPr algn="l"/>
                      <a:r>
                        <a:rPr lang="en-US">
                          <a:effectLst/>
                        </a:rPr>
                        <a:t>age</a:t>
                      </a:r>
                    </a:p>
                  </a:txBody>
                  <a:tcPr anchor="ctr">
                    <a:lnL>
                      <a:noFill/>
                    </a:lnL>
                    <a:lnR>
                      <a:noFill/>
                    </a:lnR>
                    <a:lnT>
                      <a:noFill/>
                    </a:lnT>
                    <a:lnB>
                      <a:noFill/>
                    </a:lnB>
                    <a:solidFill>
                      <a:srgbClr val="FFFFFF"/>
                    </a:solidFill>
                  </a:tcPr>
                </a:tc>
                <a:tc>
                  <a:txBody>
                    <a:bodyPr/>
                    <a:lstStyle/>
                    <a:p>
                      <a:pPr algn="l"/>
                      <a:r>
                        <a:rPr lang="en-US">
                          <a:effectLst/>
                        </a:rPr>
                        <a:t>84</a:t>
                      </a:r>
                    </a:p>
                  </a:txBody>
                  <a:tcPr anchor="ctr">
                    <a:lnL>
                      <a:noFill/>
                    </a:lnL>
                    <a:lnR>
                      <a:noFill/>
                    </a:lnR>
                    <a:lnT>
                      <a:noFill/>
                    </a:lnT>
                    <a:lnB>
                      <a:noFill/>
                    </a:lnB>
                    <a:solidFill>
                      <a:srgbClr val="FFFFFF"/>
                    </a:solidFill>
                  </a:tcPr>
                </a:tc>
                <a:extLst>
                  <a:ext uri="{0D108BD9-81ED-4DB2-BD59-A6C34878D82A}">
                    <a16:rowId xmlns:a16="http://schemas.microsoft.com/office/drawing/2014/main" val="4040626774"/>
                  </a:ext>
                </a:extLst>
              </a:tr>
              <a:tr h="0">
                <a:tc>
                  <a:txBody>
                    <a:bodyPr/>
                    <a:lstStyle/>
                    <a:p>
                      <a:pPr algn="l"/>
                      <a:r>
                        <a:rPr lang="en-US">
                          <a:effectLst/>
                        </a:rPr>
                        <a:t>biomaterial provider</a:t>
                      </a:r>
                    </a:p>
                  </a:txBody>
                  <a:tcPr anchor="ctr">
                    <a:lnL>
                      <a:noFill/>
                    </a:lnL>
                    <a:lnR>
                      <a:noFill/>
                    </a:lnR>
                    <a:lnT>
                      <a:noFill/>
                    </a:lnT>
                    <a:lnB>
                      <a:noFill/>
                    </a:lnB>
                    <a:solidFill>
                      <a:srgbClr val="FFFFFF"/>
                    </a:solidFill>
                  </a:tcPr>
                </a:tc>
                <a:tc>
                  <a:txBody>
                    <a:bodyPr/>
                    <a:lstStyle/>
                    <a:p>
                      <a:pPr algn="l"/>
                      <a:r>
                        <a:rPr lang="en-US">
                          <a:effectLst/>
                        </a:rPr>
                        <a:t>James Bennett, 3050A Berkmar Drive, Charlottesville, VA 22901</a:t>
                      </a:r>
                    </a:p>
                  </a:txBody>
                  <a:tcPr anchor="ctr">
                    <a:lnL>
                      <a:noFill/>
                    </a:lnL>
                    <a:lnR>
                      <a:noFill/>
                    </a:lnR>
                    <a:lnT>
                      <a:noFill/>
                    </a:lnT>
                    <a:lnB>
                      <a:noFill/>
                    </a:lnB>
                    <a:solidFill>
                      <a:srgbClr val="FFFFFF"/>
                    </a:solidFill>
                  </a:tcPr>
                </a:tc>
                <a:extLst>
                  <a:ext uri="{0D108BD9-81ED-4DB2-BD59-A6C34878D82A}">
                    <a16:rowId xmlns:a16="http://schemas.microsoft.com/office/drawing/2014/main" val="3399567725"/>
                  </a:ext>
                </a:extLst>
              </a:tr>
              <a:tr h="0">
                <a:tc>
                  <a:txBody>
                    <a:bodyPr/>
                    <a:lstStyle/>
                    <a:p>
                      <a:pPr algn="l"/>
                      <a:r>
                        <a:rPr lang="en-US">
                          <a:effectLst/>
                        </a:rPr>
                        <a:t>sex</a:t>
                      </a:r>
                    </a:p>
                  </a:txBody>
                  <a:tcPr anchor="ctr">
                    <a:lnL>
                      <a:noFill/>
                    </a:lnL>
                    <a:lnR>
                      <a:noFill/>
                    </a:lnR>
                    <a:lnT>
                      <a:noFill/>
                    </a:lnT>
                    <a:lnB>
                      <a:noFill/>
                    </a:lnB>
                    <a:solidFill>
                      <a:srgbClr val="FFFFFF"/>
                    </a:solidFill>
                  </a:tcPr>
                </a:tc>
                <a:tc>
                  <a:txBody>
                    <a:bodyPr/>
                    <a:lstStyle/>
                    <a:p>
                      <a:pPr algn="l"/>
                      <a:r>
                        <a:rPr lang="en-US" dirty="0">
                          <a:effectLst/>
                        </a:rPr>
                        <a:t>female</a:t>
                      </a:r>
                    </a:p>
                  </a:txBody>
                  <a:tcPr anchor="ctr">
                    <a:lnL>
                      <a:noFill/>
                    </a:lnL>
                    <a:lnR>
                      <a:noFill/>
                    </a:lnR>
                    <a:lnT>
                      <a:noFill/>
                    </a:lnT>
                    <a:lnB>
                      <a:noFill/>
                    </a:lnB>
                    <a:solidFill>
                      <a:srgbClr val="FFFFFF"/>
                    </a:solidFill>
                  </a:tcPr>
                </a:tc>
                <a:extLst>
                  <a:ext uri="{0D108BD9-81ED-4DB2-BD59-A6C34878D82A}">
                    <a16:rowId xmlns:a16="http://schemas.microsoft.com/office/drawing/2014/main" val="2795183077"/>
                  </a:ext>
                </a:extLst>
              </a:tr>
              <a:tr h="0">
                <a:tc>
                  <a:txBody>
                    <a:bodyPr/>
                    <a:lstStyle/>
                    <a:p>
                      <a:pPr algn="l"/>
                      <a:r>
                        <a:rPr lang="en-US">
                          <a:effectLst/>
                        </a:rPr>
                        <a:t>tissue</a:t>
                      </a:r>
                    </a:p>
                  </a:txBody>
                  <a:tcPr anchor="ctr">
                    <a:lnL>
                      <a:noFill/>
                    </a:lnL>
                    <a:lnR>
                      <a:noFill/>
                    </a:lnR>
                    <a:lnT>
                      <a:noFill/>
                    </a:lnT>
                    <a:lnB>
                      <a:noFill/>
                    </a:lnB>
                    <a:solidFill>
                      <a:srgbClr val="FFFFFF"/>
                    </a:solidFill>
                  </a:tcPr>
                </a:tc>
                <a:tc>
                  <a:txBody>
                    <a:bodyPr/>
                    <a:lstStyle/>
                    <a:p>
                      <a:pPr algn="l"/>
                      <a:r>
                        <a:rPr lang="en-US">
                          <a:effectLst/>
                        </a:rPr>
                        <a:t>Postmortem Cervical Spinal Section Homogenate</a:t>
                      </a:r>
                    </a:p>
                  </a:txBody>
                  <a:tcPr anchor="ctr">
                    <a:lnL>
                      <a:noFill/>
                    </a:lnL>
                    <a:lnR>
                      <a:noFill/>
                    </a:lnR>
                    <a:lnT>
                      <a:noFill/>
                    </a:lnT>
                    <a:lnB>
                      <a:noFill/>
                    </a:lnB>
                    <a:solidFill>
                      <a:srgbClr val="FFFFFF"/>
                    </a:solidFill>
                  </a:tcPr>
                </a:tc>
                <a:extLst>
                  <a:ext uri="{0D108BD9-81ED-4DB2-BD59-A6C34878D82A}">
                    <a16:rowId xmlns:a16="http://schemas.microsoft.com/office/drawing/2014/main" val="4230643267"/>
                  </a:ext>
                </a:extLst>
              </a:tr>
              <a:tr h="0">
                <a:tc>
                  <a:txBody>
                    <a:bodyPr/>
                    <a:lstStyle/>
                    <a:p>
                      <a:pPr algn="l"/>
                      <a:r>
                        <a:rPr lang="en-US">
                          <a:effectLst/>
                        </a:rPr>
                        <a:t>ethnicity</a:t>
                      </a:r>
                    </a:p>
                  </a:txBody>
                  <a:tcPr anchor="ctr">
                    <a:lnL>
                      <a:noFill/>
                    </a:lnL>
                    <a:lnR>
                      <a:noFill/>
                    </a:lnR>
                    <a:lnT>
                      <a:noFill/>
                    </a:lnT>
                    <a:lnB>
                      <a:noFill/>
                    </a:lnB>
                    <a:solidFill>
                      <a:srgbClr val="FFFFFF"/>
                    </a:solidFill>
                  </a:tcPr>
                </a:tc>
                <a:tc>
                  <a:txBody>
                    <a:bodyPr/>
                    <a:lstStyle/>
                    <a:p>
                      <a:pPr algn="l"/>
                      <a:r>
                        <a:rPr lang="en-US" dirty="0">
                          <a:effectLst/>
                        </a:rPr>
                        <a:t>Caucasian</a:t>
                      </a:r>
                    </a:p>
                  </a:txBody>
                  <a:tcPr anchor="ctr">
                    <a:lnL>
                      <a:noFill/>
                    </a:lnL>
                    <a:lnR>
                      <a:noFill/>
                    </a:lnR>
                    <a:lnT>
                      <a:noFill/>
                    </a:lnT>
                    <a:lnB>
                      <a:noFill/>
                    </a:lnB>
                    <a:solidFill>
                      <a:srgbClr val="FFFFFF"/>
                    </a:solidFill>
                  </a:tcPr>
                </a:tc>
                <a:extLst>
                  <a:ext uri="{0D108BD9-81ED-4DB2-BD59-A6C34878D82A}">
                    <a16:rowId xmlns:a16="http://schemas.microsoft.com/office/drawing/2014/main" val="1939433541"/>
                  </a:ext>
                </a:extLst>
              </a:tr>
              <a:tr h="0">
                <a:tc>
                  <a:txBody>
                    <a:bodyPr/>
                    <a:lstStyle/>
                    <a:p>
                      <a:pPr algn="l"/>
                      <a:r>
                        <a:rPr lang="en-US">
                          <a:effectLst/>
                        </a:rPr>
                        <a:t>label</a:t>
                      </a:r>
                    </a:p>
                  </a:txBody>
                  <a:tcPr anchor="ctr">
                    <a:lnL>
                      <a:noFill/>
                    </a:lnL>
                    <a:lnR>
                      <a:noFill/>
                    </a:lnR>
                    <a:lnT>
                      <a:noFill/>
                    </a:lnT>
                    <a:lnB>
                      <a:noFill/>
                    </a:lnB>
                    <a:solidFill>
                      <a:srgbClr val="FFFFFF"/>
                    </a:solidFill>
                  </a:tcPr>
                </a:tc>
                <a:tc>
                  <a:txBody>
                    <a:bodyPr/>
                    <a:lstStyle/>
                    <a:p>
                      <a:pPr algn="l"/>
                      <a:r>
                        <a:rPr lang="en-US" dirty="0">
                          <a:effectLst/>
                        </a:rPr>
                        <a:t>CTL27</a:t>
                      </a:r>
                    </a:p>
                  </a:txBody>
                  <a:tcPr anchor="ctr">
                    <a:lnL>
                      <a:noFill/>
                    </a:lnL>
                    <a:lnR>
                      <a:noFill/>
                    </a:lnR>
                    <a:lnT>
                      <a:noFill/>
                    </a:lnT>
                    <a:lnB>
                      <a:noFill/>
                    </a:lnB>
                    <a:solidFill>
                      <a:srgbClr val="FFFFFF"/>
                    </a:solidFill>
                  </a:tcPr>
                </a:tc>
                <a:extLst>
                  <a:ext uri="{0D108BD9-81ED-4DB2-BD59-A6C34878D82A}">
                    <a16:rowId xmlns:a16="http://schemas.microsoft.com/office/drawing/2014/main" val="1853322235"/>
                  </a:ext>
                </a:extLst>
              </a:tr>
            </a:tbl>
          </a:graphicData>
        </a:graphic>
      </p:graphicFrame>
      <p:sp>
        <p:nvSpPr>
          <p:cNvPr id="3" name="TextBox 2">
            <a:extLst>
              <a:ext uri="{FF2B5EF4-FFF2-40B4-BE49-F238E27FC236}">
                <a16:creationId xmlns:a16="http://schemas.microsoft.com/office/drawing/2014/main" id="{295AF7F6-2FA9-A144-85F7-99033F5C1D5D}"/>
              </a:ext>
            </a:extLst>
          </p:cNvPr>
          <p:cNvSpPr txBox="1"/>
          <p:nvPr/>
        </p:nvSpPr>
        <p:spPr>
          <a:xfrm>
            <a:off x="7502769" y="2910675"/>
            <a:ext cx="4466493" cy="3693319"/>
          </a:xfrm>
          <a:prstGeom prst="rect">
            <a:avLst/>
          </a:prstGeom>
          <a:noFill/>
        </p:spPr>
        <p:txBody>
          <a:bodyPr wrap="square" rtlCol="0">
            <a:spAutoFit/>
          </a:bodyPr>
          <a:lstStyle/>
          <a:p>
            <a:r>
              <a:rPr lang="en-US" dirty="0"/>
              <a:t>"20 20 micron sections of cervical spinal tissue embedded in OCT were cut using a Cryostat and placed in </a:t>
            </a:r>
            <a:r>
              <a:rPr lang="en-US" dirty="0" err="1"/>
              <a:t>Qiazol</a:t>
            </a:r>
            <a:r>
              <a:rPr lang="en-US" dirty="0"/>
              <a:t> provided in Qiagen </a:t>
            </a:r>
            <a:r>
              <a:rPr lang="en-US" dirty="0" err="1"/>
              <a:t>miRNeasy's</a:t>
            </a:r>
            <a:r>
              <a:rPr lang="en-US" dirty="0"/>
              <a:t> kit. We homogenized the tissue in </a:t>
            </a:r>
            <a:r>
              <a:rPr lang="en-US" dirty="0" err="1"/>
              <a:t>Qiazol</a:t>
            </a:r>
            <a:r>
              <a:rPr lang="en-US" dirty="0"/>
              <a:t> with a thin syringe and needle, and we followed the rest of the Qiagen </a:t>
            </a:r>
            <a:r>
              <a:rPr lang="en-US" dirty="0" err="1"/>
              <a:t>miRNeasy</a:t>
            </a:r>
            <a:r>
              <a:rPr lang="en-US" dirty="0"/>
              <a:t> kit's instructions with the optional DNase treatment. Libraries were then prepared using 500 ng RNA input into Illumina's Stranded Total RNA kit after ensuring the RNA was not significantly degraded and had an RQI score &gt;7 with the </a:t>
            </a:r>
            <a:r>
              <a:rPr lang="en-US" dirty="0" err="1"/>
              <a:t>Biorad</a:t>
            </a:r>
            <a:r>
              <a:rPr lang="en-US" dirty="0"/>
              <a:t> </a:t>
            </a:r>
            <a:r>
              <a:rPr lang="en-US" dirty="0" err="1"/>
              <a:t>Experion</a:t>
            </a:r>
            <a:r>
              <a:rPr lang="en-US" dirty="0"/>
              <a:t>. "</a:t>
            </a:r>
          </a:p>
        </p:txBody>
      </p:sp>
    </p:spTree>
    <p:extLst>
      <p:ext uri="{BB962C8B-B14F-4D97-AF65-F5344CB8AC3E}">
        <p14:creationId xmlns:p14="http://schemas.microsoft.com/office/powerpoint/2010/main" val="74428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1242646" y="398585"/>
            <a:ext cx="9401908" cy="939360"/>
          </a:xfrm>
          <a:prstGeom prst="rect">
            <a:avLst/>
          </a:prstGeom>
          <a:noFill/>
        </p:spPr>
        <p:txBody>
          <a:bodyPr wrap="square" rtlCol="0">
            <a:spAutoFit/>
          </a:bodyPr>
          <a:lstStyle/>
          <a:p>
            <a:pPr algn="ctr">
              <a:lnSpc>
                <a:spcPct val="200000"/>
              </a:lnSpc>
            </a:pPr>
            <a:r>
              <a:rPr lang="en-US" sz="3200" b="1" dirty="0"/>
              <a:t>Background (</a:t>
            </a:r>
            <a:r>
              <a:rPr lang="en-US" sz="3200" b="1" dirty="0" err="1"/>
              <a:t>con’t</a:t>
            </a:r>
            <a:r>
              <a:rPr lang="en-US" sz="3200" b="1" dirty="0"/>
              <a:t>)</a:t>
            </a:r>
          </a:p>
        </p:txBody>
      </p:sp>
      <p:sp>
        <p:nvSpPr>
          <p:cNvPr id="2" name="TextBox 1">
            <a:extLst>
              <a:ext uri="{FF2B5EF4-FFF2-40B4-BE49-F238E27FC236}">
                <a16:creationId xmlns:a16="http://schemas.microsoft.com/office/drawing/2014/main" id="{CF78EE2F-E019-C545-A78A-C5A5416D042D}"/>
              </a:ext>
            </a:extLst>
          </p:cNvPr>
          <p:cNvSpPr txBox="1"/>
          <p:nvPr/>
        </p:nvSpPr>
        <p:spPr>
          <a:xfrm>
            <a:off x="1242646" y="1148861"/>
            <a:ext cx="9964616" cy="4293483"/>
          </a:xfrm>
          <a:prstGeom prst="rect">
            <a:avLst/>
          </a:prstGeom>
          <a:noFill/>
        </p:spPr>
        <p:txBody>
          <a:bodyPr wrap="square" rtlCol="0">
            <a:spAutoFit/>
          </a:bodyPr>
          <a:lstStyle/>
          <a:p>
            <a:pPr>
              <a:lnSpc>
                <a:spcPct val="200000"/>
              </a:lnSpc>
            </a:pPr>
            <a:r>
              <a:rPr lang="en-US" sz="2800" dirty="0">
                <a:latin typeface="Times" pitchFamily="2" charset="0"/>
              </a:rPr>
              <a:t>Amyotrophic lateral sclerosis (ALS) is a non-demyelinating neurodegenerative disease in adults characterized by progressive muscle paralysis. Muscle paralysis is determined by the degeneration of motoneurons in the motor cortex brainstem and spinal cord. The ALS pathogenetic mechanisms are still unclear. </a:t>
            </a:r>
          </a:p>
        </p:txBody>
      </p:sp>
    </p:spTree>
    <p:extLst>
      <p:ext uri="{BB962C8B-B14F-4D97-AF65-F5344CB8AC3E}">
        <p14:creationId xmlns:p14="http://schemas.microsoft.com/office/powerpoint/2010/main" val="18364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1242646" y="398585"/>
            <a:ext cx="9401908" cy="939360"/>
          </a:xfrm>
          <a:prstGeom prst="rect">
            <a:avLst/>
          </a:prstGeom>
          <a:noFill/>
        </p:spPr>
        <p:txBody>
          <a:bodyPr wrap="square" rtlCol="0">
            <a:spAutoFit/>
          </a:bodyPr>
          <a:lstStyle/>
          <a:p>
            <a:pPr algn="ctr">
              <a:lnSpc>
                <a:spcPct val="200000"/>
              </a:lnSpc>
            </a:pPr>
            <a:r>
              <a:rPr lang="en-US" sz="3200" b="1" dirty="0"/>
              <a:t>Background (</a:t>
            </a:r>
            <a:r>
              <a:rPr lang="en-US" sz="3200" b="1" dirty="0" err="1"/>
              <a:t>con’t</a:t>
            </a:r>
            <a:r>
              <a:rPr lang="en-US" sz="3200" b="1" dirty="0"/>
              <a:t>)</a:t>
            </a:r>
          </a:p>
        </p:txBody>
      </p:sp>
      <p:sp>
        <p:nvSpPr>
          <p:cNvPr id="2" name="TextBox 1">
            <a:extLst>
              <a:ext uri="{FF2B5EF4-FFF2-40B4-BE49-F238E27FC236}">
                <a16:creationId xmlns:a16="http://schemas.microsoft.com/office/drawing/2014/main" id="{CF78EE2F-E019-C545-A78A-C5A5416D042D}"/>
              </a:ext>
            </a:extLst>
          </p:cNvPr>
          <p:cNvSpPr txBox="1"/>
          <p:nvPr/>
        </p:nvSpPr>
        <p:spPr>
          <a:xfrm>
            <a:off x="844062" y="1337945"/>
            <a:ext cx="9964616" cy="4290342"/>
          </a:xfrm>
          <a:prstGeom prst="rect">
            <a:avLst/>
          </a:prstGeom>
          <a:noFill/>
        </p:spPr>
        <p:txBody>
          <a:bodyPr wrap="square" rtlCol="0">
            <a:spAutoFit/>
          </a:bodyPr>
          <a:lstStyle/>
          <a:p>
            <a:pPr>
              <a:lnSpc>
                <a:spcPct val="200000"/>
              </a:lnSpc>
            </a:pPr>
            <a:r>
              <a:rPr lang="en-US" sz="2800" dirty="0"/>
              <a:t>The OXTR, a 7-transmembrane G protein-coupled receptor capable of binding to either </a:t>
            </a:r>
            <a:r>
              <a:rPr lang="en-US" sz="2800" dirty="0" err="1"/>
              <a:t>Gi</a:t>
            </a:r>
            <a:r>
              <a:rPr lang="en-US" sz="2800" dirty="0"/>
              <a:t> or </a:t>
            </a:r>
            <a:r>
              <a:rPr lang="en-US" sz="2800" dirty="0" err="1"/>
              <a:t>Gq</a:t>
            </a:r>
            <a:r>
              <a:rPr lang="en-US" sz="2800" dirty="0"/>
              <a:t> proteins, activates a set of signaling cascades, such as the MAPK, PKC, PLC, or </a:t>
            </a:r>
            <a:r>
              <a:rPr lang="en-US" sz="2800" dirty="0" err="1"/>
              <a:t>CaMK</a:t>
            </a:r>
            <a:r>
              <a:rPr lang="en-US" sz="2800" dirty="0"/>
              <a:t> pathways. The cellular response to OXT include of neurite outgrowth, cellular viability, and increased survival. </a:t>
            </a:r>
            <a:endParaRPr lang="en-US" sz="2800" dirty="0">
              <a:latin typeface="Times" pitchFamily="2" charset="0"/>
            </a:endParaRPr>
          </a:p>
        </p:txBody>
      </p:sp>
    </p:spTree>
    <p:extLst>
      <p:ext uri="{BB962C8B-B14F-4D97-AF65-F5344CB8AC3E}">
        <p14:creationId xmlns:p14="http://schemas.microsoft.com/office/powerpoint/2010/main" val="231299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1617785" y="750277"/>
            <a:ext cx="9401908" cy="4667111"/>
          </a:xfrm>
          <a:prstGeom prst="rect">
            <a:avLst/>
          </a:prstGeom>
          <a:noFill/>
        </p:spPr>
        <p:txBody>
          <a:bodyPr wrap="square" rtlCol="0">
            <a:spAutoFit/>
          </a:bodyPr>
          <a:lstStyle/>
          <a:p>
            <a:pPr algn="ctr">
              <a:lnSpc>
                <a:spcPct val="200000"/>
              </a:lnSpc>
            </a:pPr>
            <a:r>
              <a:rPr lang="en-US" sz="3200" b="1" dirty="0"/>
              <a:t>Background (</a:t>
            </a:r>
            <a:r>
              <a:rPr lang="en-US" sz="3200" b="1" dirty="0" err="1"/>
              <a:t>con’t</a:t>
            </a:r>
            <a:r>
              <a:rPr lang="en-US" sz="3200" b="1" dirty="0"/>
              <a:t>)</a:t>
            </a:r>
          </a:p>
          <a:p>
            <a:pPr>
              <a:lnSpc>
                <a:spcPct val="200000"/>
              </a:lnSpc>
            </a:pPr>
            <a:r>
              <a:rPr lang="en-US" sz="2400" dirty="0">
                <a:latin typeface="Times" pitchFamily="2" charset="0"/>
              </a:rPr>
              <a:t>RNA-sequencing (RNA-</a:t>
            </a:r>
            <a:r>
              <a:rPr lang="en-US" sz="2400" dirty="0" err="1">
                <a:latin typeface="Times" pitchFamily="2" charset="0"/>
              </a:rPr>
              <a:t>Seq</a:t>
            </a:r>
            <a:r>
              <a:rPr lang="en-US" sz="2400" dirty="0">
                <a:latin typeface="Times" pitchFamily="2" charset="0"/>
              </a:rPr>
              <a:t>) technology is a high-throughput sequencing technology which has developed rapidly in recent years. It can study gene function, gene structure and gene expression changes at the level of gene transcription and explore the genetic evidence supporting ALS treatment of peripheral nerve injury.</a:t>
            </a:r>
          </a:p>
        </p:txBody>
      </p:sp>
    </p:spTree>
    <p:extLst>
      <p:ext uri="{BB962C8B-B14F-4D97-AF65-F5344CB8AC3E}">
        <p14:creationId xmlns:p14="http://schemas.microsoft.com/office/powerpoint/2010/main" val="30682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154722" y="2245787"/>
            <a:ext cx="9782908" cy="2246769"/>
          </a:xfrm>
          <a:prstGeom prst="rect">
            <a:avLst/>
          </a:prstGeom>
          <a:noFill/>
        </p:spPr>
        <p:txBody>
          <a:bodyPr wrap="square" rtlCol="0">
            <a:spAutoFit/>
          </a:bodyPr>
          <a:lstStyle/>
          <a:p>
            <a:r>
              <a:rPr lang="en-US" sz="2800" dirty="0"/>
              <a:t>In this study, RNA-</a:t>
            </a:r>
            <a:r>
              <a:rPr lang="en-US" sz="2800" dirty="0" err="1"/>
              <a:t>seq</a:t>
            </a:r>
            <a:r>
              <a:rPr lang="en-US" sz="2800" dirty="0"/>
              <a:t> technology was used to reveal the relevant transcriptome changes and conduct in-depth and thorough analysis, which is conducive to the development and maintenance mechanisms of peripheral nerve injury and provides a theoretical basis for massage treatment of peripheral nerve injury.</a:t>
            </a:r>
          </a:p>
        </p:txBody>
      </p:sp>
      <p:sp>
        <p:nvSpPr>
          <p:cNvPr id="2" name="TextBox 1">
            <a:extLst>
              <a:ext uri="{FF2B5EF4-FFF2-40B4-BE49-F238E27FC236}">
                <a16:creationId xmlns:a16="http://schemas.microsoft.com/office/drawing/2014/main" id="{DF13C7D1-8F56-794C-9597-49CCAA65B08A}"/>
              </a:ext>
            </a:extLst>
          </p:cNvPr>
          <p:cNvSpPr txBox="1"/>
          <p:nvPr/>
        </p:nvSpPr>
        <p:spPr>
          <a:xfrm>
            <a:off x="4147038" y="968587"/>
            <a:ext cx="3798277" cy="707886"/>
          </a:xfrm>
          <a:prstGeom prst="rect">
            <a:avLst/>
          </a:prstGeom>
          <a:noFill/>
        </p:spPr>
        <p:txBody>
          <a:bodyPr wrap="square" rtlCol="0">
            <a:spAutoFit/>
          </a:bodyPr>
          <a:lstStyle/>
          <a:p>
            <a:pPr algn="ctr"/>
            <a:r>
              <a:rPr lang="en-US" sz="4000" b="1" dirty="0">
                <a:latin typeface="Times" pitchFamily="2" charset="0"/>
              </a:rPr>
              <a:t>Significance</a:t>
            </a:r>
          </a:p>
        </p:txBody>
      </p:sp>
    </p:spTree>
    <p:extLst>
      <p:ext uri="{BB962C8B-B14F-4D97-AF65-F5344CB8AC3E}">
        <p14:creationId xmlns:p14="http://schemas.microsoft.com/office/powerpoint/2010/main" val="102722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876300" y="1891917"/>
            <a:ext cx="10574214" cy="2569934"/>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dirty="0">
                <a:latin typeface="Times" pitchFamily="2" charset="0"/>
              </a:rPr>
              <a:t>To compare OXTR gene expression level to elucidate genetic differences between the ALS and neurologically healthy control groups that may contribute to disease pathology.</a:t>
            </a:r>
          </a:p>
        </p:txBody>
      </p:sp>
      <p:sp>
        <p:nvSpPr>
          <p:cNvPr id="2" name="TextBox 1">
            <a:extLst>
              <a:ext uri="{FF2B5EF4-FFF2-40B4-BE49-F238E27FC236}">
                <a16:creationId xmlns:a16="http://schemas.microsoft.com/office/drawing/2014/main" id="{DF13C7D1-8F56-794C-9597-49CCAA65B08A}"/>
              </a:ext>
            </a:extLst>
          </p:cNvPr>
          <p:cNvSpPr txBox="1"/>
          <p:nvPr/>
        </p:nvSpPr>
        <p:spPr>
          <a:xfrm>
            <a:off x="4147038" y="968587"/>
            <a:ext cx="3798277" cy="707886"/>
          </a:xfrm>
          <a:prstGeom prst="rect">
            <a:avLst/>
          </a:prstGeom>
          <a:noFill/>
        </p:spPr>
        <p:txBody>
          <a:bodyPr wrap="square" rtlCol="0">
            <a:spAutoFit/>
          </a:bodyPr>
          <a:lstStyle/>
          <a:p>
            <a:pPr algn="ctr"/>
            <a:r>
              <a:rPr lang="en-US" sz="4000" b="1" dirty="0">
                <a:latin typeface="Times" pitchFamily="2" charset="0"/>
              </a:rPr>
              <a:t>Research goal</a:t>
            </a:r>
          </a:p>
        </p:txBody>
      </p:sp>
    </p:spTree>
    <p:extLst>
      <p:ext uri="{BB962C8B-B14F-4D97-AF65-F5344CB8AC3E}">
        <p14:creationId xmlns:p14="http://schemas.microsoft.com/office/powerpoint/2010/main" val="276586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547447" y="1753418"/>
            <a:ext cx="8997461" cy="4524315"/>
          </a:xfrm>
          <a:prstGeom prst="rect">
            <a:avLst/>
          </a:prstGeom>
          <a:noFill/>
        </p:spPr>
        <p:txBody>
          <a:bodyPr wrap="square" rtlCol="0">
            <a:spAutoFit/>
          </a:bodyPr>
          <a:lstStyle/>
          <a:p>
            <a:r>
              <a:rPr lang="en-US" sz="3200" b="1" dirty="0">
                <a:latin typeface="Times" pitchFamily="2" charset="0"/>
              </a:rPr>
              <a:t>Subjects: </a:t>
            </a:r>
            <a:r>
              <a:rPr lang="en-US" sz="3200" dirty="0">
                <a:latin typeface="Times" pitchFamily="2" charset="0"/>
              </a:rPr>
              <a:t>7 sporadic ALS and 8 neurologically healthy control people</a:t>
            </a:r>
          </a:p>
          <a:p>
            <a:r>
              <a:rPr lang="en-US" sz="3200" b="1" dirty="0">
                <a:latin typeface="Times" pitchFamily="2" charset="0"/>
              </a:rPr>
              <a:t>Procedures: </a:t>
            </a:r>
          </a:p>
          <a:p>
            <a:pPr marL="285750" indent="-285750">
              <a:buFont typeface="Arial" panose="020B0604020202020204" pitchFamily="34" charset="0"/>
              <a:buChar char="•"/>
            </a:pPr>
            <a:r>
              <a:rPr lang="en-US" sz="3200" dirty="0">
                <a:latin typeface="Times" pitchFamily="2" charset="0"/>
              </a:rPr>
              <a:t>Postmortem cervical spinal section was used to extract total RNA. </a:t>
            </a:r>
          </a:p>
          <a:p>
            <a:pPr marL="285750" indent="-285750">
              <a:buFont typeface="Arial" panose="020B0604020202020204" pitchFamily="34" charset="0"/>
              <a:buChar char="•"/>
            </a:pPr>
            <a:r>
              <a:rPr lang="en-US" sz="3200" dirty="0">
                <a:latin typeface="Times" pitchFamily="2" charset="0"/>
              </a:rPr>
              <a:t>Individual Illumina Total Stranded RNA-sequencing libraries for each sample</a:t>
            </a:r>
          </a:p>
          <a:p>
            <a:pPr marL="285750" indent="-285750">
              <a:buFont typeface="Arial" panose="020B0604020202020204" pitchFamily="34" charset="0"/>
              <a:buChar char="•"/>
            </a:pPr>
            <a:r>
              <a:rPr lang="en-US" sz="3200" dirty="0">
                <a:latin typeface="Times" pitchFamily="2" charset="0"/>
              </a:rPr>
              <a:t>Each library was sequenced with &gt;50 million 2X150 sequencing reads on the NextSeq500</a:t>
            </a:r>
            <a:r>
              <a:rPr lang="en-US" dirty="0">
                <a:latin typeface="Times" pitchFamily="2" charset="0"/>
              </a:rPr>
              <a:t>.</a:t>
            </a:r>
          </a:p>
        </p:txBody>
      </p:sp>
      <p:sp>
        <p:nvSpPr>
          <p:cNvPr id="2" name="TextBox 1">
            <a:extLst>
              <a:ext uri="{FF2B5EF4-FFF2-40B4-BE49-F238E27FC236}">
                <a16:creationId xmlns:a16="http://schemas.microsoft.com/office/drawing/2014/main" id="{DF13C7D1-8F56-794C-9597-49CCAA65B08A}"/>
              </a:ext>
            </a:extLst>
          </p:cNvPr>
          <p:cNvSpPr txBox="1"/>
          <p:nvPr/>
        </p:nvSpPr>
        <p:spPr>
          <a:xfrm>
            <a:off x="3505200" y="591562"/>
            <a:ext cx="5662247" cy="707886"/>
          </a:xfrm>
          <a:prstGeom prst="rect">
            <a:avLst/>
          </a:prstGeom>
          <a:noFill/>
        </p:spPr>
        <p:txBody>
          <a:bodyPr wrap="square" rtlCol="0">
            <a:spAutoFit/>
          </a:bodyPr>
          <a:lstStyle/>
          <a:p>
            <a:pPr algn="ctr"/>
            <a:r>
              <a:rPr lang="en-US" sz="4000" b="1" dirty="0">
                <a:latin typeface="Times" pitchFamily="2" charset="0"/>
              </a:rPr>
              <a:t>Experimental Design</a:t>
            </a:r>
          </a:p>
        </p:txBody>
      </p:sp>
    </p:spTree>
    <p:extLst>
      <p:ext uri="{BB962C8B-B14F-4D97-AF65-F5344CB8AC3E}">
        <p14:creationId xmlns:p14="http://schemas.microsoft.com/office/powerpoint/2010/main" val="40466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547447" y="1753418"/>
            <a:ext cx="8997461" cy="1846659"/>
          </a:xfrm>
          <a:prstGeom prst="rect">
            <a:avLst/>
          </a:prstGeom>
          <a:noFill/>
        </p:spPr>
        <p:txBody>
          <a:bodyPr wrap="square" rtlCol="0">
            <a:spAutoFit/>
          </a:bodyPr>
          <a:lstStyle/>
          <a:p>
            <a:r>
              <a:rPr lang="en-US" sz="2400" dirty="0">
                <a:latin typeface="Times" pitchFamily="2" charset="0"/>
              </a:rPr>
              <a:t>What we are going to do:</a:t>
            </a:r>
          </a:p>
          <a:p>
            <a:r>
              <a:rPr lang="en-US" sz="2400" dirty="0">
                <a:latin typeface="Times" pitchFamily="2" charset="0"/>
              </a:rPr>
              <a:t>1. Download the selected data from NCBI by using </a:t>
            </a:r>
            <a:r>
              <a:rPr lang="en-US" sz="2400" dirty="0" err="1">
                <a:latin typeface="Times" pitchFamily="2" charset="0"/>
              </a:rPr>
              <a:t>sratoolkit</a:t>
            </a:r>
            <a:r>
              <a:rPr lang="en-US" sz="2400" dirty="0">
                <a:latin typeface="Times" pitchFamily="2" charset="0"/>
              </a:rPr>
              <a:t>. </a:t>
            </a:r>
          </a:p>
          <a:p>
            <a:r>
              <a:rPr lang="en-US" sz="2400" dirty="0">
                <a:latin typeface="Times" pitchFamily="2" charset="0"/>
              </a:rPr>
              <a:t>2. Analyze the quality of RNA sequence and trim the data</a:t>
            </a:r>
          </a:p>
          <a:p>
            <a:r>
              <a:rPr lang="en-US" sz="2400" dirty="0">
                <a:latin typeface="Times" pitchFamily="2" charset="0"/>
              </a:rPr>
              <a:t>3. Compare the OXTR gene expression in two groups. </a:t>
            </a:r>
          </a:p>
          <a:p>
            <a:endParaRPr lang="en-US" dirty="0">
              <a:latin typeface="Times" pitchFamily="2" charset="0"/>
            </a:endParaRPr>
          </a:p>
        </p:txBody>
      </p:sp>
      <p:sp>
        <p:nvSpPr>
          <p:cNvPr id="2" name="TextBox 1">
            <a:extLst>
              <a:ext uri="{FF2B5EF4-FFF2-40B4-BE49-F238E27FC236}">
                <a16:creationId xmlns:a16="http://schemas.microsoft.com/office/drawing/2014/main" id="{DF13C7D1-8F56-794C-9597-49CCAA65B08A}"/>
              </a:ext>
            </a:extLst>
          </p:cNvPr>
          <p:cNvSpPr txBox="1"/>
          <p:nvPr/>
        </p:nvSpPr>
        <p:spPr>
          <a:xfrm>
            <a:off x="3505200" y="591562"/>
            <a:ext cx="5662247" cy="707886"/>
          </a:xfrm>
          <a:prstGeom prst="rect">
            <a:avLst/>
          </a:prstGeom>
          <a:noFill/>
        </p:spPr>
        <p:txBody>
          <a:bodyPr wrap="square" rtlCol="0">
            <a:spAutoFit/>
          </a:bodyPr>
          <a:lstStyle/>
          <a:p>
            <a:pPr algn="ctr"/>
            <a:r>
              <a:rPr lang="en-US" sz="4000" b="1" dirty="0">
                <a:latin typeface="Times" pitchFamily="2" charset="0"/>
              </a:rPr>
              <a:t>Experimental Design</a:t>
            </a:r>
          </a:p>
        </p:txBody>
      </p:sp>
    </p:spTree>
    <p:extLst>
      <p:ext uri="{BB962C8B-B14F-4D97-AF65-F5344CB8AC3E}">
        <p14:creationId xmlns:p14="http://schemas.microsoft.com/office/powerpoint/2010/main" val="214014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652954" y="2250832"/>
            <a:ext cx="8997461" cy="2031325"/>
          </a:xfrm>
          <a:prstGeom prst="rect">
            <a:avLst/>
          </a:prstGeom>
          <a:noFill/>
        </p:spPr>
        <p:txBody>
          <a:bodyPr wrap="square" rtlCol="0">
            <a:spAutoFit/>
          </a:bodyPr>
          <a:lstStyle/>
          <a:p>
            <a:r>
              <a:rPr lang="en-US" dirty="0"/>
              <a:t>Abstract: The author isolated total RNA using postmortem cervical spinal section homogenates from 7 sporadic ALS and 8 neurologically healthy control samples. They next prepared individual Illumina Total Stranded RNA-sequencing libraries for each sample. They sequenced each library with &gt;50 million 2X150 sequencing reads on the NextSeq500. Their goal was to generate gene expression data for use in systems biology analyses to elucidate differences between the </a:t>
            </a:r>
            <a:r>
              <a:rPr lang="en-US" dirty="0" err="1"/>
              <a:t>sALS</a:t>
            </a:r>
            <a:r>
              <a:rPr lang="en-US" dirty="0"/>
              <a:t> and neurologically healthy control groups that may contribute to disease pathology.</a:t>
            </a:r>
          </a:p>
        </p:txBody>
      </p:sp>
      <p:pic>
        <p:nvPicPr>
          <p:cNvPr id="5" name="Picture 4">
            <a:extLst>
              <a:ext uri="{FF2B5EF4-FFF2-40B4-BE49-F238E27FC236}">
                <a16:creationId xmlns:a16="http://schemas.microsoft.com/office/drawing/2014/main" id="{3A2FD44E-D35D-3C44-8E43-96132F20187C}"/>
              </a:ext>
            </a:extLst>
          </p:cNvPr>
          <p:cNvPicPr>
            <a:picLocks noChangeAspect="1"/>
          </p:cNvPicPr>
          <p:nvPr/>
        </p:nvPicPr>
        <p:blipFill>
          <a:blip r:embed="rId3"/>
          <a:stretch>
            <a:fillRect/>
          </a:stretch>
        </p:blipFill>
        <p:spPr>
          <a:xfrm>
            <a:off x="469900" y="342900"/>
            <a:ext cx="11252200" cy="6172200"/>
          </a:xfrm>
          <a:prstGeom prst="rect">
            <a:avLst/>
          </a:prstGeom>
        </p:spPr>
      </p:pic>
    </p:spTree>
    <p:extLst>
      <p:ext uri="{BB962C8B-B14F-4D97-AF65-F5344CB8AC3E}">
        <p14:creationId xmlns:p14="http://schemas.microsoft.com/office/powerpoint/2010/main" val="224603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680</Words>
  <Application>Microsoft Macintosh PowerPoint</Application>
  <PresentationFormat>Widescreen</PresentationFormat>
  <Paragraphs>59</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等线</vt:lpstr>
      <vt:lpstr>Arial</vt:lpstr>
      <vt:lpstr>Calibri</vt:lpstr>
      <vt:lpstr>Calibri Light</vt:lpstr>
      <vt:lpstr>Times</vt:lpstr>
      <vt:lpstr>Office Theme</vt:lpstr>
      <vt:lpstr>OXTR Gene Expression in Patients with Amyotrophic Lateral Sclerosis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Tingting Zhao</dc:creator>
  <cp:lastModifiedBy>Tingting Zhao</cp:lastModifiedBy>
  <cp:revision>27</cp:revision>
  <dcterms:created xsi:type="dcterms:W3CDTF">2021-03-06T01:02:55Z</dcterms:created>
  <dcterms:modified xsi:type="dcterms:W3CDTF">2021-03-08T20:18:46Z</dcterms:modified>
</cp:coreProperties>
</file>