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4" r:id="rId3"/>
    <p:sldId id="271" r:id="rId4"/>
    <p:sldId id="270" r:id="rId5"/>
    <p:sldId id="268" r:id="rId6"/>
    <p:sldId id="269" r:id="rId7"/>
    <p:sldId id="276" r:id="rId8"/>
    <p:sldId id="275" r:id="rId9"/>
    <p:sldId id="266" r:id="rId10"/>
    <p:sldId id="272" r:id="rId11"/>
    <p:sldId id="258" r:id="rId12"/>
    <p:sldId id="25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FE175-BEA4-FD45-AE7E-0C403C6F81F3}" type="datetimeFigureOut">
              <a:rPr lang="en-US" smtClean="0"/>
              <a:t>3/9/21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93B1B-0F43-A04B-BAC0-C21D0BAF2CDA}" type="slidenum">
              <a:rPr lang="en-US" smtClean="0"/>
              <a:t>‹#›</a:t>
            </a:fld>
            <a:endParaRPr lang="en-US"/>
          </a:p>
        </p:txBody>
      </p:sp>
    </p:spTree>
    <p:extLst>
      <p:ext uri="{BB962C8B-B14F-4D97-AF65-F5344CB8AC3E}">
        <p14:creationId xmlns:p14="http://schemas.microsoft.com/office/powerpoint/2010/main" val="382894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5</a:t>
            </a:fld>
            <a:endParaRPr lang="en-US"/>
          </a:p>
        </p:txBody>
      </p:sp>
    </p:spTree>
    <p:extLst>
      <p:ext uri="{BB962C8B-B14F-4D97-AF65-F5344CB8AC3E}">
        <p14:creationId xmlns:p14="http://schemas.microsoft.com/office/powerpoint/2010/main" val="115989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6</a:t>
            </a:fld>
            <a:endParaRPr lang="en-US"/>
          </a:p>
        </p:txBody>
      </p:sp>
    </p:spTree>
    <p:extLst>
      <p:ext uri="{BB962C8B-B14F-4D97-AF65-F5344CB8AC3E}">
        <p14:creationId xmlns:p14="http://schemas.microsoft.com/office/powerpoint/2010/main" val="269305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7</a:t>
            </a:fld>
            <a:endParaRPr lang="en-US"/>
          </a:p>
        </p:txBody>
      </p:sp>
    </p:spTree>
    <p:extLst>
      <p:ext uri="{BB962C8B-B14F-4D97-AF65-F5344CB8AC3E}">
        <p14:creationId xmlns:p14="http://schemas.microsoft.com/office/powerpoint/2010/main" val="414486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8</a:t>
            </a:fld>
            <a:endParaRPr lang="en-US"/>
          </a:p>
        </p:txBody>
      </p:sp>
    </p:spTree>
    <p:extLst>
      <p:ext uri="{BB962C8B-B14F-4D97-AF65-F5344CB8AC3E}">
        <p14:creationId xmlns:p14="http://schemas.microsoft.com/office/powerpoint/2010/main" val="3587465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9</a:t>
            </a:fld>
            <a:endParaRPr lang="en-US"/>
          </a:p>
        </p:txBody>
      </p:sp>
    </p:spTree>
    <p:extLst>
      <p:ext uri="{BB962C8B-B14F-4D97-AF65-F5344CB8AC3E}">
        <p14:creationId xmlns:p14="http://schemas.microsoft.com/office/powerpoint/2010/main" val="4149561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10</a:t>
            </a:fld>
            <a:endParaRPr lang="en-US"/>
          </a:p>
        </p:txBody>
      </p:sp>
    </p:spTree>
    <p:extLst>
      <p:ext uri="{BB962C8B-B14F-4D97-AF65-F5344CB8AC3E}">
        <p14:creationId xmlns:p14="http://schemas.microsoft.com/office/powerpoint/2010/main" val="3208831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trace.ncbi.nlm.nih.gov</a:t>
            </a:r>
            <a:r>
              <a:rPr lang="en-US" dirty="0"/>
              <a:t>/Traces/</a:t>
            </a:r>
            <a:r>
              <a:rPr lang="en-US" dirty="0" err="1"/>
              <a:t>sra</a:t>
            </a:r>
            <a:r>
              <a:rPr lang="en-US" dirty="0"/>
              <a:t>/?run=SRR2558724</a:t>
            </a:r>
          </a:p>
        </p:txBody>
      </p:sp>
      <p:sp>
        <p:nvSpPr>
          <p:cNvPr id="4" name="Slide Number Placeholder 3"/>
          <p:cNvSpPr>
            <a:spLocks noGrp="1"/>
          </p:cNvSpPr>
          <p:nvPr>
            <p:ph type="sldNum" sz="quarter" idx="5"/>
          </p:nvPr>
        </p:nvSpPr>
        <p:spPr/>
        <p:txBody>
          <a:bodyPr/>
          <a:lstStyle/>
          <a:p>
            <a:fld id="{A7993B1B-0F43-A04B-BAC0-C21D0BAF2CDA}" type="slidenum">
              <a:rPr lang="en-US" smtClean="0"/>
              <a:t>13</a:t>
            </a:fld>
            <a:endParaRPr lang="en-US"/>
          </a:p>
        </p:txBody>
      </p:sp>
    </p:spTree>
    <p:extLst>
      <p:ext uri="{BB962C8B-B14F-4D97-AF65-F5344CB8AC3E}">
        <p14:creationId xmlns:p14="http://schemas.microsoft.com/office/powerpoint/2010/main" val="35075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C6BD-4388-5D45-82F3-C60C48C2C5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64D0CC-0AF0-BF45-B08F-9453A176EE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80B549-C9C2-2145-941B-48D904A8BC41}"/>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5" name="Footer Placeholder 4">
            <a:extLst>
              <a:ext uri="{FF2B5EF4-FFF2-40B4-BE49-F238E27FC236}">
                <a16:creationId xmlns:a16="http://schemas.microsoft.com/office/drawing/2014/main" id="{A6D0D973-329A-CD40-B181-9EA5AB721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2EA6-B481-8C4F-8078-712EC2225C1E}"/>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89716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2454-FA61-A14B-B532-69EAA5BEE8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627287-54B2-2142-BE2F-B30472915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C0448-0197-2A4D-B58A-44E3966AB16F}"/>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5" name="Footer Placeholder 4">
            <a:extLst>
              <a:ext uri="{FF2B5EF4-FFF2-40B4-BE49-F238E27FC236}">
                <a16:creationId xmlns:a16="http://schemas.microsoft.com/office/drawing/2014/main" id="{49259D21-1C7E-FC47-BA1A-03488B544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A3F5C-F7E4-BE4C-8729-18C1FA22429C}"/>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37158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40345-FCEB-D641-A9A7-BF0445E36A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1D7CE-A069-ED43-85D4-AA45A75C46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31848-7C13-374A-8E72-2DB9221A7BDA}"/>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5" name="Footer Placeholder 4">
            <a:extLst>
              <a:ext uri="{FF2B5EF4-FFF2-40B4-BE49-F238E27FC236}">
                <a16:creationId xmlns:a16="http://schemas.microsoft.com/office/drawing/2014/main" id="{8606D21D-8BF6-D640-A58C-AEA2163EF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DE0F7-8BE4-6F48-BF9D-EE9E53B0E0B4}"/>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9137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5C72-2715-1D44-9CBD-7AE6E632A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E78388-93BF-4044-B57D-0B77185B5A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0C3E9-CC07-7841-AD2F-BA9A1F972CB2}"/>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5" name="Footer Placeholder 4">
            <a:extLst>
              <a:ext uri="{FF2B5EF4-FFF2-40B4-BE49-F238E27FC236}">
                <a16:creationId xmlns:a16="http://schemas.microsoft.com/office/drawing/2014/main" id="{FC6DF934-0224-8648-9F15-817B9DB08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5CD24-3E0A-BC40-981D-9E6F115395FA}"/>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66022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837D-865C-6443-A2EB-901D7A8CE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A0E9C1-0BCD-A54D-B50F-CCBA2BA3C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102BFD-FD0F-FC4E-845A-29153A64717E}"/>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5" name="Footer Placeholder 4">
            <a:extLst>
              <a:ext uri="{FF2B5EF4-FFF2-40B4-BE49-F238E27FC236}">
                <a16:creationId xmlns:a16="http://schemas.microsoft.com/office/drawing/2014/main" id="{32EE791E-FD5E-6B40-95F5-2D531A9A6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E3883-6DCC-334B-8D42-3DE280D5DC1F}"/>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123753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FE4E-5246-E84A-BF1D-1F942BD05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34C8C-F850-8C49-85A9-04A6686E5D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0635C-3C6E-CF48-9F39-1E6FBF1A15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EF242-5D19-9C4D-ACC4-DFE3DF13D901}"/>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6" name="Footer Placeholder 5">
            <a:extLst>
              <a:ext uri="{FF2B5EF4-FFF2-40B4-BE49-F238E27FC236}">
                <a16:creationId xmlns:a16="http://schemas.microsoft.com/office/drawing/2014/main" id="{1D3856E7-8918-E34F-8B91-E6A39A3D3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1359A-8265-5C43-8D12-52CB0ACEB51D}"/>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079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0406-6830-214B-8E05-BCA581DABA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6C2801-9A43-6F4C-9792-DC6548E92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C70149-FBD2-C144-8557-9CBACC93FB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BCE320-19EA-784B-A03B-38BB064CB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BB0C9-806C-BB4F-847B-9F262D15B8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238DB4-ED73-414A-B334-0A428CC65AC4}"/>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8" name="Footer Placeholder 7">
            <a:extLst>
              <a:ext uri="{FF2B5EF4-FFF2-40B4-BE49-F238E27FC236}">
                <a16:creationId xmlns:a16="http://schemas.microsoft.com/office/drawing/2014/main" id="{CC04A20A-A4F3-FA48-B2D0-91E7134A3B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E912AE-68D3-BB4F-A0F6-24D23BB7095D}"/>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354971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5E92-BD13-5A42-9F6F-921095AD53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7228E5-636B-0244-B5FF-933628A034CF}"/>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4" name="Footer Placeholder 3">
            <a:extLst>
              <a:ext uri="{FF2B5EF4-FFF2-40B4-BE49-F238E27FC236}">
                <a16:creationId xmlns:a16="http://schemas.microsoft.com/office/drawing/2014/main" id="{2C6B9562-53B0-BF45-814E-D0DCC1C275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559F12-6993-5540-9ED6-5E4DDAD1A45B}"/>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351988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F6242-3973-C348-98B0-B77CEDD3684C}"/>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3" name="Footer Placeholder 2">
            <a:extLst>
              <a:ext uri="{FF2B5EF4-FFF2-40B4-BE49-F238E27FC236}">
                <a16:creationId xmlns:a16="http://schemas.microsoft.com/office/drawing/2014/main" id="{76EAB240-382D-E046-9811-36035E147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6B8D5-40C9-9444-AE44-E626538E1BD1}"/>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1512454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1090-ABE8-6C47-A4D5-5FD8CCE3F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3DFBE-B20A-AD4A-B06F-0FBC52063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2AF0F-9461-AA45-B579-C89298287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3610F3-CD52-654C-B22A-8A2E82A1D615}"/>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6" name="Footer Placeholder 5">
            <a:extLst>
              <a:ext uri="{FF2B5EF4-FFF2-40B4-BE49-F238E27FC236}">
                <a16:creationId xmlns:a16="http://schemas.microsoft.com/office/drawing/2014/main" id="{1E8CE8C1-747A-5747-B4A7-680281A7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E5506-5E40-9246-A5BD-18AD759DD33F}"/>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71551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A177-5971-744E-BBA0-0DF8F2175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F24071-D5ED-994B-B7D7-296428E75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9A4F3-281D-B246-B60F-ED6C96BA2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286586-DE0F-FD4D-AF51-77ECCFFB6116}"/>
              </a:ext>
            </a:extLst>
          </p:cNvPr>
          <p:cNvSpPr>
            <a:spLocks noGrp="1"/>
          </p:cNvSpPr>
          <p:nvPr>
            <p:ph type="dt" sz="half" idx="10"/>
          </p:nvPr>
        </p:nvSpPr>
        <p:spPr/>
        <p:txBody>
          <a:bodyPr/>
          <a:lstStyle/>
          <a:p>
            <a:fld id="{AD593E84-C1F3-C74F-AADF-7146EEDB296B}" type="datetimeFigureOut">
              <a:rPr lang="en-US" smtClean="0"/>
              <a:t>3/9/21</a:t>
            </a:fld>
            <a:endParaRPr lang="en-US"/>
          </a:p>
        </p:txBody>
      </p:sp>
      <p:sp>
        <p:nvSpPr>
          <p:cNvPr id="6" name="Footer Placeholder 5">
            <a:extLst>
              <a:ext uri="{FF2B5EF4-FFF2-40B4-BE49-F238E27FC236}">
                <a16:creationId xmlns:a16="http://schemas.microsoft.com/office/drawing/2014/main" id="{A166FD34-EB8B-2249-8A11-98B88C237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6E87D-A1F1-094F-BA36-2C8F58936120}"/>
              </a:ext>
            </a:extLst>
          </p:cNvPr>
          <p:cNvSpPr>
            <a:spLocks noGrp="1"/>
          </p:cNvSpPr>
          <p:nvPr>
            <p:ph type="sldNum" sz="quarter" idx="12"/>
          </p:nvPr>
        </p:nvSpPr>
        <p:spPr/>
        <p:txBody>
          <a:bodyPr/>
          <a:lstStyle/>
          <a:p>
            <a:fld id="{B33A3559-B297-8245-93E9-F20A3EA6EBDB}" type="slidenum">
              <a:rPr lang="en-US" smtClean="0"/>
              <a:t>‹#›</a:t>
            </a:fld>
            <a:endParaRPr lang="en-US"/>
          </a:p>
        </p:txBody>
      </p:sp>
    </p:spTree>
    <p:extLst>
      <p:ext uri="{BB962C8B-B14F-4D97-AF65-F5344CB8AC3E}">
        <p14:creationId xmlns:p14="http://schemas.microsoft.com/office/powerpoint/2010/main" val="277420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E4618-D341-4E42-9777-00C547264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C300C-BAFA-1B4A-AD45-E75C2DFA7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596C-740C-4A41-9398-66B6BCB32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93E84-C1F3-C74F-AADF-7146EEDB296B}" type="datetimeFigureOut">
              <a:rPr lang="en-US" smtClean="0"/>
              <a:t>3/9/21</a:t>
            </a:fld>
            <a:endParaRPr lang="en-US"/>
          </a:p>
        </p:txBody>
      </p:sp>
      <p:sp>
        <p:nvSpPr>
          <p:cNvPr id="5" name="Footer Placeholder 4">
            <a:extLst>
              <a:ext uri="{FF2B5EF4-FFF2-40B4-BE49-F238E27FC236}">
                <a16:creationId xmlns:a16="http://schemas.microsoft.com/office/drawing/2014/main" id="{CE9AA9DF-F582-A143-848E-54D6F5387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3222BE-70EE-8C4C-B38A-1D55CC525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A3559-B297-8245-93E9-F20A3EA6EBDB}" type="slidenum">
              <a:rPr lang="en-US" smtClean="0"/>
              <a:t>‹#›</a:t>
            </a:fld>
            <a:endParaRPr lang="en-US"/>
          </a:p>
        </p:txBody>
      </p:sp>
    </p:spTree>
    <p:extLst>
      <p:ext uri="{BB962C8B-B14F-4D97-AF65-F5344CB8AC3E}">
        <p14:creationId xmlns:p14="http://schemas.microsoft.com/office/powerpoint/2010/main" val="60259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C853-5E00-BE4A-9BC4-2A5232596C32}"/>
              </a:ext>
            </a:extLst>
          </p:cNvPr>
          <p:cNvSpPr>
            <a:spLocks noGrp="1"/>
          </p:cNvSpPr>
          <p:nvPr>
            <p:ph type="ctrTitle"/>
          </p:nvPr>
        </p:nvSpPr>
        <p:spPr>
          <a:xfrm>
            <a:off x="1395047" y="1125414"/>
            <a:ext cx="9144000" cy="1423255"/>
          </a:xfrm>
        </p:spPr>
        <p:txBody>
          <a:bodyPr>
            <a:normAutofit/>
          </a:bodyPr>
          <a:lstStyle/>
          <a:p>
            <a:r>
              <a:rPr lang="en-US" sz="4000" b="1" dirty="0">
                <a:latin typeface="Times" pitchFamily="2" charset="0"/>
              </a:rPr>
              <a:t>OXTR Gene Expression in Patients with Amyotrophic Lateral Sclerosis</a:t>
            </a:r>
          </a:p>
        </p:txBody>
      </p:sp>
      <p:sp>
        <p:nvSpPr>
          <p:cNvPr id="3" name="Subtitle 2">
            <a:extLst>
              <a:ext uri="{FF2B5EF4-FFF2-40B4-BE49-F238E27FC236}">
                <a16:creationId xmlns:a16="http://schemas.microsoft.com/office/drawing/2014/main" id="{21AD1DBF-D613-A143-8930-71228C3EAE32}"/>
              </a:ext>
            </a:extLst>
          </p:cNvPr>
          <p:cNvSpPr>
            <a:spLocks noGrp="1"/>
          </p:cNvSpPr>
          <p:nvPr>
            <p:ph type="subTitle" idx="1"/>
          </p:nvPr>
        </p:nvSpPr>
        <p:spPr>
          <a:xfrm>
            <a:off x="1395047" y="3087931"/>
            <a:ext cx="9144000" cy="2451021"/>
          </a:xfrm>
        </p:spPr>
        <p:txBody>
          <a:bodyPr>
            <a:normAutofit/>
          </a:bodyPr>
          <a:lstStyle/>
          <a:p>
            <a:r>
              <a:rPr lang="en-US" sz="3200" dirty="0"/>
              <a:t>Group Two: Tingting Zhao,  </a:t>
            </a:r>
            <a:r>
              <a:rPr lang="en-US" sz="3200" dirty="0" err="1"/>
              <a:t>Zequan</a:t>
            </a:r>
            <a:r>
              <a:rPr lang="en-US" sz="3200" dirty="0"/>
              <a:t> Wang</a:t>
            </a:r>
          </a:p>
          <a:p>
            <a:r>
              <a:rPr lang="en-US" sz="3200" dirty="0"/>
              <a:t>School of Nursing </a:t>
            </a:r>
          </a:p>
          <a:p>
            <a:r>
              <a:rPr lang="en-US" sz="3200" dirty="0"/>
              <a:t>University of Connecticut</a:t>
            </a:r>
          </a:p>
          <a:p>
            <a:r>
              <a:rPr lang="en-US" sz="3200" dirty="0"/>
              <a:t>March 9, 2021</a:t>
            </a:r>
          </a:p>
        </p:txBody>
      </p:sp>
    </p:spTree>
    <p:extLst>
      <p:ext uri="{BB962C8B-B14F-4D97-AF65-F5344CB8AC3E}">
        <p14:creationId xmlns:p14="http://schemas.microsoft.com/office/powerpoint/2010/main" val="84837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2016370" y="2304402"/>
            <a:ext cx="8997461" cy="2585323"/>
          </a:xfrm>
          <a:prstGeom prst="rect">
            <a:avLst/>
          </a:prstGeom>
          <a:noFill/>
        </p:spPr>
        <p:txBody>
          <a:bodyPr wrap="square" rtlCol="0">
            <a:spAutoFit/>
          </a:bodyPr>
          <a:lstStyle/>
          <a:p>
            <a:pPr>
              <a:lnSpc>
                <a:spcPct val="200000"/>
              </a:lnSpc>
            </a:pPr>
            <a:r>
              <a:rPr lang="en-US" sz="2400" dirty="0">
                <a:latin typeface="Times" pitchFamily="2" charset="0"/>
              </a:rPr>
              <a:t>1. Download the selected data from NCBI by using </a:t>
            </a:r>
            <a:r>
              <a:rPr lang="en-US" sz="2400" dirty="0" err="1">
                <a:latin typeface="Times" pitchFamily="2" charset="0"/>
              </a:rPr>
              <a:t>sratoolkit</a:t>
            </a:r>
            <a:r>
              <a:rPr lang="en-US" sz="2400" dirty="0">
                <a:latin typeface="Times" pitchFamily="2" charset="0"/>
              </a:rPr>
              <a:t>. </a:t>
            </a:r>
          </a:p>
          <a:p>
            <a:pPr>
              <a:lnSpc>
                <a:spcPct val="200000"/>
              </a:lnSpc>
            </a:pPr>
            <a:r>
              <a:rPr lang="en-US" sz="2400" dirty="0">
                <a:latin typeface="Times" pitchFamily="2" charset="0"/>
              </a:rPr>
              <a:t>2. Analyze the quality of RNA sequence and trim the data</a:t>
            </a:r>
          </a:p>
          <a:p>
            <a:pPr>
              <a:lnSpc>
                <a:spcPct val="200000"/>
              </a:lnSpc>
            </a:pPr>
            <a:r>
              <a:rPr lang="en-US" sz="2400" dirty="0">
                <a:latin typeface="Times" pitchFamily="2" charset="0"/>
              </a:rPr>
              <a:t>3. Compare the OXTR gene expression in two groups. </a:t>
            </a:r>
          </a:p>
          <a:p>
            <a:endParaRPr lang="en-US" dirty="0">
              <a:latin typeface="Times" pitchFamily="2" charset="0"/>
            </a:endParaRPr>
          </a:p>
        </p:txBody>
      </p:sp>
      <p:sp>
        <p:nvSpPr>
          <p:cNvPr id="2" name="TextBox 1">
            <a:extLst>
              <a:ext uri="{FF2B5EF4-FFF2-40B4-BE49-F238E27FC236}">
                <a16:creationId xmlns:a16="http://schemas.microsoft.com/office/drawing/2014/main" id="{DF13C7D1-8F56-794C-9597-49CCAA65B08A}"/>
              </a:ext>
            </a:extLst>
          </p:cNvPr>
          <p:cNvSpPr txBox="1"/>
          <p:nvPr/>
        </p:nvSpPr>
        <p:spPr>
          <a:xfrm>
            <a:off x="2332892" y="1184031"/>
            <a:ext cx="6928339" cy="707886"/>
          </a:xfrm>
          <a:prstGeom prst="rect">
            <a:avLst/>
          </a:prstGeom>
          <a:noFill/>
        </p:spPr>
        <p:txBody>
          <a:bodyPr wrap="square" rtlCol="0">
            <a:spAutoFit/>
          </a:bodyPr>
          <a:lstStyle/>
          <a:p>
            <a:pPr algn="ctr"/>
            <a:r>
              <a:rPr lang="en-US" sz="4000" b="1" dirty="0">
                <a:latin typeface="Times" pitchFamily="2" charset="0"/>
              </a:rPr>
              <a:t>Our Experimental Design</a:t>
            </a:r>
          </a:p>
        </p:txBody>
      </p:sp>
    </p:spTree>
    <p:extLst>
      <p:ext uri="{BB962C8B-B14F-4D97-AF65-F5344CB8AC3E}">
        <p14:creationId xmlns:p14="http://schemas.microsoft.com/office/powerpoint/2010/main" val="214014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9160-D96E-E34B-ABAA-88C0FD60BEB4}"/>
              </a:ext>
            </a:extLst>
          </p:cNvPr>
          <p:cNvSpPr>
            <a:spLocks noGrp="1"/>
          </p:cNvSpPr>
          <p:nvPr>
            <p:ph type="title"/>
          </p:nvPr>
        </p:nvSpPr>
        <p:spPr>
          <a:xfrm>
            <a:off x="422031" y="365125"/>
            <a:ext cx="11054861" cy="1325563"/>
          </a:xfrm>
        </p:spPr>
        <p:txBody>
          <a:bodyPr>
            <a:normAutofit/>
          </a:bodyPr>
          <a:lstStyle/>
          <a:p>
            <a:r>
              <a:rPr lang="en-US" altLang="zh-CN" sz="3600" dirty="0">
                <a:latin typeface="Times" pitchFamily="2" charset="0"/>
              </a:rPr>
              <a:t>Navigating</a:t>
            </a:r>
            <a:r>
              <a:rPr lang="zh-CN" altLang="en-US" sz="3600" dirty="0">
                <a:latin typeface="Times" pitchFamily="2" charset="0"/>
              </a:rPr>
              <a:t> </a:t>
            </a:r>
            <a:r>
              <a:rPr lang="en-US" altLang="zh-CN" sz="3600" dirty="0">
                <a:latin typeface="Times" pitchFamily="2" charset="0"/>
              </a:rPr>
              <a:t>data</a:t>
            </a:r>
            <a:r>
              <a:rPr lang="zh-CN" altLang="en-US" sz="3600" dirty="0">
                <a:latin typeface="Times" pitchFamily="2" charset="0"/>
              </a:rPr>
              <a:t> </a:t>
            </a:r>
            <a:r>
              <a:rPr lang="en-US" altLang="zh-CN" sz="3600" dirty="0">
                <a:latin typeface="Times" pitchFamily="2" charset="0"/>
              </a:rPr>
              <a:t>from</a:t>
            </a:r>
            <a:r>
              <a:rPr lang="zh-CN" altLang="en-US" sz="3600" dirty="0">
                <a:latin typeface="Times" pitchFamily="2" charset="0"/>
              </a:rPr>
              <a:t> </a:t>
            </a:r>
            <a:r>
              <a:rPr lang="en-US" altLang="zh-CN" sz="3600" dirty="0">
                <a:latin typeface="Times" pitchFamily="2" charset="0"/>
              </a:rPr>
              <a:t>NCBI’s</a:t>
            </a:r>
            <a:r>
              <a:rPr lang="zh-CN" altLang="en-US" sz="3600" dirty="0">
                <a:latin typeface="Times" pitchFamily="2" charset="0"/>
              </a:rPr>
              <a:t> </a:t>
            </a:r>
            <a:r>
              <a:rPr lang="en-US" altLang="zh-CN" sz="3600" dirty="0">
                <a:latin typeface="Times" pitchFamily="2" charset="0"/>
              </a:rPr>
              <a:t>Sequence</a:t>
            </a:r>
            <a:r>
              <a:rPr lang="zh-CN" altLang="en-US" sz="3600" dirty="0">
                <a:latin typeface="Times" pitchFamily="2" charset="0"/>
              </a:rPr>
              <a:t> </a:t>
            </a:r>
            <a:r>
              <a:rPr lang="en-US" altLang="zh-CN" sz="3600" dirty="0">
                <a:latin typeface="Times" pitchFamily="2" charset="0"/>
              </a:rPr>
              <a:t>Read</a:t>
            </a:r>
            <a:r>
              <a:rPr lang="zh-CN" altLang="en-US" sz="3600" dirty="0">
                <a:latin typeface="Times" pitchFamily="2" charset="0"/>
              </a:rPr>
              <a:t> </a:t>
            </a:r>
            <a:r>
              <a:rPr lang="en-US" altLang="zh-CN" sz="3600" dirty="0">
                <a:latin typeface="Times" pitchFamily="2" charset="0"/>
              </a:rPr>
              <a:t>Archive</a:t>
            </a:r>
            <a:r>
              <a:rPr lang="zh-CN" altLang="en-US" sz="3600" dirty="0">
                <a:latin typeface="Times" pitchFamily="2" charset="0"/>
              </a:rPr>
              <a:t> （</a:t>
            </a:r>
            <a:r>
              <a:rPr lang="en-US" altLang="zh-CN" sz="3600" dirty="0">
                <a:latin typeface="Times" pitchFamily="2" charset="0"/>
              </a:rPr>
              <a:t>SRA</a:t>
            </a:r>
            <a:r>
              <a:rPr lang="zh-CN" altLang="en-US" sz="3600" dirty="0">
                <a:latin typeface="Times" pitchFamily="2" charset="0"/>
              </a:rPr>
              <a:t>）</a:t>
            </a:r>
            <a:endParaRPr lang="en-US" sz="3600" dirty="0">
              <a:latin typeface="Times" pitchFamily="2" charset="0"/>
            </a:endParaRPr>
          </a:p>
        </p:txBody>
      </p:sp>
      <p:sp>
        <p:nvSpPr>
          <p:cNvPr id="3" name="Content Placeholder 2">
            <a:extLst>
              <a:ext uri="{FF2B5EF4-FFF2-40B4-BE49-F238E27FC236}">
                <a16:creationId xmlns:a16="http://schemas.microsoft.com/office/drawing/2014/main" id="{9E95928F-BAE9-494A-B834-D6A046CD7640}"/>
              </a:ext>
            </a:extLst>
          </p:cNvPr>
          <p:cNvSpPr>
            <a:spLocks noGrp="1"/>
          </p:cNvSpPr>
          <p:nvPr>
            <p:ph idx="1"/>
          </p:nvPr>
        </p:nvSpPr>
        <p:spPr/>
        <p:txBody>
          <a:bodyPr>
            <a:normAutofit lnSpcReduction="10000"/>
          </a:bodyPr>
          <a:lstStyle/>
          <a:p>
            <a:r>
              <a:rPr lang="en-US" altLang="zh-CN" dirty="0">
                <a:latin typeface="Times" pitchFamily="2" charset="0"/>
              </a:rPr>
              <a:t>We</a:t>
            </a:r>
            <a:r>
              <a:rPr lang="zh-CN" altLang="en-US" dirty="0">
                <a:latin typeface="Times" pitchFamily="2" charset="0"/>
              </a:rPr>
              <a:t> </a:t>
            </a:r>
            <a:r>
              <a:rPr lang="en-US" altLang="zh-CN" dirty="0">
                <a:latin typeface="Times" pitchFamily="2" charset="0"/>
              </a:rPr>
              <a:t>found</a:t>
            </a:r>
            <a:r>
              <a:rPr lang="zh-CN" altLang="en-US" dirty="0">
                <a:latin typeface="Times" pitchFamily="2" charset="0"/>
              </a:rPr>
              <a:t> </a:t>
            </a:r>
            <a:r>
              <a:rPr lang="en-US" altLang="zh-CN" dirty="0">
                <a:latin typeface="Times" pitchFamily="2" charset="0"/>
              </a:rPr>
              <a:t>our</a:t>
            </a:r>
            <a:r>
              <a:rPr lang="zh-CN" altLang="en-US" dirty="0">
                <a:latin typeface="Times" pitchFamily="2" charset="0"/>
              </a:rPr>
              <a:t> </a:t>
            </a:r>
            <a:r>
              <a:rPr lang="en-US" altLang="zh-CN" dirty="0">
                <a:latin typeface="Times" pitchFamily="2" charset="0"/>
              </a:rPr>
              <a:t>interested</a:t>
            </a:r>
            <a:r>
              <a:rPr lang="zh-CN" altLang="en-US" dirty="0">
                <a:latin typeface="Times" pitchFamily="2" charset="0"/>
              </a:rPr>
              <a:t> </a:t>
            </a:r>
            <a:r>
              <a:rPr lang="en-US" altLang="zh-CN" dirty="0">
                <a:latin typeface="Times" pitchFamily="2" charset="0"/>
              </a:rPr>
              <a:t>gene</a:t>
            </a:r>
            <a:r>
              <a:rPr lang="zh-CN" altLang="en-US" dirty="0">
                <a:latin typeface="Times" pitchFamily="2" charset="0"/>
              </a:rPr>
              <a:t> </a:t>
            </a:r>
            <a:r>
              <a:rPr lang="en-US" altLang="zh-CN" dirty="0">
                <a:latin typeface="Times" pitchFamily="2" charset="0"/>
              </a:rPr>
              <a:t>in</a:t>
            </a:r>
            <a:r>
              <a:rPr lang="zh-CN" altLang="en-US" dirty="0">
                <a:latin typeface="Times" pitchFamily="2" charset="0"/>
              </a:rPr>
              <a:t> </a:t>
            </a:r>
            <a:r>
              <a:rPr lang="en-US" altLang="zh-CN" dirty="0">
                <a:latin typeface="Times" pitchFamily="2" charset="0"/>
              </a:rPr>
              <a:t>the</a:t>
            </a:r>
            <a:r>
              <a:rPr lang="zh-CN" altLang="en-US" dirty="0">
                <a:latin typeface="Times" pitchFamily="2" charset="0"/>
              </a:rPr>
              <a:t> </a:t>
            </a:r>
            <a:r>
              <a:rPr lang="en-US" altLang="zh-CN" dirty="0">
                <a:latin typeface="Times" pitchFamily="2" charset="0"/>
              </a:rPr>
              <a:t>PubMed</a:t>
            </a:r>
            <a:r>
              <a:rPr lang="zh-CN" altLang="en-US" dirty="0">
                <a:latin typeface="Times" pitchFamily="2" charset="0"/>
              </a:rPr>
              <a:t> </a:t>
            </a:r>
            <a:r>
              <a:rPr lang="en-US" altLang="zh-CN" dirty="0">
                <a:latin typeface="Times" pitchFamily="2" charset="0"/>
              </a:rPr>
              <a:t>and</a:t>
            </a:r>
            <a:r>
              <a:rPr lang="zh-CN" altLang="en-US" dirty="0">
                <a:latin typeface="Times" pitchFamily="2" charset="0"/>
              </a:rPr>
              <a:t> </a:t>
            </a:r>
            <a:r>
              <a:rPr lang="en-US" altLang="zh-CN" dirty="0">
                <a:latin typeface="Times" pitchFamily="2" charset="0"/>
              </a:rPr>
              <a:t>located</a:t>
            </a:r>
            <a:r>
              <a:rPr lang="zh-CN" altLang="en-US" dirty="0">
                <a:latin typeface="Times" pitchFamily="2" charset="0"/>
              </a:rPr>
              <a:t> </a:t>
            </a:r>
            <a:r>
              <a:rPr lang="en-US" altLang="zh-CN" dirty="0">
                <a:latin typeface="Times" pitchFamily="2" charset="0"/>
              </a:rPr>
              <a:t>the</a:t>
            </a:r>
            <a:r>
              <a:rPr lang="zh-CN" altLang="en-US" dirty="0">
                <a:latin typeface="Times" pitchFamily="2" charset="0"/>
              </a:rPr>
              <a:t> </a:t>
            </a:r>
            <a:r>
              <a:rPr lang="en-US" altLang="zh-CN" dirty="0">
                <a:latin typeface="Times" pitchFamily="2" charset="0"/>
              </a:rPr>
              <a:t>SRA</a:t>
            </a:r>
            <a:r>
              <a:rPr lang="zh-CN" altLang="en-US" dirty="0">
                <a:latin typeface="Times" pitchFamily="2" charset="0"/>
              </a:rPr>
              <a:t> </a:t>
            </a:r>
            <a:r>
              <a:rPr lang="en-US" altLang="zh-CN" dirty="0">
                <a:latin typeface="Times" pitchFamily="2" charset="0"/>
              </a:rPr>
              <a:t>number</a:t>
            </a:r>
            <a:r>
              <a:rPr lang="zh-CN" altLang="en-US" dirty="0">
                <a:latin typeface="Times" pitchFamily="2" charset="0"/>
              </a:rPr>
              <a:t> </a:t>
            </a:r>
            <a:r>
              <a:rPr lang="en-US" altLang="zh-CN" dirty="0">
                <a:latin typeface="Times" pitchFamily="2" charset="0"/>
              </a:rPr>
              <a:t>in</a:t>
            </a:r>
            <a:r>
              <a:rPr lang="zh-CN" altLang="en-US" dirty="0">
                <a:latin typeface="Times" pitchFamily="2" charset="0"/>
              </a:rPr>
              <a:t> </a:t>
            </a:r>
            <a:r>
              <a:rPr lang="en-US" altLang="zh-CN" dirty="0">
                <a:latin typeface="Times" pitchFamily="2" charset="0"/>
              </a:rPr>
              <a:t>the</a:t>
            </a:r>
            <a:r>
              <a:rPr lang="zh-CN" altLang="en-US" dirty="0">
                <a:latin typeface="Times" pitchFamily="2" charset="0"/>
              </a:rPr>
              <a:t> </a:t>
            </a:r>
            <a:r>
              <a:rPr lang="en-US" altLang="zh-CN" dirty="0">
                <a:latin typeface="Times" pitchFamily="2" charset="0"/>
              </a:rPr>
              <a:t>article.</a:t>
            </a:r>
            <a:r>
              <a:rPr lang="zh-CN" altLang="en-US" dirty="0">
                <a:latin typeface="Times" pitchFamily="2" charset="0"/>
              </a:rPr>
              <a:t> </a:t>
            </a:r>
            <a:endParaRPr lang="en-US" altLang="zh-CN" dirty="0">
              <a:latin typeface="Times" pitchFamily="2" charset="0"/>
            </a:endParaRPr>
          </a:p>
          <a:p>
            <a:r>
              <a:rPr lang="en-US" altLang="zh-CN" dirty="0">
                <a:latin typeface="Times" pitchFamily="2" charset="0"/>
              </a:rPr>
              <a:t>We</a:t>
            </a:r>
            <a:r>
              <a:rPr lang="zh-CN" altLang="en-US" dirty="0">
                <a:latin typeface="Times" pitchFamily="2" charset="0"/>
              </a:rPr>
              <a:t> </a:t>
            </a:r>
            <a:r>
              <a:rPr lang="en-US" altLang="zh-CN" dirty="0">
                <a:latin typeface="Times" pitchFamily="2" charset="0"/>
              </a:rPr>
              <a:t>pop</a:t>
            </a:r>
            <a:r>
              <a:rPr lang="zh-CN" altLang="en-US" dirty="0">
                <a:latin typeface="Times" pitchFamily="2" charset="0"/>
              </a:rPr>
              <a:t> </a:t>
            </a:r>
            <a:r>
              <a:rPr lang="en-US" altLang="zh-CN" dirty="0">
                <a:latin typeface="Times" pitchFamily="2" charset="0"/>
              </a:rPr>
              <a:t>into</a:t>
            </a:r>
            <a:r>
              <a:rPr lang="zh-CN" altLang="en-US" dirty="0">
                <a:latin typeface="Times" pitchFamily="2" charset="0"/>
              </a:rPr>
              <a:t> </a:t>
            </a:r>
            <a:r>
              <a:rPr lang="en-US" altLang="zh-CN" dirty="0">
                <a:latin typeface="Times" pitchFamily="2" charset="0"/>
              </a:rPr>
              <a:t>NCBI’s</a:t>
            </a:r>
            <a:r>
              <a:rPr lang="zh-CN" altLang="en-US" dirty="0">
                <a:latin typeface="Times" pitchFamily="2" charset="0"/>
              </a:rPr>
              <a:t> </a:t>
            </a:r>
            <a:r>
              <a:rPr lang="en-US" altLang="zh-CN" dirty="0">
                <a:latin typeface="Times" pitchFamily="2" charset="0"/>
              </a:rPr>
              <a:t>SRA</a:t>
            </a:r>
            <a:r>
              <a:rPr lang="zh-CN" altLang="en-US" dirty="0">
                <a:latin typeface="Times" pitchFamily="2" charset="0"/>
              </a:rPr>
              <a:t> </a:t>
            </a:r>
            <a:r>
              <a:rPr lang="en-US" altLang="zh-CN" dirty="0">
                <a:latin typeface="Times" pitchFamily="2" charset="0"/>
              </a:rPr>
              <a:t>which</a:t>
            </a:r>
            <a:r>
              <a:rPr lang="zh-CN" altLang="en-US" dirty="0">
                <a:latin typeface="Times" pitchFamily="2" charset="0"/>
              </a:rPr>
              <a:t> </a:t>
            </a:r>
            <a:r>
              <a:rPr lang="en-US" altLang="zh-CN" dirty="0">
                <a:latin typeface="Times" pitchFamily="2" charset="0"/>
              </a:rPr>
              <a:t>gives</a:t>
            </a:r>
            <a:r>
              <a:rPr lang="zh-CN" altLang="en-US" dirty="0">
                <a:latin typeface="Times" pitchFamily="2" charset="0"/>
              </a:rPr>
              <a:t> </a:t>
            </a:r>
            <a:r>
              <a:rPr lang="en-US" altLang="zh-CN" dirty="0">
                <a:latin typeface="Times" pitchFamily="2" charset="0"/>
              </a:rPr>
              <a:t>us</a:t>
            </a:r>
            <a:r>
              <a:rPr lang="zh-CN" altLang="en-US" dirty="0">
                <a:latin typeface="Times" pitchFamily="2" charset="0"/>
              </a:rPr>
              <a:t> </a:t>
            </a:r>
            <a:r>
              <a:rPr lang="en-US" altLang="zh-CN" dirty="0">
                <a:latin typeface="Times" pitchFamily="2" charset="0"/>
              </a:rPr>
              <a:t>all</a:t>
            </a:r>
            <a:r>
              <a:rPr lang="zh-CN" altLang="en-US" dirty="0">
                <a:latin typeface="Times" pitchFamily="2" charset="0"/>
              </a:rPr>
              <a:t> </a:t>
            </a:r>
            <a:r>
              <a:rPr lang="en-US" altLang="zh-CN" dirty="0">
                <a:latin typeface="Times" pitchFamily="2" charset="0"/>
              </a:rPr>
              <a:t>of</a:t>
            </a:r>
            <a:r>
              <a:rPr lang="zh-CN" altLang="en-US" dirty="0">
                <a:latin typeface="Times" pitchFamily="2" charset="0"/>
              </a:rPr>
              <a:t> </a:t>
            </a:r>
            <a:r>
              <a:rPr lang="en-US" altLang="zh-CN" dirty="0">
                <a:latin typeface="Times" pitchFamily="2" charset="0"/>
              </a:rPr>
              <a:t>the</a:t>
            </a:r>
            <a:r>
              <a:rPr lang="zh-CN" altLang="en-US" dirty="0">
                <a:latin typeface="Times" pitchFamily="2" charset="0"/>
              </a:rPr>
              <a:t> </a:t>
            </a:r>
            <a:r>
              <a:rPr lang="en-US" altLang="zh-CN" dirty="0">
                <a:latin typeface="Times" pitchFamily="2" charset="0"/>
              </a:rPr>
              <a:t>information</a:t>
            </a:r>
            <a:r>
              <a:rPr lang="zh-CN" altLang="en-US" dirty="0">
                <a:latin typeface="Times" pitchFamily="2" charset="0"/>
              </a:rPr>
              <a:t> </a:t>
            </a:r>
            <a:r>
              <a:rPr lang="en-US" altLang="zh-CN" dirty="0">
                <a:latin typeface="Times" pitchFamily="2" charset="0"/>
              </a:rPr>
              <a:t>and</a:t>
            </a:r>
            <a:r>
              <a:rPr lang="zh-CN" altLang="en-US" dirty="0">
                <a:latin typeface="Times" pitchFamily="2" charset="0"/>
              </a:rPr>
              <a:t> </a:t>
            </a:r>
            <a:r>
              <a:rPr lang="en-US" altLang="zh-CN" dirty="0">
                <a:latin typeface="Times" pitchFamily="2" charset="0"/>
              </a:rPr>
              <a:t>accession</a:t>
            </a:r>
            <a:r>
              <a:rPr lang="zh-CN" altLang="en-US" dirty="0">
                <a:latin typeface="Times" pitchFamily="2" charset="0"/>
              </a:rPr>
              <a:t> </a:t>
            </a:r>
            <a:r>
              <a:rPr lang="en-US" altLang="zh-CN" dirty="0">
                <a:latin typeface="Times" pitchFamily="2" charset="0"/>
              </a:rPr>
              <a:t>numbers</a:t>
            </a:r>
            <a:r>
              <a:rPr lang="zh-CN" altLang="en-US" dirty="0">
                <a:latin typeface="Times" pitchFamily="2" charset="0"/>
              </a:rPr>
              <a:t> </a:t>
            </a:r>
            <a:r>
              <a:rPr lang="en-US" altLang="zh-CN" dirty="0">
                <a:latin typeface="Times" pitchFamily="2" charset="0"/>
              </a:rPr>
              <a:t>that</a:t>
            </a:r>
            <a:r>
              <a:rPr lang="zh-CN" altLang="en-US" dirty="0">
                <a:latin typeface="Times" pitchFamily="2" charset="0"/>
              </a:rPr>
              <a:t> </a:t>
            </a:r>
            <a:r>
              <a:rPr lang="en-US" altLang="zh-CN" dirty="0">
                <a:latin typeface="Times" pitchFamily="2" charset="0"/>
              </a:rPr>
              <a:t>are</a:t>
            </a:r>
            <a:r>
              <a:rPr lang="zh-CN" altLang="en-US" dirty="0">
                <a:latin typeface="Times" pitchFamily="2" charset="0"/>
              </a:rPr>
              <a:t> </a:t>
            </a:r>
            <a:r>
              <a:rPr lang="en-US" altLang="zh-CN" dirty="0">
                <a:latin typeface="Times" pitchFamily="2" charset="0"/>
              </a:rPr>
              <a:t>related</a:t>
            </a:r>
            <a:r>
              <a:rPr lang="zh-CN" altLang="en-US" dirty="0">
                <a:latin typeface="Times" pitchFamily="2" charset="0"/>
              </a:rPr>
              <a:t> </a:t>
            </a:r>
            <a:r>
              <a:rPr lang="en-US" altLang="zh-CN" dirty="0">
                <a:latin typeface="Times" pitchFamily="2" charset="0"/>
              </a:rPr>
              <a:t>to</a:t>
            </a:r>
            <a:r>
              <a:rPr lang="zh-CN" altLang="en-US" dirty="0">
                <a:latin typeface="Times" pitchFamily="2" charset="0"/>
              </a:rPr>
              <a:t> </a:t>
            </a:r>
            <a:r>
              <a:rPr lang="en-US" altLang="zh-CN" dirty="0">
                <a:latin typeface="Times" pitchFamily="2" charset="0"/>
              </a:rPr>
              <a:t>the</a:t>
            </a:r>
            <a:r>
              <a:rPr lang="zh-CN" altLang="en-US" dirty="0">
                <a:latin typeface="Times" pitchFamily="2" charset="0"/>
              </a:rPr>
              <a:t> </a:t>
            </a:r>
            <a:r>
              <a:rPr lang="en-US" altLang="zh-CN" dirty="0">
                <a:latin typeface="Times" pitchFamily="2" charset="0"/>
              </a:rPr>
              <a:t>study</a:t>
            </a:r>
            <a:r>
              <a:rPr lang="zh-CN" altLang="en-US" dirty="0">
                <a:latin typeface="Times" pitchFamily="2" charset="0"/>
              </a:rPr>
              <a:t> </a:t>
            </a:r>
            <a:r>
              <a:rPr lang="en-US" altLang="zh-CN" dirty="0">
                <a:latin typeface="Times" pitchFamily="2" charset="0"/>
              </a:rPr>
              <a:t>.</a:t>
            </a:r>
          </a:p>
          <a:p>
            <a:r>
              <a:rPr lang="en-US" altLang="zh-CN" dirty="0">
                <a:latin typeface="Times" pitchFamily="2" charset="0"/>
              </a:rPr>
              <a:t>We</a:t>
            </a:r>
            <a:r>
              <a:rPr lang="zh-CN" altLang="en-US" dirty="0">
                <a:latin typeface="Times" pitchFamily="2" charset="0"/>
              </a:rPr>
              <a:t> </a:t>
            </a:r>
            <a:r>
              <a:rPr lang="en-US" altLang="zh-CN" dirty="0">
                <a:latin typeface="Times" pitchFamily="2" charset="0"/>
              </a:rPr>
              <a:t>firstly</a:t>
            </a:r>
            <a:r>
              <a:rPr lang="zh-CN" altLang="en-US" dirty="0">
                <a:latin typeface="Times" pitchFamily="2" charset="0"/>
              </a:rPr>
              <a:t> </a:t>
            </a:r>
            <a:r>
              <a:rPr lang="en-US" altLang="zh-CN" dirty="0">
                <a:latin typeface="Times" pitchFamily="2" charset="0"/>
              </a:rPr>
              <a:t>downloaded</a:t>
            </a:r>
            <a:r>
              <a:rPr lang="zh-CN" altLang="en-US" dirty="0">
                <a:latin typeface="Times" pitchFamily="2" charset="0"/>
              </a:rPr>
              <a:t> </a:t>
            </a:r>
            <a:r>
              <a:rPr lang="en-US" altLang="zh-CN" dirty="0">
                <a:latin typeface="Times" pitchFamily="2" charset="0"/>
              </a:rPr>
              <a:t>SR</a:t>
            </a:r>
            <a:r>
              <a:rPr lang="zh-CN" altLang="en-US" dirty="0">
                <a:latin typeface="Times" pitchFamily="2" charset="0"/>
              </a:rPr>
              <a:t> </a:t>
            </a:r>
            <a:r>
              <a:rPr lang="en-US" altLang="zh-CN" dirty="0">
                <a:latin typeface="Times" pitchFamily="2" charset="0"/>
              </a:rPr>
              <a:t>Toolkit</a:t>
            </a:r>
            <a:r>
              <a:rPr lang="zh-CN" altLang="en-US" dirty="0">
                <a:latin typeface="Times" pitchFamily="2" charset="0"/>
              </a:rPr>
              <a:t> </a:t>
            </a:r>
            <a:r>
              <a:rPr lang="en-US" altLang="zh-CN" dirty="0">
                <a:latin typeface="Times" pitchFamily="2" charset="0"/>
              </a:rPr>
              <a:t>to</a:t>
            </a:r>
            <a:r>
              <a:rPr lang="zh-CN" altLang="en-US" dirty="0">
                <a:latin typeface="Times" pitchFamily="2" charset="0"/>
              </a:rPr>
              <a:t> </a:t>
            </a:r>
            <a:r>
              <a:rPr lang="en-US" altLang="zh-CN" dirty="0">
                <a:latin typeface="Times" pitchFamily="2" charset="0"/>
              </a:rPr>
              <a:t>operate</a:t>
            </a:r>
            <a:r>
              <a:rPr lang="zh-CN" altLang="en-US" dirty="0">
                <a:latin typeface="Times" pitchFamily="2" charset="0"/>
              </a:rPr>
              <a:t> </a:t>
            </a:r>
            <a:r>
              <a:rPr lang="en-US" altLang="zh-CN" dirty="0">
                <a:latin typeface="Times" pitchFamily="2" charset="0"/>
              </a:rPr>
              <a:t>on</a:t>
            </a:r>
            <a:r>
              <a:rPr lang="zh-CN" altLang="en-US" dirty="0">
                <a:latin typeface="Times" pitchFamily="2" charset="0"/>
              </a:rPr>
              <a:t> </a:t>
            </a:r>
            <a:r>
              <a:rPr lang="en-US" altLang="zh-CN" dirty="0">
                <a:latin typeface="Times" pitchFamily="2" charset="0"/>
              </a:rPr>
              <a:t>SRA</a:t>
            </a:r>
            <a:r>
              <a:rPr lang="zh-CN" altLang="en-US" dirty="0">
                <a:latin typeface="Times" pitchFamily="2" charset="0"/>
              </a:rPr>
              <a:t> </a:t>
            </a:r>
            <a:r>
              <a:rPr lang="en-US" altLang="zh-CN" dirty="0">
                <a:latin typeface="Times" pitchFamily="2" charset="0"/>
              </a:rPr>
              <a:t>runs.</a:t>
            </a:r>
            <a:r>
              <a:rPr lang="zh-CN" altLang="en-US" dirty="0">
                <a:latin typeface="Times" pitchFamily="2" charset="0"/>
              </a:rPr>
              <a:t> </a:t>
            </a:r>
            <a:endParaRPr lang="en-US" altLang="zh-CN" dirty="0">
              <a:latin typeface="Times" pitchFamily="2" charset="0"/>
            </a:endParaRPr>
          </a:p>
          <a:p>
            <a:r>
              <a:rPr lang="en-US" altLang="zh-CN" dirty="0">
                <a:latin typeface="Times" pitchFamily="2" charset="0"/>
              </a:rPr>
              <a:t>Configure</a:t>
            </a:r>
            <a:r>
              <a:rPr lang="zh-CN" altLang="en-US" dirty="0">
                <a:latin typeface="Times" pitchFamily="2" charset="0"/>
              </a:rPr>
              <a:t> </a:t>
            </a:r>
            <a:r>
              <a:rPr lang="en-US" altLang="zh-CN" dirty="0">
                <a:latin typeface="Times" pitchFamily="2" charset="0"/>
              </a:rPr>
              <a:t>download</a:t>
            </a:r>
            <a:r>
              <a:rPr lang="zh-CN" altLang="en-US" dirty="0">
                <a:latin typeface="Times" pitchFamily="2" charset="0"/>
              </a:rPr>
              <a:t> </a:t>
            </a:r>
            <a:r>
              <a:rPr lang="en-US" altLang="zh-CN" dirty="0">
                <a:latin typeface="Times" pitchFamily="2" charset="0"/>
              </a:rPr>
              <a:t>directory</a:t>
            </a:r>
            <a:r>
              <a:rPr lang="zh-CN" altLang="en-US" dirty="0">
                <a:latin typeface="Times" pitchFamily="2" charset="0"/>
              </a:rPr>
              <a:t> </a:t>
            </a:r>
            <a:r>
              <a:rPr lang="en-US" altLang="zh-CN" dirty="0">
                <a:latin typeface="Times" pitchFamily="2" charset="0"/>
              </a:rPr>
              <a:t>(default:/Users/&lt;</a:t>
            </a:r>
            <a:r>
              <a:rPr lang="en-US" altLang="zh-CN" dirty="0" err="1">
                <a:latin typeface="Times" pitchFamily="2" charset="0"/>
              </a:rPr>
              <a:t>user_name</a:t>
            </a:r>
            <a:r>
              <a:rPr lang="en-US" altLang="zh-CN" dirty="0">
                <a:latin typeface="Times" pitchFamily="2" charset="0"/>
              </a:rPr>
              <a:t>&gt;/</a:t>
            </a:r>
            <a:r>
              <a:rPr lang="en-US" altLang="zh-CN" dirty="0" err="1">
                <a:latin typeface="Times" pitchFamily="2" charset="0"/>
              </a:rPr>
              <a:t>ncbi</a:t>
            </a:r>
            <a:r>
              <a:rPr lang="en-US" altLang="zh-CN" dirty="0">
                <a:latin typeface="Times" pitchFamily="2" charset="0"/>
              </a:rPr>
              <a:t>/public)</a:t>
            </a:r>
          </a:p>
          <a:p>
            <a:r>
              <a:rPr lang="zh-CN" altLang="en-US" dirty="0">
                <a:latin typeface="Times" pitchFamily="2" charset="0"/>
              </a:rPr>
              <a:t> </a:t>
            </a:r>
            <a:r>
              <a:rPr lang="en-US" altLang="zh-CN" dirty="0">
                <a:latin typeface="Times" pitchFamily="2" charset="0"/>
              </a:rPr>
              <a:t>$prefetch</a:t>
            </a:r>
            <a:r>
              <a:rPr lang="zh-CN" altLang="en-US" dirty="0">
                <a:latin typeface="Times" pitchFamily="2" charset="0"/>
              </a:rPr>
              <a:t> </a:t>
            </a:r>
            <a:r>
              <a:rPr lang="en-US" altLang="zh-CN" dirty="0">
                <a:latin typeface="Times" pitchFamily="2" charset="0"/>
              </a:rPr>
              <a:t>SRR2558724</a:t>
            </a:r>
            <a:r>
              <a:rPr lang="zh-CN" altLang="en-US" dirty="0">
                <a:latin typeface="Times" pitchFamily="2" charset="0"/>
              </a:rPr>
              <a:t> </a:t>
            </a:r>
            <a:r>
              <a:rPr lang="en-US" altLang="zh-CN" dirty="0">
                <a:latin typeface="Times" pitchFamily="2" charset="0"/>
              </a:rPr>
              <a:t>and</a:t>
            </a:r>
            <a:r>
              <a:rPr lang="zh-CN" altLang="en-US" dirty="0">
                <a:latin typeface="Times" pitchFamily="2" charset="0"/>
              </a:rPr>
              <a:t> </a:t>
            </a:r>
            <a:r>
              <a:rPr lang="en-US" altLang="zh-CN" dirty="0">
                <a:latin typeface="Times" pitchFamily="2" charset="0"/>
              </a:rPr>
              <a:t>we</a:t>
            </a:r>
            <a:r>
              <a:rPr lang="zh-CN" altLang="en-US" dirty="0">
                <a:latin typeface="Times" pitchFamily="2" charset="0"/>
              </a:rPr>
              <a:t> </a:t>
            </a:r>
            <a:r>
              <a:rPr lang="en-US" altLang="zh-CN" dirty="0">
                <a:latin typeface="Times" pitchFamily="2" charset="0"/>
              </a:rPr>
              <a:t>ended</a:t>
            </a:r>
            <a:r>
              <a:rPr lang="zh-CN" altLang="en-US" dirty="0">
                <a:latin typeface="Times" pitchFamily="2" charset="0"/>
              </a:rPr>
              <a:t> </a:t>
            </a:r>
            <a:r>
              <a:rPr lang="en-US" altLang="zh-CN" dirty="0">
                <a:latin typeface="Times" pitchFamily="2" charset="0"/>
              </a:rPr>
              <a:t>up</a:t>
            </a:r>
            <a:r>
              <a:rPr lang="zh-CN" altLang="en-US" dirty="0">
                <a:latin typeface="Times" pitchFamily="2" charset="0"/>
              </a:rPr>
              <a:t> </a:t>
            </a:r>
            <a:r>
              <a:rPr lang="en-US" altLang="zh-CN" dirty="0">
                <a:latin typeface="Times" pitchFamily="2" charset="0"/>
              </a:rPr>
              <a:t>with</a:t>
            </a:r>
            <a:r>
              <a:rPr lang="zh-CN" altLang="en-US" dirty="0">
                <a:latin typeface="Times" pitchFamily="2" charset="0"/>
              </a:rPr>
              <a:t> </a:t>
            </a:r>
            <a:r>
              <a:rPr lang="en-US" altLang="zh-CN" dirty="0">
                <a:latin typeface="Times" pitchFamily="2" charset="0"/>
              </a:rPr>
              <a:t>a</a:t>
            </a:r>
            <a:r>
              <a:rPr lang="zh-CN" altLang="en-US" dirty="0">
                <a:latin typeface="Times" pitchFamily="2" charset="0"/>
              </a:rPr>
              <a:t> </a:t>
            </a:r>
            <a:r>
              <a:rPr lang="en-US" altLang="zh-CN" dirty="0">
                <a:latin typeface="Times" pitchFamily="2" charset="0"/>
              </a:rPr>
              <a:t>compressed</a:t>
            </a:r>
            <a:r>
              <a:rPr lang="zh-CN" altLang="en-US" dirty="0">
                <a:latin typeface="Times" pitchFamily="2" charset="0"/>
              </a:rPr>
              <a:t> </a:t>
            </a:r>
            <a:r>
              <a:rPr lang="en-US" altLang="zh-CN" dirty="0" err="1">
                <a:latin typeface="Times" pitchFamily="2" charset="0"/>
              </a:rPr>
              <a:t>sra</a:t>
            </a:r>
            <a:r>
              <a:rPr lang="zh-CN" altLang="en-US" dirty="0">
                <a:latin typeface="Times" pitchFamily="2" charset="0"/>
              </a:rPr>
              <a:t> </a:t>
            </a:r>
            <a:r>
              <a:rPr lang="en-US" altLang="zh-CN" dirty="0">
                <a:latin typeface="Times" pitchFamily="2" charset="0"/>
              </a:rPr>
              <a:t>file.</a:t>
            </a:r>
          </a:p>
          <a:p>
            <a:r>
              <a:rPr lang="en-US" altLang="zh-CN" dirty="0">
                <a:latin typeface="Times" pitchFamily="2" charset="0"/>
              </a:rPr>
              <a:t>We</a:t>
            </a:r>
            <a:r>
              <a:rPr lang="zh-CN" altLang="en-US" dirty="0">
                <a:latin typeface="Times" pitchFamily="2" charset="0"/>
              </a:rPr>
              <a:t> </a:t>
            </a:r>
            <a:r>
              <a:rPr lang="en-US" altLang="zh-CN" dirty="0">
                <a:latin typeface="Times" pitchFamily="2" charset="0"/>
              </a:rPr>
              <a:t>will</a:t>
            </a:r>
            <a:r>
              <a:rPr lang="zh-CN" altLang="en-US" dirty="0">
                <a:latin typeface="Times" pitchFamily="2" charset="0"/>
              </a:rPr>
              <a:t> </a:t>
            </a:r>
            <a:r>
              <a:rPr lang="en-US" altLang="zh-CN" dirty="0">
                <a:latin typeface="Times" pitchFamily="2" charset="0"/>
              </a:rPr>
              <a:t>download</a:t>
            </a:r>
            <a:r>
              <a:rPr lang="zh-CN" altLang="en-US" dirty="0">
                <a:latin typeface="Times" pitchFamily="2" charset="0"/>
              </a:rPr>
              <a:t> </a:t>
            </a:r>
            <a:r>
              <a:rPr lang="en-US" altLang="zh-CN" dirty="0" err="1">
                <a:latin typeface="Times" pitchFamily="2" charset="0"/>
              </a:rPr>
              <a:t>fastq</a:t>
            </a:r>
            <a:r>
              <a:rPr lang="en-US" altLang="zh-CN" dirty="0">
                <a:latin typeface="Times" pitchFamily="2" charset="0"/>
              </a:rPr>
              <a:t>-dump</a:t>
            </a:r>
            <a:r>
              <a:rPr lang="zh-CN" altLang="en-US" dirty="0">
                <a:latin typeface="Times" pitchFamily="2" charset="0"/>
              </a:rPr>
              <a:t> </a:t>
            </a:r>
            <a:r>
              <a:rPr lang="en-US" altLang="zh-CN" dirty="0">
                <a:latin typeface="Times" pitchFamily="2" charset="0"/>
              </a:rPr>
              <a:t>later</a:t>
            </a:r>
            <a:r>
              <a:rPr lang="zh-CN" altLang="en-US" dirty="0">
                <a:latin typeface="Times" pitchFamily="2" charset="0"/>
              </a:rPr>
              <a:t> </a:t>
            </a:r>
            <a:r>
              <a:rPr lang="en-US" altLang="zh-CN" dirty="0">
                <a:latin typeface="Times" pitchFamily="2" charset="0"/>
              </a:rPr>
              <a:t>and</a:t>
            </a:r>
            <a:r>
              <a:rPr lang="zh-CN" altLang="en-US" dirty="0">
                <a:latin typeface="Times" pitchFamily="2" charset="0"/>
              </a:rPr>
              <a:t> </a:t>
            </a:r>
            <a:r>
              <a:rPr lang="en-US" altLang="zh-CN" dirty="0">
                <a:latin typeface="Times" pitchFamily="2" charset="0"/>
              </a:rPr>
              <a:t>then</a:t>
            </a:r>
            <a:r>
              <a:rPr lang="zh-CN" altLang="en-US" dirty="0">
                <a:latin typeface="Times" pitchFamily="2" charset="0"/>
              </a:rPr>
              <a:t> </a:t>
            </a:r>
            <a:r>
              <a:rPr lang="en-US" altLang="zh-CN" dirty="0" err="1">
                <a:latin typeface="Times" pitchFamily="2" charset="0"/>
              </a:rPr>
              <a:t>transfter</a:t>
            </a:r>
            <a:r>
              <a:rPr lang="zh-CN" altLang="en-US" dirty="0">
                <a:latin typeface="Times" pitchFamily="2" charset="0"/>
              </a:rPr>
              <a:t> </a:t>
            </a:r>
            <a:r>
              <a:rPr lang="en-US" altLang="zh-CN" dirty="0">
                <a:latin typeface="Times" pitchFamily="2" charset="0"/>
              </a:rPr>
              <a:t>the</a:t>
            </a:r>
            <a:r>
              <a:rPr lang="zh-CN" altLang="en-US" dirty="0">
                <a:latin typeface="Times" pitchFamily="2" charset="0"/>
              </a:rPr>
              <a:t> </a:t>
            </a:r>
            <a:r>
              <a:rPr lang="en-US" altLang="zh-CN" dirty="0" err="1">
                <a:latin typeface="Times" pitchFamily="2" charset="0"/>
              </a:rPr>
              <a:t>sra</a:t>
            </a:r>
            <a:r>
              <a:rPr lang="zh-CN" altLang="en-US" dirty="0">
                <a:latin typeface="Times" pitchFamily="2" charset="0"/>
              </a:rPr>
              <a:t> </a:t>
            </a:r>
            <a:r>
              <a:rPr lang="en-US" altLang="zh-CN" dirty="0">
                <a:latin typeface="Times" pitchFamily="2" charset="0"/>
              </a:rPr>
              <a:t>file</a:t>
            </a:r>
            <a:r>
              <a:rPr lang="zh-CN" altLang="en-US" dirty="0">
                <a:latin typeface="Times" pitchFamily="2" charset="0"/>
              </a:rPr>
              <a:t> </a:t>
            </a:r>
            <a:r>
              <a:rPr lang="en-US" altLang="zh-CN" dirty="0">
                <a:latin typeface="Times" pitchFamily="2" charset="0"/>
              </a:rPr>
              <a:t>into</a:t>
            </a:r>
            <a:r>
              <a:rPr lang="zh-CN" altLang="en-US" dirty="0">
                <a:latin typeface="Times" pitchFamily="2" charset="0"/>
              </a:rPr>
              <a:t> </a:t>
            </a:r>
            <a:r>
              <a:rPr lang="en-US" altLang="zh-CN" dirty="0" err="1">
                <a:latin typeface="Times" pitchFamily="2" charset="0"/>
              </a:rPr>
              <a:t>fastq</a:t>
            </a:r>
            <a:r>
              <a:rPr lang="zh-CN" altLang="en-US" dirty="0">
                <a:latin typeface="Times" pitchFamily="2" charset="0"/>
              </a:rPr>
              <a:t> </a:t>
            </a:r>
            <a:r>
              <a:rPr lang="en-US" altLang="zh-CN" dirty="0">
                <a:latin typeface="Times" pitchFamily="2" charset="0"/>
              </a:rPr>
              <a:t>file</a:t>
            </a:r>
            <a:r>
              <a:rPr lang="zh-CN" altLang="en-US" dirty="0">
                <a:latin typeface="Times" pitchFamily="2" charset="0"/>
              </a:rPr>
              <a:t> </a:t>
            </a:r>
            <a:r>
              <a:rPr lang="en-US" altLang="zh-CN" dirty="0">
                <a:latin typeface="Times" pitchFamily="2" charset="0"/>
              </a:rPr>
              <a:t>format.</a:t>
            </a:r>
            <a:r>
              <a:rPr lang="zh-CN" altLang="en-US" dirty="0">
                <a:latin typeface="Times" pitchFamily="2" charset="0"/>
              </a:rPr>
              <a:t> </a:t>
            </a:r>
            <a:endParaRPr lang="en-US" dirty="0">
              <a:latin typeface="Times" pitchFamily="2" charset="0"/>
            </a:endParaRPr>
          </a:p>
        </p:txBody>
      </p:sp>
    </p:spTree>
    <p:extLst>
      <p:ext uri="{BB962C8B-B14F-4D97-AF65-F5344CB8AC3E}">
        <p14:creationId xmlns:p14="http://schemas.microsoft.com/office/powerpoint/2010/main" val="245829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1276D-4C46-0E4F-A0BA-5D15A1E80851}"/>
              </a:ext>
            </a:extLst>
          </p:cNvPr>
          <p:cNvSpPr>
            <a:spLocks noGrp="1"/>
          </p:cNvSpPr>
          <p:nvPr>
            <p:ph idx="1"/>
          </p:nvPr>
        </p:nvSpPr>
        <p:spPr>
          <a:xfrm>
            <a:off x="483358" y="1460310"/>
            <a:ext cx="10515600" cy="4675709"/>
          </a:xfrm>
        </p:spPr>
        <p:txBody>
          <a:bodyPr>
            <a:normAutofit fontScale="55000" lnSpcReduction="20000"/>
          </a:bodyPr>
          <a:lstStyle/>
          <a:p>
            <a:r>
              <a:rPr lang="en-US" dirty="0" err="1"/>
              <a:t>zequanwang@zequans-mbp</a:t>
            </a:r>
            <a:r>
              <a:rPr lang="en-US" dirty="0"/>
              <a:t> Documents % ls</a:t>
            </a:r>
          </a:p>
          <a:p>
            <a:r>
              <a:rPr lang="en-US" dirty="0" err="1"/>
              <a:t>zequanwang@zequans-mbp</a:t>
            </a:r>
            <a:r>
              <a:rPr lang="en-US" dirty="0"/>
              <a:t> Documents % cd sratoolkit.2.10.9-mac64</a:t>
            </a:r>
          </a:p>
          <a:p>
            <a:r>
              <a:rPr lang="en-US" dirty="0" err="1"/>
              <a:t>zequanwang@zequans-mbp</a:t>
            </a:r>
            <a:r>
              <a:rPr lang="en-US" dirty="0"/>
              <a:t> sratoolkit.2.10.9-mac64 % ls</a:t>
            </a:r>
          </a:p>
          <a:p>
            <a:r>
              <a:rPr lang="en-US" dirty="0"/>
              <a:t>CHANGES </a:t>
            </a:r>
            <a:r>
              <a:rPr lang="en-US" dirty="0" err="1"/>
              <a:t>README.md</a:t>
            </a:r>
            <a:r>
              <a:rPr lang="en-US" dirty="0"/>
              <a:t> schema</a:t>
            </a:r>
          </a:p>
          <a:p>
            <a:r>
              <a:rPr lang="en-US" dirty="0"/>
              <a:t>README-</a:t>
            </a:r>
            <a:r>
              <a:rPr lang="en-US" dirty="0" err="1"/>
              <a:t>blastn</a:t>
            </a:r>
            <a:r>
              <a:rPr lang="en-US" dirty="0"/>
              <a:t> bin</a:t>
            </a:r>
          </a:p>
          <a:p>
            <a:r>
              <a:rPr lang="en-US" dirty="0"/>
              <a:t>README-</a:t>
            </a:r>
            <a:r>
              <a:rPr lang="en-US" dirty="0" err="1"/>
              <a:t>vdb</a:t>
            </a:r>
            <a:r>
              <a:rPr lang="en-US" dirty="0"/>
              <a:t>-config example</a:t>
            </a:r>
          </a:p>
          <a:p>
            <a:r>
              <a:rPr lang="en-US" dirty="0" err="1"/>
              <a:t>zequanwang@zequans-mbp</a:t>
            </a:r>
            <a:r>
              <a:rPr lang="en-US" dirty="0"/>
              <a:t> sratoolkit.2.10.9-mac64 % cd bin</a:t>
            </a:r>
          </a:p>
          <a:p>
            <a:r>
              <a:rPr lang="en-US" dirty="0" err="1"/>
              <a:t>zequanwang@zequans-mbp</a:t>
            </a:r>
            <a:r>
              <a:rPr lang="en-US" dirty="0"/>
              <a:t> bin % ./</a:t>
            </a:r>
            <a:r>
              <a:rPr lang="en-US" dirty="0" err="1"/>
              <a:t>vdb</a:t>
            </a:r>
            <a:r>
              <a:rPr lang="en-US" dirty="0"/>
              <a:t>-config -</a:t>
            </a:r>
            <a:r>
              <a:rPr lang="en-US" dirty="0" err="1"/>
              <a:t>i</a:t>
            </a:r>
            <a:endParaRPr lang="en-US" dirty="0"/>
          </a:p>
          <a:p>
            <a:r>
              <a:rPr lang="en-US" dirty="0" err="1"/>
              <a:t>zequanwang@zequans-mbp</a:t>
            </a:r>
            <a:r>
              <a:rPr lang="en-US" dirty="0"/>
              <a:t> bin % ./prefetch SRR2558724</a:t>
            </a:r>
          </a:p>
          <a:p>
            <a:br>
              <a:rPr lang="en-US" dirty="0"/>
            </a:br>
            <a:endParaRPr lang="en-US" dirty="0"/>
          </a:p>
          <a:p>
            <a:r>
              <a:rPr lang="en-US" dirty="0"/>
              <a:t>2021-03-08T01:51:00 prefetch.2.10.9: 1) Downloading 'SRR2558724'...</a:t>
            </a:r>
          </a:p>
          <a:p>
            <a:r>
              <a:rPr lang="en-US" dirty="0"/>
              <a:t>2021-03-08T01:51:00 prefetch.2.10.9:  Downloading via HTTPS...</a:t>
            </a:r>
          </a:p>
          <a:p>
            <a:r>
              <a:rPr lang="en-US" dirty="0"/>
              <a:t>2021-03-08T02:11:30 prefetch.2.10.9:  HTTPS download succeed</a:t>
            </a:r>
          </a:p>
          <a:p>
            <a:r>
              <a:rPr lang="en-US" dirty="0"/>
              <a:t>2021-03-08T02:11:49 prefetch.2.10.9:  'SRR2558724' is valid</a:t>
            </a:r>
          </a:p>
          <a:p>
            <a:r>
              <a:rPr lang="en-US" dirty="0"/>
              <a:t>2021-03-08T02:11:49 prefetch.2.10.9: 1) 'SRR2558724' was downloaded successfully</a:t>
            </a:r>
          </a:p>
          <a:p>
            <a:endParaRPr lang="en-US" dirty="0"/>
          </a:p>
        </p:txBody>
      </p:sp>
      <p:sp>
        <p:nvSpPr>
          <p:cNvPr id="4" name="TextBox 3">
            <a:extLst>
              <a:ext uri="{FF2B5EF4-FFF2-40B4-BE49-F238E27FC236}">
                <a16:creationId xmlns:a16="http://schemas.microsoft.com/office/drawing/2014/main" id="{DB30E0E1-E566-3243-9529-A3AB17A42BF9}"/>
              </a:ext>
            </a:extLst>
          </p:cNvPr>
          <p:cNvSpPr txBox="1"/>
          <p:nvPr/>
        </p:nvSpPr>
        <p:spPr>
          <a:xfrm>
            <a:off x="619835" y="721981"/>
            <a:ext cx="8079474" cy="523220"/>
          </a:xfrm>
          <a:prstGeom prst="rect">
            <a:avLst/>
          </a:prstGeom>
          <a:noFill/>
        </p:spPr>
        <p:txBody>
          <a:bodyPr wrap="square" rtlCol="0">
            <a:spAutoFit/>
          </a:bodyPr>
          <a:lstStyle/>
          <a:p>
            <a:r>
              <a:rPr lang="en-US" altLang="zh-CN" sz="2800" dirty="0"/>
              <a:t>Downloading</a:t>
            </a:r>
            <a:r>
              <a:rPr lang="zh-CN" altLang="en-US" sz="2800" dirty="0"/>
              <a:t> </a:t>
            </a:r>
            <a:r>
              <a:rPr lang="en-US" altLang="zh-CN" sz="2800" dirty="0"/>
              <a:t>data</a:t>
            </a:r>
            <a:r>
              <a:rPr lang="zh-CN" altLang="en-US" sz="2800" dirty="0"/>
              <a:t> </a:t>
            </a:r>
            <a:r>
              <a:rPr lang="en-US" altLang="zh-CN" sz="2800" dirty="0"/>
              <a:t>code</a:t>
            </a:r>
            <a:endParaRPr lang="en-US" sz="2800" dirty="0"/>
          </a:p>
        </p:txBody>
      </p:sp>
    </p:spTree>
    <p:extLst>
      <p:ext uri="{BB962C8B-B14F-4D97-AF65-F5344CB8AC3E}">
        <p14:creationId xmlns:p14="http://schemas.microsoft.com/office/powerpoint/2010/main" val="166989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1652954" y="2250832"/>
            <a:ext cx="8997461" cy="2031325"/>
          </a:xfrm>
          <a:prstGeom prst="rect">
            <a:avLst/>
          </a:prstGeom>
          <a:noFill/>
        </p:spPr>
        <p:txBody>
          <a:bodyPr wrap="square" rtlCol="0">
            <a:spAutoFit/>
          </a:bodyPr>
          <a:lstStyle/>
          <a:p>
            <a:r>
              <a:rPr lang="en-US" dirty="0"/>
              <a:t>Abstract: The author isolated total RNA using postmortem cervical spinal section homogenates from 7 sporadic ALS and 8 neurologically healthy control samples. They next prepared individual Illumina Total Stranded RNA-sequencing libraries for each sample. They sequenced each library with &gt;50 million 2X150 sequencing reads on the NextSeq500. Their goal was to generate gene expression data for use in systems biology analyses to elucidate differences between the </a:t>
            </a:r>
            <a:r>
              <a:rPr lang="en-US" dirty="0" err="1"/>
              <a:t>sALS</a:t>
            </a:r>
            <a:r>
              <a:rPr lang="en-US" dirty="0"/>
              <a:t> and neurologically healthy control groups that may contribute to disease pathology.</a:t>
            </a:r>
          </a:p>
        </p:txBody>
      </p:sp>
      <p:pic>
        <p:nvPicPr>
          <p:cNvPr id="5" name="Picture 4">
            <a:extLst>
              <a:ext uri="{FF2B5EF4-FFF2-40B4-BE49-F238E27FC236}">
                <a16:creationId xmlns:a16="http://schemas.microsoft.com/office/drawing/2014/main" id="{3A2FD44E-D35D-3C44-8E43-96132F20187C}"/>
              </a:ext>
            </a:extLst>
          </p:cNvPr>
          <p:cNvPicPr>
            <a:picLocks noChangeAspect="1"/>
          </p:cNvPicPr>
          <p:nvPr/>
        </p:nvPicPr>
        <p:blipFill>
          <a:blip r:embed="rId3"/>
          <a:stretch>
            <a:fillRect/>
          </a:stretch>
        </p:blipFill>
        <p:spPr>
          <a:xfrm>
            <a:off x="469900" y="342900"/>
            <a:ext cx="11252200" cy="6172200"/>
          </a:xfrm>
          <a:prstGeom prst="rect">
            <a:avLst/>
          </a:prstGeom>
        </p:spPr>
      </p:pic>
    </p:spTree>
    <p:extLst>
      <p:ext uri="{BB962C8B-B14F-4D97-AF65-F5344CB8AC3E}">
        <p14:creationId xmlns:p14="http://schemas.microsoft.com/office/powerpoint/2010/main" val="224603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1301261" y="621323"/>
            <a:ext cx="9401908" cy="939360"/>
          </a:xfrm>
          <a:prstGeom prst="rect">
            <a:avLst/>
          </a:prstGeom>
          <a:noFill/>
        </p:spPr>
        <p:txBody>
          <a:bodyPr wrap="square" rtlCol="0">
            <a:spAutoFit/>
          </a:bodyPr>
          <a:lstStyle/>
          <a:p>
            <a:pPr algn="ctr">
              <a:lnSpc>
                <a:spcPct val="200000"/>
              </a:lnSpc>
            </a:pPr>
            <a:r>
              <a:rPr lang="en-US" sz="3200" b="1" dirty="0"/>
              <a:t>Background</a:t>
            </a:r>
          </a:p>
        </p:txBody>
      </p:sp>
      <p:sp>
        <p:nvSpPr>
          <p:cNvPr id="2" name="TextBox 1">
            <a:extLst>
              <a:ext uri="{FF2B5EF4-FFF2-40B4-BE49-F238E27FC236}">
                <a16:creationId xmlns:a16="http://schemas.microsoft.com/office/drawing/2014/main" id="{CF78EE2F-E019-C545-A78A-C5A5416D042D}"/>
              </a:ext>
            </a:extLst>
          </p:cNvPr>
          <p:cNvSpPr txBox="1"/>
          <p:nvPr/>
        </p:nvSpPr>
        <p:spPr>
          <a:xfrm>
            <a:off x="339969" y="1735772"/>
            <a:ext cx="5486400" cy="4324261"/>
          </a:xfrm>
          <a:prstGeom prst="rect">
            <a:avLst/>
          </a:prstGeom>
          <a:noFill/>
        </p:spPr>
        <p:txBody>
          <a:bodyPr wrap="square" rtlCol="0">
            <a:spAutoFit/>
          </a:bodyPr>
          <a:lstStyle/>
          <a:p>
            <a:pPr>
              <a:lnSpc>
                <a:spcPct val="200000"/>
              </a:lnSpc>
            </a:pPr>
            <a:r>
              <a:rPr lang="en-US" sz="2000" dirty="0">
                <a:latin typeface="Times" pitchFamily="2" charset="0"/>
              </a:rPr>
              <a:t>Amyotrophic lateral sclerosis (ALS) is a non-demyelinating neurodegenerative disease in adults characterized by progressive muscle paralysis. Muscle paralysis is determined by the degeneration of motoneurons in the motor cortex brainstem and spinal cord.</a:t>
            </a:r>
            <a:r>
              <a:rPr lang="zh-CN" altLang="en-US" sz="2000" dirty="0">
                <a:latin typeface="Times" pitchFamily="2" charset="0"/>
              </a:rPr>
              <a:t> </a:t>
            </a:r>
            <a:r>
              <a:rPr lang="en-US" sz="2000" dirty="0">
                <a:latin typeface="Times" pitchFamily="2" charset="0"/>
              </a:rPr>
              <a:t>The ALS pathogenetic mechanisms are still unclear. </a:t>
            </a:r>
          </a:p>
        </p:txBody>
      </p:sp>
      <p:pic>
        <p:nvPicPr>
          <p:cNvPr id="5" name="Picture 4">
            <a:extLst>
              <a:ext uri="{FF2B5EF4-FFF2-40B4-BE49-F238E27FC236}">
                <a16:creationId xmlns:a16="http://schemas.microsoft.com/office/drawing/2014/main" id="{300D47AF-77E7-9745-9243-B3B9284700A1}"/>
              </a:ext>
            </a:extLst>
          </p:cNvPr>
          <p:cNvPicPr>
            <a:picLocks noChangeAspect="1"/>
          </p:cNvPicPr>
          <p:nvPr/>
        </p:nvPicPr>
        <p:blipFill>
          <a:blip r:embed="rId2"/>
          <a:stretch>
            <a:fillRect/>
          </a:stretch>
        </p:blipFill>
        <p:spPr>
          <a:xfrm>
            <a:off x="6363188" y="1936337"/>
            <a:ext cx="4949581" cy="3304683"/>
          </a:xfrm>
          <a:prstGeom prst="rect">
            <a:avLst/>
          </a:prstGeom>
        </p:spPr>
      </p:pic>
    </p:spTree>
    <p:extLst>
      <p:ext uri="{BB962C8B-B14F-4D97-AF65-F5344CB8AC3E}">
        <p14:creationId xmlns:p14="http://schemas.microsoft.com/office/powerpoint/2010/main" val="183649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1242646" y="398585"/>
            <a:ext cx="9401908" cy="939360"/>
          </a:xfrm>
          <a:prstGeom prst="rect">
            <a:avLst/>
          </a:prstGeom>
          <a:noFill/>
        </p:spPr>
        <p:txBody>
          <a:bodyPr wrap="square" rtlCol="0">
            <a:spAutoFit/>
          </a:bodyPr>
          <a:lstStyle/>
          <a:p>
            <a:pPr algn="ctr">
              <a:lnSpc>
                <a:spcPct val="200000"/>
              </a:lnSpc>
            </a:pPr>
            <a:r>
              <a:rPr lang="en-US" sz="3200" b="1" dirty="0"/>
              <a:t>Background (</a:t>
            </a:r>
            <a:r>
              <a:rPr lang="en-US" sz="3200" b="1" dirty="0" err="1"/>
              <a:t>con’t</a:t>
            </a:r>
            <a:r>
              <a:rPr lang="en-US" sz="3200" b="1" dirty="0"/>
              <a:t>)</a:t>
            </a:r>
          </a:p>
        </p:txBody>
      </p:sp>
      <p:sp>
        <p:nvSpPr>
          <p:cNvPr id="2" name="TextBox 1">
            <a:extLst>
              <a:ext uri="{FF2B5EF4-FFF2-40B4-BE49-F238E27FC236}">
                <a16:creationId xmlns:a16="http://schemas.microsoft.com/office/drawing/2014/main" id="{CF78EE2F-E019-C545-A78A-C5A5416D042D}"/>
              </a:ext>
            </a:extLst>
          </p:cNvPr>
          <p:cNvSpPr txBox="1"/>
          <p:nvPr/>
        </p:nvSpPr>
        <p:spPr>
          <a:xfrm>
            <a:off x="1101969" y="1619298"/>
            <a:ext cx="10785232" cy="2954655"/>
          </a:xfrm>
          <a:prstGeom prst="rect">
            <a:avLst/>
          </a:prstGeom>
          <a:noFill/>
        </p:spPr>
        <p:txBody>
          <a:bodyPr wrap="square" rtlCol="0">
            <a:spAutoFit/>
          </a:bodyPr>
          <a:lstStyle/>
          <a:p>
            <a:pPr>
              <a:lnSpc>
                <a:spcPct val="200000"/>
              </a:lnSpc>
            </a:pPr>
            <a:r>
              <a:rPr lang="en-US" sz="2400" dirty="0">
                <a:latin typeface="Times" pitchFamily="2" charset="0"/>
              </a:rPr>
              <a:t>The OXTR (Oxytocin Receptor), a 7-transmembrane G protein-coupled receptor capable of binding to either </a:t>
            </a:r>
            <a:r>
              <a:rPr lang="en-US" sz="2400" dirty="0" err="1">
                <a:latin typeface="Times" pitchFamily="2" charset="0"/>
              </a:rPr>
              <a:t>Gi</a:t>
            </a:r>
            <a:r>
              <a:rPr lang="en-US" sz="2400" dirty="0">
                <a:latin typeface="Times" pitchFamily="2" charset="0"/>
              </a:rPr>
              <a:t> or </a:t>
            </a:r>
            <a:r>
              <a:rPr lang="en-US" sz="2400" dirty="0" err="1">
                <a:latin typeface="Times" pitchFamily="2" charset="0"/>
              </a:rPr>
              <a:t>Gq</a:t>
            </a:r>
            <a:r>
              <a:rPr lang="en-US" sz="2400" dirty="0">
                <a:latin typeface="Times" pitchFamily="2" charset="0"/>
              </a:rPr>
              <a:t> proteins, activates a set of signaling cascades, such as the MAPK, PKC, PLC, or </a:t>
            </a:r>
            <a:r>
              <a:rPr lang="en-US" sz="2400" dirty="0" err="1">
                <a:latin typeface="Times" pitchFamily="2" charset="0"/>
              </a:rPr>
              <a:t>CaMK</a:t>
            </a:r>
            <a:r>
              <a:rPr lang="en-US" sz="2400" dirty="0">
                <a:latin typeface="Times" pitchFamily="2" charset="0"/>
              </a:rPr>
              <a:t> pathways. The cellular response to OXT include of neurite outgrowth, cellular viability, and increased survival. </a:t>
            </a:r>
          </a:p>
        </p:txBody>
      </p:sp>
    </p:spTree>
    <p:extLst>
      <p:ext uri="{BB962C8B-B14F-4D97-AF65-F5344CB8AC3E}">
        <p14:creationId xmlns:p14="http://schemas.microsoft.com/office/powerpoint/2010/main" val="231299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1617785" y="750277"/>
            <a:ext cx="9401908" cy="4667111"/>
          </a:xfrm>
          <a:prstGeom prst="rect">
            <a:avLst/>
          </a:prstGeom>
          <a:noFill/>
        </p:spPr>
        <p:txBody>
          <a:bodyPr wrap="square" rtlCol="0">
            <a:spAutoFit/>
          </a:bodyPr>
          <a:lstStyle/>
          <a:p>
            <a:pPr algn="ctr">
              <a:lnSpc>
                <a:spcPct val="200000"/>
              </a:lnSpc>
            </a:pPr>
            <a:r>
              <a:rPr lang="en-US" sz="3200" b="1" dirty="0"/>
              <a:t>Background (</a:t>
            </a:r>
            <a:r>
              <a:rPr lang="en-US" sz="3200" b="1" dirty="0" err="1"/>
              <a:t>con’t</a:t>
            </a:r>
            <a:r>
              <a:rPr lang="en-US" sz="3200" b="1" dirty="0"/>
              <a:t>)</a:t>
            </a:r>
          </a:p>
          <a:p>
            <a:pPr>
              <a:lnSpc>
                <a:spcPct val="200000"/>
              </a:lnSpc>
            </a:pPr>
            <a:r>
              <a:rPr lang="en-US" sz="2400" dirty="0">
                <a:latin typeface="Times" pitchFamily="2" charset="0"/>
              </a:rPr>
              <a:t>RNA-sequencing (RNA-</a:t>
            </a:r>
            <a:r>
              <a:rPr lang="en-US" sz="2400" dirty="0" err="1">
                <a:latin typeface="Times" pitchFamily="2" charset="0"/>
              </a:rPr>
              <a:t>Seq</a:t>
            </a:r>
            <a:r>
              <a:rPr lang="en-US" sz="2400" dirty="0">
                <a:latin typeface="Times" pitchFamily="2" charset="0"/>
              </a:rPr>
              <a:t>) technology is a high-throughput sequencing technology which has developed rapidly in recent years. It can study gene function, gene structure and gene expression changes at the level of gene transcription and explore the genetic evidence supporting ALS treatment of peripheral nerve injury.</a:t>
            </a:r>
          </a:p>
        </p:txBody>
      </p:sp>
    </p:spTree>
    <p:extLst>
      <p:ext uri="{BB962C8B-B14F-4D97-AF65-F5344CB8AC3E}">
        <p14:creationId xmlns:p14="http://schemas.microsoft.com/office/powerpoint/2010/main" val="30682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1154722" y="2245787"/>
            <a:ext cx="9900140" cy="3431709"/>
          </a:xfrm>
          <a:prstGeom prst="rect">
            <a:avLst/>
          </a:prstGeom>
          <a:noFill/>
        </p:spPr>
        <p:txBody>
          <a:bodyPr wrap="square" rtlCol="0">
            <a:spAutoFit/>
          </a:bodyPr>
          <a:lstStyle/>
          <a:p>
            <a:pPr>
              <a:lnSpc>
                <a:spcPct val="200000"/>
              </a:lnSpc>
            </a:pPr>
            <a:r>
              <a:rPr lang="en-US" sz="2800" dirty="0">
                <a:latin typeface="Times" pitchFamily="2" charset="0"/>
              </a:rPr>
              <a:t>Evidence has shown that the OXTR is a risk gene related to the etiology of neuropathy. By assessing and comparation of the gene expression level between ALS and healthy control group, we can understand the potential pathological mechanisms of ALS.</a:t>
            </a:r>
          </a:p>
        </p:txBody>
      </p:sp>
      <p:sp>
        <p:nvSpPr>
          <p:cNvPr id="2" name="TextBox 1">
            <a:extLst>
              <a:ext uri="{FF2B5EF4-FFF2-40B4-BE49-F238E27FC236}">
                <a16:creationId xmlns:a16="http://schemas.microsoft.com/office/drawing/2014/main" id="{DF13C7D1-8F56-794C-9597-49CCAA65B08A}"/>
              </a:ext>
            </a:extLst>
          </p:cNvPr>
          <p:cNvSpPr txBox="1"/>
          <p:nvPr/>
        </p:nvSpPr>
        <p:spPr>
          <a:xfrm>
            <a:off x="4147038" y="968587"/>
            <a:ext cx="3798277" cy="707886"/>
          </a:xfrm>
          <a:prstGeom prst="rect">
            <a:avLst/>
          </a:prstGeom>
          <a:noFill/>
        </p:spPr>
        <p:txBody>
          <a:bodyPr wrap="square" rtlCol="0">
            <a:spAutoFit/>
          </a:bodyPr>
          <a:lstStyle/>
          <a:p>
            <a:pPr algn="ctr"/>
            <a:r>
              <a:rPr lang="en-US" sz="4000" b="1" dirty="0">
                <a:latin typeface="Times" pitchFamily="2" charset="0"/>
              </a:rPr>
              <a:t>Significance</a:t>
            </a:r>
          </a:p>
        </p:txBody>
      </p:sp>
    </p:spTree>
    <p:extLst>
      <p:ext uri="{BB962C8B-B14F-4D97-AF65-F5344CB8AC3E}">
        <p14:creationId xmlns:p14="http://schemas.microsoft.com/office/powerpoint/2010/main" val="102722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876300" y="1891917"/>
            <a:ext cx="10574214" cy="2569934"/>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dirty="0">
                <a:latin typeface="Times" pitchFamily="2" charset="0"/>
              </a:rPr>
              <a:t>To compare OXTR gene expression level to elucidate genetic differences between the ALS and neurologically healthy control groups that may contribute to disease pathology.</a:t>
            </a:r>
          </a:p>
        </p:txBody>
      </p:sp>
      <p:sp>
        <p:nvSpPr>
          <p:cNvPr id="2" name="TextBox 1">
            <a:extLst>
              <a:ext uri="{FF2B5EF4-FFF2-40B4-BE49-F238E27FC236}">
                <a16:creationId xmlns:a16="http://schemas.microsoft.com/office/drawing/2014/main" id="{DF13C7D1-8F56-794C-9597-49CCAA65B08A}"/>
              </a:ext>
            </a:extLst>
          </p:cNvPr>
          <p:cNvSpPr txBox="1"/>
          <p:nvPr/>
        </p:nvSpPr>
        <p:spPr>
          <a:xfrm>
            <a:off x="4147038" y="968587"/>
            <a:ext cx="3798277" cy="707886"/>
          </a:xfrm>
          <a:prstGeom prst="rect">
            <a:avLst/>
          </a:prstGeom>
          <a:noFill/>
        </p:spPr>
        <p:txBody>
          <a:bodyPr wrap="square" rtlCol="0">
            <a:spAutoFit/>
          </a:bodyPr>
          <a:lstStyle/>
          <a:p>
            <a:pPr algn="ctr"/>
            <a:r>
              <a:rPr lang="en-US" sz="4000" b="1" dirty="0">
                <a:latin typeface="Times" pitchFamily="2" charset="0"/>
              </a:rPr>
              <a:t>Research goal</a:t>
            </a:r>
          </a:p>
        </p:txBody>
      </p:sp>
    </p:spTree>
    <p:extLst>
      <p:ext uri="{BB962C8B-B14F-4D97-AF65-F5344CB8AC3E}">
        <p14:creationId xmlns:p14="http://schemas.microsoft.com/office/powerpoint/2010/main" val="276586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876300" y="1891917"/>
            <a:ext cx="11081238" cy="2169825"/>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3600" dirty="0">
                <a:latin typeface="Times" pitchFamily="2" charset="0"/>
              </a:rPr>
              <a:t>What is the association between OXTR gene expression and ALS incidence?</a:t>
            </a:r>
          </a:p>
        </p:txBody>
      </p:sp>
      <p:sp>
        <p:nvSpPr>
          <p:cNvPr id="2" name="TextBox 1">
            <a:extLst>
              <a:ext uri="{FF2B5EF4-FFF2-40B4-BE49-F238E27FC236}">
                <a16:creationId xmlns:a16="http://schemas.microsoft.com/office/drawing/2014/main" id="{DF13C7D1-8F56-794C-9597-49CCAA65B08A}"/>
              </a:ext>
            </a:extLst>
          </p:cNvPr>
          <p:cNvSpPr txBox="1"/>
          <p:nvPr/>
        </p:nvSpPr>
        <p:spPr>
          <a:xfrm>
            <a:off x="4147038" y="968587"/>
            <a:ext cx="5407270" cy="707886"/>
          </a:xfrm>
          <a:prstGeom prst="rect">
            <a:avLst/>
          </a:prstGeom>
          <a:noFill/>
        </p:spPr>
        <p:txBody>
          <a:bodyPr wrap="square" rtlCol="0">
            <a:spAutoFit/>
          </a:bodyPr>
          <a:lstStyle/>
          <a:p>
            <a:pPr algn="ctr"/>
            <a:r>
              <a:rPr lang="en-US" sz="4000" b="1" dirty="0">
                <a:latin typeface="Times" pitchFamily="2" charset="0"/>
              </a:rPr>
              <a:t>Research Question</a:t>
            </a:r>
          </a:p>
        </p:txBody>
      </p:sp>
    </p:spTree>
    <p:extLst>
      <p:ext uri="{BB962C8B-B14F-4D97-AF65-F5344CB8AC3E}">
        <p14:creationId xmlns:p14="http://schemas.microsoft.com/office/powerpoint/2010/main" val="12516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E45562-DCEE-CF40-A9A8-F488642A688C}"/>
              </a:ext>
            </a:extLst>
          </p:cNvPr>
          <p:cNvSpPr txBox="1"/>
          <p:nvPr/>
        </p:nvSpPr>
        <p:spPr>
          <a:xfrm>
            <a:off x="574431" y="1553363"/>
            <a:ext cx="10574214" cy="342856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dirty="0">
                <a:latin typeface="Times" pitchFamily="2" charset="0"/>
              </a:rPr>
              <a:t>The author did not explore novel transcripts specific to ALS group in this dataset. And we are going to examine OXTR and other candidate gene expression level to see whether OXTR alone or together with other genes to influence the incidence of ALS. </a:t>
            </a:r>
          </a:p>
        </p:txBody>
      </p:sp>
      <p:sp>
        <p:nvSpPr>
          <p:cNvPr id="2" name="TextBox 1">
            <a:extLst>
              <a:ext uri="{FF2B5EF4-FFF2-40B4-BE49-F238E27FC236}">
                <a16:creationId xmlns:a16="http://schemas.microsoft.com/office/drawing/2014/main" id="{DF13C7D1-8F56-794C-9597-49CCAA65B08A}"/>
              </a:ext>
            </a:extLst>
          </p:cNvPr>
          <p:cNvSpPr txBox="1"/>
          <p:nvPr/>
        </p:nvSpPr>
        <p:spPr>
          <a:xfrm>
            <a:off x="2461845" y="845477"/>
            <a:ext cx="6799385" cy="707886"/>
          </a:xfrm>
          <a:prstGeom prst="rect">
            <a:avLst/>
          </a:prstGeom>
          <a:noFill/>
        </p:spPr>
        <p:txBody>
          <a:bodyPr wrap="square" rtlCol="0">
            <a:spAutoFit/>
          </a:bodyPr>
          <a:lstStyle/>
          <a:p>
            <a:pPr algn="ctr"/>
            <a:r>
              <a:rPr lang="en-US" sz="4000" b="1" dirty="0">
                <a:latin typeface="Times" pitchFamily="2" charset="0"/>
              </a:rPr>
              <a:t> What questions remain?</a:t>
            </a:r>
          </a:p>
        </p:txBody>
      </p:sp>
    </p:spTree>
    <p:extLst>
      <p:ext uri="{BB962C8B-B14F-4D97-AF65-F5344CB8AC3E}">
        <p14:creationId xmlns:p14="http://schemas.microsoft.com/office/powerpoint/2010/main" val="256664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58A6F-861B-1743-98C9-C938B3203C6E}"/>
              </a:ext>
            </a:extLst>
          </p:cNvPr>
          <p:cNvSpPr txBox="1"/>
          <p:nvPr/>
        </p:nvSpPr>
        <p:spPr>
          <a:xfrm>
            <a:off x="3094892" y="1184031"/>
            <a:ext cx="9401908" cy="369332"/>
          </a:xfrm>
          <a:prstGeom prst="rect">
            <a:avLst/>
          </a:prstGeom>
          <a:noFill/>
        </p:spPr>
        <p:txBody>
          <a:bodyPr wrap="square" rtlCol="0">
            <a:spAutoFit/>
          </a:bodyPr>
          <a:lstStyle/>
          <a:p>
            <a:r>
              <a:rPr lang="zh-CN" altLang="en-US" dirty="0"/>
              <a:t> </a:t>
            </a:r>
            <a:endParaRPr lang="en-US" dirty="0"/>
          </a:p>
        </p:txBody>
      </p:sp>
      <p:sp>
        <p:nvSpPr>
          <p:cNvPr id="3" name="TextBox 2">
            <a:extLst>
              <a:ext uri="{FF2B5EF4-FFF2-40B4-BE49-F238E27FC236}">
                <a16:creationId xmlns:a16="http://schemas.microsoft.com/office/drawing/2014/main" id="{C5E45562-DCEE-CF40-A9A8-F488642A688C}"/>
              </a:ext>
            </a:extLst>
          </p:cNvPr>
          <p:cNvSpPr txBox="1"/>
          <p:nvPr/>
        </p:nvSpPr>
        <p:spPr>
          <a:xfrm>
            <a:off x="1547447" y="1753418"/>
            <a:ext cx="8997461" cy="4524315"/>
          </a:xfrm>
          <a:prstGeom prst="rect">
            <a:avLst/>
          </a:prstGeom>
          <a:noFill/>
        </p:spPr>
        <p:txBody>
          <a:bodyPr wrap="square" rtlCol="0">
            <a:spAutoFit/>
          </a:bodyPr>
          <a:lstStyle/>
          <a:p>
            <a:r>
              <a:rPr lang="en-US" sz="3200" b="1" dirty="0">
                <a:latin typeface="Times" pitchFamily="2" charset="0"/>
              </a:rPr>
              <a:t>Subjects: </a:t>
            </a:r>
            <a:r>
              <a:rPr lang="en-US" sz="3200" dirty="0">
                <a:latin typeface="Times" pitchFamily="2" charset="0"/>
              </a:rPr>
              <a:t>7 sporadic ALS and 8 neurologically healthy control people</a:t>
            </a:r>
          </a:p>
          <a:p>
            <a:r>
              <a:rPr lang="en-US" sz="3200" b="1" dirty="0">
                <a:latin typeface="Times" pitchFamily="2" charset="0"/>
              </a:rPr>
              <a:t>Procedures: </a:t>
            </a:r>
          </a:p>
          <a:p>
            <a:pPr marL="285750" indent="-285750">
              <a:buFont typeface="Arial" panose="020B0604020202020204" pitchFamily="34" charset="0"/>
              <a:buChar char="•"/>
            </a:pPr>
            <a:r>
              <a:rPr lang="en-US" sz="3200" dirty="0">
                <a:latin typeface="Times" pitchFamily="2" charset="0"/>
              </a:rPr>
              <a:t>Postmortem cervical spinal section was used to extract total RNA. </a:t>
            </a:r>
          </a:p>
          <a:p>
            <a:pPr marL="285750" indent="-285750">
              <a:buFont typeface="Arial" panose="020B0604020202020204" pitchFamily="34" charset="0"/>
              <a:buChar char="•"/>
            </a:pPr>
            <a:r>
              <a:rPr lang="en-US" sz="3200" dirty="0">
                <a:latin typeface="Times" pitchFamily="2" charset="0"/>
              </a:rPr>
              <a:t>Individual Illumina Total Stranded RNA-sequencing libraries for each sample</a:t>
            </a:r>
          </a:p>
          <a:p>
            <a:pPr marL="285750" indent="-285750">
              <a:buFont typeface="Arial" panose="020B0604020202020204" pitchFamily="34" charset="0"/>
              <a:buChar char="•"/>
            </a:pPr>
            <a:r>
              <a:rPr lang="en-US" sz="3200" dirty="0">
                <a:latin typeface="Times" pitchFamily="2" charset="0"/>
              </a:rPr>
              <a:t>Each library was sequenced with &gt;50 million 2X150 sequencing reads on the NextSeq500</a:t>
            </a:r>
            <a:r>
              <a:rPr lang="en-US" dirty="0">
                <a:latin typeface="Times" pitchFamily="2" charset="0"/>
              </a:rPr>
              <a:t>.</a:t>
            </a:r>
          </a:p>
        </p:txBody>
      </p:sp>
      <p:sp>
        <p:nvSpPr>
          <p:cNvPr id="2" name="TextBox 1">
            <a:extLst>
              <a:ext uri="{FF2B5EF4-FFF2-40B4-BE49-F238E27FC236}">
                <a16:creationId xmlns:a16="http://schemas.microsoft.com/office/drawing/2014/main" id="{DF13C7D1-8F56-794C-9597-49CCAA65B08A}"/>
              </a:ext>
            </a:extLst>
          </p:cNvPr>
          <p:cNvSpPr txBox="1"/>
          <p:nvPr/>
        </p:nvSpPr>
        <p:spPr>
          <a:xfrm>
            <a:off x="2297724" y="830088"/>
            <a:ext cx="6998678" cy="707886"/>
          </a:xfrm>
          <a:prstGeom prst="rect">
            <a:avLst/>
          </a:prstGeom>
          <a:noFill/>
        </p:spPr>
        <p:txBody>
          <a:bodyPr wrap="square" rtlCol="0">
            <a:spAutoFit/>
          </a:bodyPr>
          <a:lstStyle/>
          <a:p>
            <a:pPr algn="ctr"/>
            <a:r>
              <a:rPr lang="en-US" sz="4000" b="1" dirty="0">
                <a:latin typeface="Times" pitchFamily="2" charset="0"/>
              </a:rPr>
              <a:t>Previous Experimental Design</a:t>
            </a:r>
          </a:p>
        </p:txBody>
      </p:sp>
    </p:spTree>
    <p:extLst>
      <p:ext uri="{BB962C8B-B14F-4D97-AF65-F5344CB8AC3E}">
        <p14:creationId xmlns:p14="http://schemas.microsoft.com/office/powerpoint/2010/main" val="4046602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2481</TotalTime>
  <Words>866</Words>
  <Application>Microsoft Macintosh PowerPoint</Application>
  <PresentationFormat>Widescreen</PresentationFormat>
  <Paragraphs>73</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等线 Light</vt:lpstr>
      <vt:lpstr>Arial</vt:lpstr>
      <vt:lpstr>Calibri</vt:lpstr>
      <vt:lpstr>Calibri Light</vt:lpstr>
      <vt:lpstr>Times</vt:lpstr>
      <vt:lpstr>Office Theme</vt:lpstr>
      <vt:lpstr>OXTR Gene Expression in Patients with Amyotrophic Lateral Sclerosis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Navigating data from NCBI’s Sequence Read Archive （SRA）</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Tingting Zhao</dc:creator>
  <cp:lastModifiedBy>Tingting Zhao</cp:lastModifiedBy>
  <cp:revision>36</cp:revision>
  <dcterms:created xsi:type="dcterms:W3CDTF">2021-03-06T01:02:55Z</dcterms:created>
  <dcterms:modified xsi:type="dcterms:W3CDTF">2021-03-09T18:08:49Z</dcterms:modified>
</cp:coreProperties>
</file>