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/>
    <p:restoredTop sz="94640"/>
  </p:normalViewPr>
  <p:slideViewPr>
    <p:cSldViewPr snapToGrid="0">
      <p:cViewPr>
        <p:scale>
          <a:sx n="109" d="100"/>
          <a:sy n="109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mushroom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D818E17E-141D-141A-D10A-F97C0451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2" b="152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371E-BE85-F862-214B-82C4024F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231" y="851394"/>
            <a:ext cx="4883749" cy="3678268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Mushroom Classification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0D824-ADBB-3818-C358-B89DB19A8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781" y="4940932"/>
            <a:ext cx="4488812" cy="1150453"/>
          </a:xfrm>
        </p:spPr>
        <p:txBody>
          <a:bodyPr anchor="b">
            <a:normAutofit fontScale="85000" lnSpcReduction="20000"/>
          </a:bodyPr>
          <a:lstStyle/>
          <a:p>
            <a:r>
              <a:rPr lang="en-US" dirty="0"/>
              <a:t>Erin McIsaac</a:t>
            </a:r>
          </a:p>
          <a:p>
            <a:r>
              <a:rPr lang="en-US" dirty="0"/>
              <a:t>COSC-A406: Machine Learning</a:t>
            </a:r>
          </a:p>
          <a:p>
            <a:r>
              <a:rPr lang="en-US" dirty="0"/>
              <a:t>May 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 descr="A cartoon of a mushroom&#10;&#10;AI-generated content may be incorrect.">
            <a:extLst>
              <a:ext uri="{FF2B5EF4-FFF2-40B4-BE49-F238E27FC236}">
                <a16:creationId xmlns:a16="http://schemas.microsoft.com/office/drawing/2014/main" id="{B365DFAF-6A94-AD55-11A5-7283CE7F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36" y="1277971"/>
            <a:ext cx="4281571" cy="43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155A-4679-9C2F-9B3C-2A5DBF25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76C1-0ABD-0F90-7EF8-93F91C24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real-world dataset with more class overlap or noise</a:t>
            </a:r>
          </a:p>
          <a:p>
            <a:r>
              <a:rPr lang="en-US" dirty="0"/>
              <a:t>Build a mobile app for real-time mushroom classification (photo imaging)</a:t>
            </a:r>
          </a:p>
          <a:p>
            <a:r>
              <a:rPr lang="en-US" dirty="0"/>
              <a:t>Implement model explainability (i.e. SHAP values)</a:t>
            </a:r>
          </a:p>
        </p:txBody>
      </p:sp>
    </p:spTree>
    <p:extLst>
      <p:ext uri="{BB962C8B-B14F-4D97-AF65-F5344CB8AC3E}">
        <p14:creationId xmlns:p14="http://schemas.microsoft.com/office/powerpoint/2010/main" val="60346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DE9-0B4E-4F93-E80F-EFDBF8FE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3EE0-2C80-044C-41C1-578878C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UCI Mushroom Dataset – </a:t>
            </a:r>
            <a:r>
              <a:rPr lang="en-US" dirty="0">
                <a:hlinkClick r:id="rId2"/>
              </a:rPr>
              <a:t>https://www.kaggle.com/datasets/uciml/mushroom-classification</a:t>
            </a:r>
            <a:r>
              <a:rPr lang="en-US" dirty="0"/>
              <a:t> </a:t>
            </a:r>
          </a:p>
          <a:p>
            <a:r>
              <a:rPr lang="en-US" dirty="0"/>
              <a:t>TensorFlow, </a:t>
            </a:r>
            <a:r>
              <a:rPr lang="en-US" dirty="0" err="1"/>
              <a:t>XGBoost</a:t>
            </a:r>
            <a:r>
              <a:rPr lang="en-US" dirty="0"/>
              <a:t>, Scikit-Learn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9328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5A3B-AED3-FEE9-A0FA-A09A6C06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Are We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E606-630C-234B-87DF-0200290B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98669"/>
            <a:ext cx="11155680" cy="3767328"/>
          </a:xfrm>
        </p:spPr>
        <p:txBody>
          <a:bodyPr/>
          <a:lstStyle/>
          <a:p>
            <a:r>
              <a:rPr lang="en-US" dirty="0"/>
              <a:t>Mushroom foraging can be dangerous due to toxic species that resemble edible ones</a:t>
            </a:r>
          </a:p>
          <a:p>
            <a:r>
              <a:rPr lang="en-US" dirty="0"/>
              <a:t>The goal: Predict whether a mushroom is edible or poisonous based on physical characteristics</a:t>
            </a:r>
          </a:p>
          <a:p>
            <a:r>
              <a:rPr lang="en-US" dirty="0"/>
              <a:t>Dataset from UCI Machine Learning Repository, include 8,214 labeled samples</a:t>
            </a:r>
          </a:p>
        </p:txBody>
      </p:sp>
    </p:spTree>
    <p:extLst>
      <p:ext uri="{BB962C8B-B14F-4D97-AF65-F5344CB8AC3E}">
        <p14:creationId xmlns:p14="http://schemas.microsoft.com/office/powerpoint/2010/main" val="204028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A8B2-6A1E-B073-C85D-F79588D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Mushroom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FA32-A7FA-A236-07F9-B78E242C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22115"/>
            <a:ext cx="11155680" cy="3767328"/>
          </a:xfrm>
        </p:spPr>
        <p:txBody>
          <a:bodyPr/>
          <a:lstStyle/>
          <a:p>
            <a:r>
              <a:rPr lang="en-US" dirty="0"/>
              <a:t>Rows: 8,124</a:t>
            </a:r>
          </a:p>
          <a:p>
            <a:r>
              <a:rPr lang="en-US" dirty="0"/>
              <a:t>Features: 22 categorical (i.e. cap shape, odor, gill color)</a:t>
            </a:r>
          </a:p>
          <a:p>
            <a:r>
              <a:rPr lang="en-US" dirty="0"/>
              <a:t>Target Variable: class (edible = e, poisonous – p)</a:t>
            </a:r>
          </a:p>
          <a:p>
            <a:r>
              <a:rPr lang="en-US" dirty="0"/>
              <a:t>No missing values; all features were encoded using </a:t>
            </a:r>
            <a:r>
              <a:rPr lang="en-US" dirty="0" err="1"/>
              <a:t>LabelEncoder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3DCB-177F-1A70-17CA-815C8F3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D82A-D5F6-0A19-5526-516E369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933839"/>
            <a:ext cx="11155680" cy="3767328"/>
          </a:xfrm>
        </p:spPr>
        <p:txBody>
          <a:bodyPr/>
          <a:lstStyle/>
          <a:p>
            <a:r>
              <a:rPr lang="en-US" dirty="0"/>
              <a:t>K-Nearest Neighbors (KNN)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 Classifier*</a:t>
            </a:r>
          </a:p>
          <a:p>
            <a:r>
              <a:rPr lang="en-US" dirty="0" err="1"/>
              <a:t>XGBoost</a:t>
            </a:r>
            <a:r>
              <a:rPr lang="en-US" dirty="0"/>
              <a:t>*</a:t>
            </a:r>
          </a:p>
          <a:p>
            <a:r>
              <a:rPr lang="en-US" dirty="0"/>
              <a:t>Neural </a:t>
            </a:r>
            <a:r>
              <a:rPr lang="en-US" dirty="0" err="1"/>
              <a:t>Netwrok</a:t>
            </a:r>
            <a:r>
              <a:rPr lang="en-US" dirty="0"/>
              <a:t> (TensorFlow)*</a:t>
            </a:r>
          </a:p>
        </p:txBody>
      </p:sp>
    </p:spTree>
    <p:extLst>
      <p:ext uri="{BB962C8B-B14F-4D97-AF65-F5344CB8AC3E}">
        <p14:creationId xmlns:p14="http://schemas.microsoft.com/office/powerpoint/2010/main" val="95479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95CA-4C54-501A-1B2C-E02AF022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09614"/>
            <a:ext cx="11155680" cy="1463040"/>
          </a:xfrm>
        </p:spPr>
        <p:txBody>
          <a:bodyPr/>
          <a:lstStyle/>
          <a:p>
            <a:r>
              <a:rPr lang="en-US" dirty="0"/>
              <a:t>Model Evaluation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C1A2-1D32-C2B7-47BE-64715825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709928"/>
            <a:ext cx="11155680" cy="3767328"/>
          </a:xfrm>
        </p:spPr>
        <p:txBody>
          <a:bodyPr/>
          <a:lstStyle/>
          <a:p>
            <a:r>
              <a:rPr lang="en-US" dirty="0"/>
              <a:t>Showcased high precision and recall (no missing data)</a:t>
            </a:r>
          </a:p>
          <a:p>
            <a:r>
              <a:rPr lang="en-US" dirty="0"/>
              <a:t>Zero misclassification between edible and poisonous classes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8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5A90C0D0-ED20-7F95-14F2-958162E5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8" y="2610432"/>
            <a:ext cx="4986558" cy="3767138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DF490EF-2466-56ED-792F-F46C5052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2" b="2132"/>
          <a:stretch/>
        </p:blipFill>
        <p:spPr>
          <a:xfrm>
            <a:off x="7645713" y="2610432"/>
            <a:ext cx="2795520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9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BBD0-CB4F-1609-5996-43AF038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Top Influential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37B8-0D59-4D3B-0F18-555BBA76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793162"/>
            <a:ext cx="11155680" cy="3767328"/>
          </a:xfrm>
        </p:spPr>
        <p:txBody>
          <a:bodyPr/>
          <a:lstStyle/>
          <a:p>
            <a:r>
              <a:rPr lang="en-US" dirty="0"/>
              <a:t>Feature importance derives from Random Forest model</a:t>
            </a:r>
          </a:p>
        </p:txBody>
      </p:sp>
      <p:pic>
        <p:nvPicPr>
          <p:cNvPr id="5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5C18C09-C631-8E01-C8CB-18AC864D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323592"/>
            <a:ext cx="5880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C0F4-A32D-83C6-7CE5-E39D4805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Class Distribution</a:t>
            </a:r>
          </a:p>
        </p:txBody>
      </p:sp>
      <p:pic>
        <p:nvPicPr>
          <p:cNvPr id="4" name="Picture 3" descr="A graph of a mushroom class distribution&#10;&#10;AI-generated content may be incorrect.">
            <a:extLst>
              <a:ext uri="{FF2B5EF4-FFF2-40B4-BE49-F238E27FC236}">
                <a16:creationId xmlns:a16="http://schemas.microsoft.com/office/drawing/2014/main" id="{BF0DE974-0356-1097-2610-7A359D55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0" y="1914579"/>
            <a:ext cx="6117384" cy="4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5BC3-F48A-F6B4-6405-0BF8FC2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5F36F6-6B70-DD53-A62F-FE751DF88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31499"/>
              </p:ext>
            </p:extLst>
          </p:nvPr>
        </p:nvGraphicFramePr>
        <p:xfrm>
          <a:off x="520700" y="2578100"/>
          <a:ext cx="11156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1067862748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183614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6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0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6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AD96-A256-6B57-8F9A-E9468B60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8F45-7200-CA45-16A1-29066137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Forest, Neural Networks, and </a:t>
            </a:r>
            <a:r>
              <a:rPr lang="en-US" dirty="0" err="1"/>
              <a:t>XGBoost</a:t>
            </a:r>
            <a:r>
              <a:rPr lang="en-US" dirty="0"/>
              <a:t> were the most accurate</a:t>
            </a:r>
          </a:p>
          <a:p>
            <a:r>
              <a:rPr lang="en-US" dirty="0"/>
              <a:t>Neural Networks adds computational complexity</a:t>
            </a:r>
          </a:p>
          <a:p>
            <a:r>
              <a:rPr lang="en-US" dirty="0"/>
              <a:t>Dataset quality (well-separate classes + strong features) made classification highly effective</a:t>
            </a:r>
          </a:p>
          <a:p>
            <a:r>
              <a:rPr lang="en-US" dirty="0"/>
              <a:t>ML can support safe foraging and toxicology research</a:t>
            </a:r>
          </a:p>
        </p:txBody>
      </p:sp>
    </p:spTree>
    <p:extLst>
      <p:ext uri="{BB962C8B-B14F-4D97-AF65-F5344CB8AC3E}">
        <p14:creationId xmlns:p14="http://schemas.microsoft.com/office/powerpoint/2010/main" val="134164532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285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Neue Haas Grotesk Text Pro</vt:lpstr>
      <vt:lpstr>GestaltVTI</vt:lpstr>
      <vt:lpstr>Mushroom Classification Using Machine Learning</vt:lpstr>
      <vt:lpstr>What Problem Are We Solving?</vt:lpstr>
      <vt:lpstr>Mushroom Dataset</vt:lpstr>
      <vt:lpstr>Machine Learning Models</vt:lpstr>
      <vt:lpstr>Model Evaluation – Random Forest</vt:lpstr>
      <vt:lpstr>Results: Top Influential Features</vt:lpstr>
      <vt:lpstr>Results: Class Distribution</vt:lpstr>
      <vt:lpstr>Model Accuracy Results</vt:lpstr>
      <vt:lpstr>Key Takeaways</vt:lpstr>
      <vt:lpstr>Potential Improvements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Erin McIsaac</dc:creator>
  <cp:lastModifiedBy>Erin McIsaac</cp:lastModifiedBy>
  <cp:revision>3</cp:revision>
  <dcterms:created xsi:type="dcterms:W3CDTF">2025-05-07T18:42:52Z</dcterms:created>
  <dcterms:modified xsi:type="dcterms:W3CDTF">2025-05-07T20:28:21Z</dcterms:modified>
</cp:coreProperties>
</file>