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4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7" roundtripDataSignature="AMtx7mhJGkq+r1Wu9azGZjjhTgBGQUc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17c214725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e17c214725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e17c214725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0baa23c3c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30baa23c3c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30baa23c3c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17c214725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e17c214725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e17c214725_1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0baa23c3c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30baa23c3c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30baa23c3c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17c214725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e17c214725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e17c214725_1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0baa23c3c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30baa23c3c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230baa23c3c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17c214725_1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e17c214725_1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1e17c214725_1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nsolas"/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17c214725_1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e17c214725_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nsolas"/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g1e17c214725_1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0baa23c3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30baa23c3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30baa23c3c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0baa23c3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30baa23c3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30baa23c3c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1379200" y="6322897"/>
            <a:ext cx="589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DE: E-Business &amp; Digital Innovation | Bologna Business School" id="21" name="Google Shape;21;p15"/>
          <p:cNvPicPr preferRelativeResize="0"/>
          <p:nvPr/>
        </p:nvPicPr>
        <p:blipFill rotWithShape="1">
          <a:blip r:embed="rId2">
            <a:alphaModFix/>
          </a:blip>
          <a:srcRect b="20399" l="14347" r="15785" t="16931"/>
          <a:stretch/>
        </p:blipFill>
        <p:spPr>
          <a:xfrm>
            <a:off x="223518" y="6356350"/>
            <a:ext cx="782305" cy="28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15"/>
          <p:cNvCxnSpPr/>
          <p:nvPr/>
        </p:nvCxnSpPr>
        <p:spPr>
          <a:xfrm>
            <a:off x="295477" y="150186"/>
            <a:ext cx="0" cy="567448"/>
          </a:xfrm>
          <a:prstGeom prst="straightConnector1">
            <a:avLst/>
          </a:prstGeom>
          <a:noFill/>
          <a:ln cap="flat" cmpd="sng" w="38100">
            <a:solidFill>
              <a:srgbClr val="FB461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15"/>
          <p:cNvCxnSpPr/>
          <p:nvPr/>
        </p:nvCxnSpPr>
        <p:spPr>
          <a:xfrm>
            <a:off x="353350" y="150186"/>
            <a:ext cx="0" cy="567448"/>
          </a:xfrm>
          <a:prstGeom prst="straightConnector1">
            <a:avLst/>
          </a:prstGeom>
          <a:noFill/>
          <a:ln cap="flat" cmpd="sng" w="38100">
            <a:solidFill>
              <a:srgbClr val="FB461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" name="Google Shape;24;p15"/>
          <p:cNvCxnSpPr/>
          <p:nvPr/>
        </p:nvCxnSpPr>
        <p:spPr>
          <a:xfrm>
            <a:off x="1137920" y="6496687"/>
            <a:ext cx="10241280" cy="0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" name="Google Shape;25;p15"/>
          <p:cNvCxnSpPr/>
          <p:nvPr/>
        </p:nvCxnSpPr>
        <p:spPr>
          <a:xfrm>
            <a:off x="1137920" y="6546564"/>
            <a:ext cx="10241280" cy="0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kaggle.com/competitions/digit-recognizer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github.com/mitsyprada/kaggle-digit-recognizer/blob/main/code.ipynb" TargetMode="External"/><Relationship Id="rId6" Type="http://schemas.openxmlformats.org/officeDocument/2006/relationships/image" Target="../media/image40.png"/><Relationship Id="rId7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562687" y="1050803"/>
            <a:ext cx="107112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672B"/>
                </a:solidFill>
                <a:latin typeface="Montserrat"/>
                <a:ea typeface="Montserrat"/>
                <a:cs typeface="Montserrat"/>
                <a:sym typeface="Montserrat"/>
              </a:rPr>
              <a:t>DIGIT RECOGNIZER </a:t>
            </a:r>
            <a:endParaRPr b="1" i="0" sz="3200" u="none" cap="none" strike="noStrike">
              <a:solidFill>
                <a:srgbClr val="FF672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400">
              <a:solidFill>
                <a:srgbClr val="FF672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>
                <a:solidFill>
                  <a:srgbClr val="FF672B"/>
                </a:solidFill>
                <a:latin typeface="Montserrat"/>
                <a:ea typeface="Montserrat"/>
                <a:cs typeface="Montserrat"/>
                <a:sym typeface="Montserrat"/>
              </a:rPr>
              <a:t>Mastering Digit Recognition: An Introduction to Computer Vision Techniques with MNIST Data on Kaggle</a:t>
            </a:r>
            <a:endParaRPr sz="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in Digital Technology and Innovation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AstroDave, Will Cukierski. (2012). Digit Recognizer. Kaggle.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https://kaggle.com/competitions/digit-recognizer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DE: E-Business &amp; Digital Innovation | Bologna Business School" id="90" name="Google Shape;90;p1"/>
          <p:cNvPicPr preferRelativeResize="0"/>
          <p:nvPr/>
        </p:nvPicPr>
        <p:blipFill rotWithShape="1">
          <a:blip r:embed="rId4">
            <a:alphaModFix/>
          </a:blip>
          <a:srcRect b="20399" l="14347" r="15785" t="16931"/>
          <a:stretch/>
        </p:blipFill>
        <p:spPr>
          <a:xfrm>
            <a:off x="9804428" y="489105"/>
            <a:ext cx="1937391" cy="6950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562682" y="5613055"/>
            <a:ext cx="874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8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rPr>
              <a:t>Jennifer Aldana|Carolina Leuzzi|Stephen Kalman|Mario Mirabile |Riccar</a:t>
            </a:r>
            <a:r>
              <a:rPr lang="en-US" sz="1800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0" lang="en-US" sz="18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rPr>
              <a:t>o Sarto</a:t>
            </a:r>
            <a:r>
              <a:rPr lang="en-US" sz="1800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0" lang="en-US" sz="18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rPr>
              <a:t>elli </a:t>
            </a:r>
            <a:endParaRPr i="0" sz="1800" u="none" cap="none" strike="noStrike">
              <a:solidFill>
                <a:srgbClr val="535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17c214725_1_31"/>
          <p:cNvSpPr txBox="1"/>
          <p:nvPr>
            <p:ph idx="12" type="sldNum"/>
          </p:nvPr>
        </p:nvSpPr>
        <p:spPr>
          <a:xfrm>
            <a:off x="11379200" y="6322897"/>
            <a:ext cx="58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84" name="Google Shape;184;g1e17c214725_1_31"/>
          <p:cNvSpPr txBox="1"/>
          <p:nvPr/>
        </p:nvSpPr>
        <p:spPr>
          <a:xfrm>
            <a:off x="433425" y="188876"/>
            <a:ext cx="114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b.2 </a:t>
            </a: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Data Preparation: </a:t>
            </a:r>
            <a:r>
              <a:rPr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Digit</a:t>
            </a:r>
            <a:r>
              <a:rPr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 Visualization Functions</a:t>
            </a:r>
            <a:endParaRPr sz="28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g1e17c214725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2" y="2976750"/>
            <a:ext cx="5891050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e17c214725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25" y="1108349"/>
            <a:ext cx="4009634" cy="7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e17c214725_1_31"/>
          <p:cNvSpPr txBox="1"/>
          <p:nvPr/>
        </p:nvSpPr>
        <p:spPr>
          <a:xfrm>
            <a:off x="4422000" y="1108350"/>
            <a:ext cx="4117500" cy="126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function visualizes the entire MNIST dataset by concatenating digit images into rows of 200, stacking these rows vertically, and displaying the resulting grid with matplotlib.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17c214725_1_31"/>
          <p:cNvSpPr txBox="1"/>
          <p:nvPr/>
        </p:nvSpPr>
        <p:spPr>
          <a:xfrm>
            <a:off x="3043025" y="4740100"/>
            <a:ext cx="4660800" cy="126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Inspired by the previous function we created our own. We wanted to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visualize a grid of digit images from the MNIST dataset by reshaping the data, plotting the images in a specified number of rows (3) and columns (4), and displaying the grid using matplotlib.</a:t>
            </a:r>
            <a:endParaRPr/>
          </a:p>
        </p:txBody>
      </p:sp>
      <p:sp>
        <p:nvSpPr>
          <p:cNvPr id="189" name="Google Shape;189;g1e17c214725_1_31"/>
          <p:cNvSpPr txBox="1"/>
          <p:nvPr/>
        </p:nvSpPr>
        <p:spPr>
          <a:xfrm>
            <a:off x="9047300" y="1108350"/>
            <a:ext cx="2331900" cy="646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https://github.com/mitsyprada/kaggle-digit-recognizer/blob/main/code.ipynb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/>
          </a:p>
        </p:txBody>
      </p:sp>
      <p:pic>
        <p:nvPicPr>
          <p:cNvPr id="190" name="Google Shape;190;g1e17c214725_1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25" y="1929100"/>
            <a:ext cx="3480776" cy="271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e17c214725_1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3836" y="3584200"/>
            <a:ext cx="4170090" cy="235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e17c214725_1_31"/>
          <p:cNvSpPr txBox="1"/>
          <p:nvPr/>
        </p:nvSpPr>
        <p:spPr>
          <a:xfrm>
            <a:off x="0" y="800100"/>
            <a:ext cx="829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e17c214725_1_31"/>
          <p:cNvSpPr txBox="1"/>
          <p:nvPr/>
        </p:nvSpPr>
        <p:spPr>
          <a:xfrm>
            <a:off x="5455425" y="2855550"/>
            <a:ext cx="73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0baa23c3c_0_67"/>
          <p:cNvSpPr txBox="1"/>
          <p:nvPr>
            <p:ph idx="12" type="sldNum"/>
          </p:nvPr>
        </p:nvSpPr>
        <p:spPr>
          <a:xfrm>
            <a:off x="11379200" y="6322897"/>
            <a:ext cx="58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200" name="Google Shape;200;g230baa23c3c_0_67"/>
          <p:cNvSpPr txBox="1"/>
          <p:nvPr/>
        </p:nvSpPr>
        <p:spPr>
          <a:xfrm>
            <a:off x="238800" y="800102"/>
            <a:ext cx="11714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of the dimensionality of the data by fitting the normalized training data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PCA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the data by dividing each pixel value by 255.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snippet shows a code performing PCA on normalized data, plotting the cumulative explained variance (green), and highlighting the chosen components (red).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230baa23c3c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536" y="2282656"/>
            <a:ext cx="5184658" cy="416052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30baa23c3c_0_67"/>
          <p:cNvSpPr txBox="1"/>
          <p:nvPr/>
        </p:nvSpPr>
        <p:spPr>
          <a:xfrm>
            <a:off x="433425" y="188876"/>
            <a:ext cx="1144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4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b.3. </a:t>
            </a:r>
            <a:r>
              <a:rPr b="1" lang="en-US" sz="24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reduction: </a:t>
            </a:r>
            <a:r>
              <a:rPr lang="en-US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Cumulative Variance Ratio Optimization</a:t>
            </a:r>
            <a:endParaRPr sz="24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g230baa23c3c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75" y="2282650"/>
            <a:ext cx="5045150" cy="389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idx="12" type="sldNum"/>
          </p:nvPr>
        </p:nvSpPr>
        <p:spPr>
          <a:xfrm>
            <a:off x="11379200" y="6322897"/>
            <a:ext cx="589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210" name="Google Shape;210;p6"/>
          <p:cNvSpPr txBox="1"/>
          <p:nvPr/>
        </p:nvSpPr>
        <p:spPr>
          <a:xfrm>
            <a:off x="433429" y="188876"/>
            <a:ext cx="114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b.4 Model Definition &amp; O</a:t>
            </a: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ptimization</a:t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296471" y="966377"/>
            <a:ext cx="11714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Discovering the best models for image recognition using ML techniques (no DL).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found that the best model for our project is Random Forest Classifier (vs. LogReg).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defined the best hyperparameters.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defines a hyperparameter grid, performs a 5-fold cross-validated grid search for a Random Forest Classifier using 4 concurrent jobs, and outputs the best model and its parameters with the elapsed time.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250" y="3522100"/>
            <a:ext cx="7116674" cy="62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435" y="3160179"/>
            <a:ext cx="3600953" cy="176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17c214725_1_62"/>
          <p:cNvSpPr txBox="1"/>
          <p:nvPr>
            <p:ph idx="12" type="sldNum"/>
          </p:nvPr>
        </p:nvSpPr>
        <p:spPr>
          <a:xfrm>
            <a:off x="11379200" y="6322897"/>
            <a:ext cx="58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220" name="Google Shape;220;g1e17c214725_1_62"/>
          <p:cNvSpPr txBox="1"/>
          <p:nvPr/>
        </p:nvSpPr>
        <p:spPr>
          <a:xfrm>
            <a:off x="433429" y="188876"/>
            <a:ext cx="114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b.4 </a:t>
            </a: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Model Definition &amp; Optimization</a:t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g1e17c214725_1_62"/>
          <p:cNvSpPr txBox="1"/>
          <p:nvPr/>
        </p:nvSpPr>
        <p:spPr>
          <a:xfrm>
            <a:off x="296471" y="966377"/>
            <a:ext cx="1171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fits a grid search object to PCA-reduced training data. Also, it calculates and displays the elapsed time, and extracts the best model and its parameters.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1e17c214725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25" y="1928675"/>
            <a:ext cx="5335100" cy="22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e17c214725_1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225" y="4442275"/>
            <a:ext cx="5397081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e17c214725_1_62"/>
          <p:cNvSpPr txBox="1"/>
          <p:nvPr/>
        </p:nvSpPr>
        <p:spPr>
          <a:xfrm>
            <a:off x="281025" y="4920250"/>
            <a:ext cx="2527200" cy="1391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grid search took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9,534 seconds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(approximately 2 hours and 39 minutes) to find the optimal model and its parameters!!!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e17c214725_1_62"/>
          <p:cNvSpPr txBox="1"/>
          <p:nvPr/>
        </p:nvSpPr>
        <p:spPr>
          <a:xfrm>
            <a:off x="6555248" y="1928675"/>
            <a:ext cx="57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we printed the best hyperparameters: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1e17c214725_1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7263" y="2583175"/>
            <a:ext cx="5149169" cy="5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e17c214725_1_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4125" y="3233075"/>
            <a:ext cx="5636748" cy="19593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e17c214725_1_62"/>
          <p:cNvSpPr txBox="1"/>
          <p:nvPr/>
        </p:nvSpPr>
        <p:spPr>
          <a:xfrm>
            <a:off x="6830225" y="4333200"/>
            <a:ext cx="4712400" cy="169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None”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as a hyperparameter in this context means: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refers to the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'max_depth'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 in a decision tree-based model.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set to 'None', there is no limit on the depth of the tree.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tree can continue growing until all leaves are pure or contain fewer samples than 'min_samples_split'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9" name="Google Shape;229;g1e17c214725_1_62"/>
          <p:cNvCxnSpPr/>
          <p:nvPr/>
        </p:nvCxnSpPr>
        <p:spPr>
          <a:xfrm flipH="1" rot="10800000">
            <a:off x="7634600" y="3416200"/>
            <a:ext cx="645000" cy="9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0baa23c3c_0_88"/>
          <p:cNvSpPr txBox="1"/>
          <p:nvPr>
            <p:ph idx="12" type="sldNum"/>
          </p:nvPr>
        </p:nvSpPr>
        <p:spPr>
          <a:xfrm>
            <a:off x="11379200" y="6322897"/>
            <a:ext cx="58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236" name="Google Shape;236;g230baa23c3c_0_88"/>
          <p:cNvSpPr txBox="1"/>
          <p:nvPr/>
        </p:nvSpPr>
        <p:spPr>
          <a:xfrm>
            <a:off x="433429" y="188876"/>
            <a:ext cx="114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b.5 Evaluation of the classifier</a:t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g230baa23c3c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575" y="1446425"/>
            <a:ext cx="39408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30baa23c3c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325" y="1446425"/>
            <a:ext cx="4573708" cy="7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30baa23c3c_0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570" y="2561573"/>
            <a:ext cx="5208407" cy="22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30baa23c3c_0_88"/>
          <p:cNvSpPr txBox="1"/>
          <p:nvPr/>
        </p:nvSpPr>
        <p:spPr>
          <a:xfrm>
            <a:off x="433425" y="915425"/>
            <a:ext cx="76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best grid search score using cross-validation.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30baa23c3c_0_88"/>
          <p:cNvSpPr txBox="1"/>
          <p:nvPr/>
        </p:nvSpPr>
        <p:spPr>
          <a:xfrm>
            <a:off x="433425" y="2561575"/>
            <a:ext cx="4173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visualizes feature importance post-PCA with a bar chart, showing principal component indices and their importances, while displaying every 10th index components (see next slide).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17c214725_1_103"/>
          <p:cNvSpPr txBox="1"/>
          <p:nvPr>
            <p:ph idx="12" type="sldNum"/>
          </p:nvPr>
        </p:nvSpPr>
        <p:spPr>
          <a:xfrm>
            <a:off x="11379200" y="6322897"/>
            <a:ext cx="58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248" name="Google Shape;248;g1e17c214725_1_103"/>
          <p:cNvSpPr txBox="1"/>
          <p:nvPr/>
        </p:nvSpPr>
        <p:spPr>
          <a:xfrm>
            <a:off x="433429" y="188876"/>
            <a:ext cx="11440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b.5 </a:t>
            </a: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PCA-derived Feature Importance in Random Forest</a:t>
            </a:r>
            <a:endParaRPr b="1" sz="28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g1e17c214725_1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50" y="800100"/>
            <a:ext cx="11195776" cy="567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e17c214725_1_103"/>
          <p:cNvSpPr txBox="1"/>
          <p:nvPr/>
        </p:nvSpPr>
        <p:spPr>
          <a:xfrm>
            <a:off x="7162475" y="2760725"/>
            <a:ext cx="3000000" cy="1046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pon reaching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principal components, the bar plots flatten, indicating a lower relative importance of the subsequent components.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g1e17c214725_1_103"/>
          <p:cNvCxnSpPr>
            <a:stCxn id="250" idx="1"/>
          </p:cNvCxnSpPr>
          <p:nvPr/>
        </p:nvCxnSpPr>
        <p:spPr>
          <a:xfrm flipH="1">
            <a:off x="6156275" y="3284075"/>
            <a:ext cx="1006200" cy="232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0baa23c3c_0_109"/>
          <p:cNvSpPr txBox="1"/>
          <p:nvPr>
            <p:ph idx="12" type="sldNum"/>
          </p:nvPr>
        </p:nvSpPr>
        <p:spPr>
          <a:xfrm>
            <a:off x="11379200" y="6322897"/>
            <a:ext cx="58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258" name="Google Shape;258;g230baa23c3c_0_109"/>
          <p:cNvSpPr txBox="1"/>
          <p:nvPr/>
        </p:nvSpPr>
        <p:spPr>
          <a:xfrm>
            <a:off x="433429" y="188876"/>
            <a:ext cx="11440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6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b.6 Predict Labels for the Test Set and Create a Submission File</a:t>
            </a:r>
            <a:endParaRPr b="1" sz="26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g230baa23c3c_0_109"/>
          <p:cNvSpPr txBox="1"/>
          <p:nvPr/>
        </p:nvSpPr>
        <p:spPr>
          <a:xfrm>
            <a:off x="159534" y="712789"/>
            <a:ext cx="11714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PCA to normalize test data and reduce dimensionality.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we predicted labels for the test set using the best model found with: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best_model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grid_search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best_estimator_</a:t>
            </a:r>
            <a:endParaRPr sz="2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we created a submission file with ImageId and predicted Label, saving it as 'submission.csv'.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230baa23c3c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050" y="3290148"/>
            <a:ext cx="5631900" cy="9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230baa23c3c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413" y="1417824"/>
            <a:ext cx="6442526" cy="8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30baa23c3c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254" y="4989073"/>
            <a:ext cx="9563496" cy="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17c214725_1_135"/>
          <p:cNvSpPr txBox="1"/>
          <p:nvPr>
            <p:ph idx="12" type="sldNum"/>
          </p:nvPr>
        </p:nvSpPr>
        <p:spPr>
          <a:xfrm>
            <a:off x="11379200" y="6322897"/>
            <a:ext cx="58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269" name="Google Shape;269;g1e17c214725_1_135"/>
          <p:cNvSpPr txBox="1"/>
          <p:nvPr/>
        </p:nvSpPr>
        <p:spPr>
          <a:xfrm>
            <a:off x="433429" y="188876"/>
            <a:ext cx="114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b.7 Visualize test images and display predicted labels.</a:t>
            </a:r>
            <a:endParaRPr b="1" sz="28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1e17c214725_1_135"/>
          <p:cNvSpPr txBox="1"/>
          <p:nvPr/>
        </p:nvSpPr>
        <p:spPr>
          <a:xfrm>
            <a:off x="492400" y="955500"/>
            <a:ext cx="8917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submission data.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and display the first 10 predicted labels.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first 10 labels horizontally.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the corresponding 10 test images.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1e17c214725_1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63" y="2614925"/>
            <a:ext cx="8917475" cy="8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e17c214725_1_135"/>
          <p:cNvPicPr preferRelativeResize="0"/>
          <p:nvPr/>
        </p:nvPicPr>
        <p:blipFill rotWithShape="1">
          <a:blip r:embed="rId4">
            <a:alphaModFix/>
          </a:blip>
          <a:srcRect b="75275" l="0" r="0" t="0"/>
          <a:stretch/>
        </p:blipFill>
        <p:spPr>
          <a:xfrm>
            <a:off x="919025" y="4134606"/>
            <a:ext cx="11049375" cy="12846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g1e17c214725_1_135"/>
          <p:cNvCxnSpPr>
            <a:stCxn id="274" idx="3"/>
            <a:endCxn id="275" idx="7"/>
          </p:cNvCxnSpPr>
          <p:nvPr/>
        </p:nvCxnSpPr>
        <p:spPr>
          <a:xfrm flipH="1">
            <a:off x="5294735" y="3334613"/>
            <a:ext cx="1832400" cy="94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g1e17c214725_1_135"/>
          <p:cNvSpPr/>
          <p:nvPr/>
        </p:nvSpPr>
        <p:spPr>
          <a:xfrm>
            <a:off x="4465300" y="4134600"/>
            <a:ext cx="971700" cy="979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e17c214725_1_135"/>
          <p:cNvSpPr/>
          <p:nvPr/>
        </p:nvSpPr>
        <p:spPr>
          <a:xfrm>
            <a:off x="7032150" y="2735675"/>
            <a:ext cx="648600" cy="70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/>
          <p:nvPr>
            <p:ph idx="12" type="sldNum"/>
          </p:nvPr>
        </p:nvSpPr>
        <p:spPr>
          <a:xfrm>
            <a:off x="11379200" y="6322897"/>
            <a:ext cx="589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573899" y="184551"/>
            <a:ext cx="11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Achievements and lessons learned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573911" y="1054321"/>
            <a:ext cx="5375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672B"/>
                </a:solidFill>
                <a:latin typeface="Calibri"/>
                <a:ea typeface="Calibri"/>
                <a:cs typeface="Calibri"/>
                <a:sym typeface="Calibri"/>
              </a:rPr>
              <a:t>Achievements </a:t>
            </a:r>
            <a:endParaRPr b="0" i="0" sz="1800" u="none" cap="none" strike="noStrike">
              <a:solidFill>
                <a:srgbClr val="FF67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0.9416 cross-validation accuracy using PCA and RandomForestClassifier.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misclassification (e.g., "0" as "4") observed, suggesting room for improvement, as explained by the explanatory analysis.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experimenting with deep learning models (e.g., TensorFlow) to enhance accuracy.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may also improve processing times and optimize the overall process.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utilization of GridSearchCV to optimize RandomForestClassifier's hyperparameters led to an effective model, although the process resulted in substantial computing time, emphasizing the need for striking a balance between model efficiency and computational resource requirements.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6474050" y="1054336"/>
            <a:ext cx="5375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672B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 b="0" i="0" sz="1800" u="none" cap="none" strike="noStrike">
              <a:solidFill>
                <a:srgbClr val="FF67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encountered challenges in digit recognition due to the reliance on pixel brightness and the complexity of preprocessing the data, highlighting the need for robust techniques to improve accuracy and efficiency.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understood that the 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augmentation can be a powerful tool for improving the accuracy and performance of a machine learning model, and it's important to experiment with different techniques to find the most effective approach.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17c214725_1_80"/>
          <p:cNvSpPr txBox="1"/>
          <p:nvPr>
            <p:ph idx="12" type="sldNum"/>
          </p:nvPr>
        </p:nvSpPr>
        <p:spPr>
          <a:xfrm>
            <a:off x="11379200" y="6322897"/>
            <a:ext cx="58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/>
          </a:p>
        </p:txBody>
      </p:sp>
      <p:sp>
        <p:nvSpPr>
          <p:cNvPr id="291" name="Google Shape;291;g1e17c214725_1_80"/>
          <p:cNvSpPr txBox="1"/>
          <p:nvPr/>
        </p:nvSpPr>
        <p:spPr>
          <a:xfrm>
            <a:off x="573899" y="184551"/>
            <a:ext cx="11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e17c214725_1_80"/>
          <p:cNvSpPr txBox="1"/>
          <p:nvPr/>
        </p:nvSpPr>
        <p:spPr>
          <a:xfrm>
            <a:off x="4161300" y="707750"/>
            <a:ext cx="7456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672B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ATTENTION!</a:t>
            </a:r>
            <a:endParaRPr b="1" sz="8000">
              <a:solidFill>
                <a:srgbClr val="FF672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11379200" y="6322897"/>
            <a:ext cx="589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33429" y="188876"/>
            <a:ext cx="114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Our Pipeline: </a:t>
            </a:r>
            <a:r>
              <a:rPr b="1" i="0" lang="en-US" sz="2800" u="none" cap="none" strike="noStrike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Digits Recognition</a:t>
            </a: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53200" y="973825"/>
            <a:ext cx="11456700" cy="8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objective was to build a model that could accurately recognize handwritten digits. To achieve this, we implemented a structured work plan project that comprised of the following essential milestones: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Discovering MNIST dataset insights for informed modeling.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sample digits to understand data representation.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digit class distribution using histograms.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 intensity distribution.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digit “4” representation.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PCA to reduce dimensionality and extracting its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Importing libraries and load data;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and visualize the data;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PCA to reduce dimensionality;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GridSearchCV to find the best hyperparameters for RandomForestClassifier;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Evaluating the classifier and plot feature importances;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labels for the test set and create a submission file;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test images and display predicted labels.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11379200" y="6322897"/>
            <a:ext cx="589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433429" y="188876"/>
            <a:ext cx="114405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09600" y="6927"/>
            <a:ext cx="112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6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RACI: </a:t>
            </a:r>
            <a:r>
              <a:rPr b="1" lang="en-US" sz="26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Framework Used to Assign Roles and Tasks in a Project 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85938"/>
            <a:ext cx="10521727" cy="5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idx="12" type="sldNum"/>
          </p:nvPr>
        </p:nvSpPr>
        <p:spPr>
          <a:xfrm>
            <a:off x="11379200" y="6322897"/>
            <a:ext cx="589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433429" y="188876"/>
            <a:ext cx="11440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a.1|2 Data Exploration: </a:t>
            </a: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Visualizing the Dataset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433425" y="1117700"/>
            <a:ext cx="1176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dataset size and missing values.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matplotlib library we displayed the digits as a grayscale image.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25" y="2137096"/>
            <a:ext cx="3258005" cy="60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2300" y="1908927"/>
            <a:ext cx="4399225" cy="436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25" y="3141249"/>
            <a:ext cx="6842954" cy="6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25" y="4145400"/>
            <a:ext cx="4399228" cy="6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425" y="5194908"/>
            <a:ext cx="6842952" cy="76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0baa23c3c_0_16"/>
          <p:cNvSpPr txBox="1"/>
          <p:nvPr>
            <p:ph idx="12" type="sldNum"/>
          </p:nvPr>
        </p:nvSpPr>
        <p:spPr>
          <a:xfrm>
            <a:off x="11379200" y="6322897"/>
            <a:ext cx="58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28" name="Google Shape;128;g230baa23c3c_0_16"/>
          <p:cNvSpPr txBox="1"/>
          <p:nvPr/>
        </p:nvSpPr>
        <p:spPr>
          <a:xfrm>
            <a:off x="433429" y="188876"/>
            <a:ext cx="1144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6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a.3 </a:t>
            </a:r>
            <a:r>
              <a:rPr b="1" lang="en-US" sz="26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Exploration: </a:t>
            </a:r>
            <a:r>
              <a:rPr lang="en-US" sz="26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Digits Intensity Analysis &amp; Visualization</a:t>
            </a:r>
            <a:endParaRPr b="1" i="0" sz="26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230baa23c3c_0_16"/>
          <p:cNvSpPr txBox="1"/>
          <p:nvPr/>
        </p:nvSpPr>
        <p:spPr>
          <a:xfrm>
            <a:off x="325500" y="862050"/>
            <a:ext cx="112965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 of the train set are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 balanced.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of the average intensity of the digits in the training set and grouping them by label.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distribution of the classes of the digits in the dataset.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of the average intensity for each digit by creating a bar plot using the seaborn library, with the digit label on the x-axis and the average intensity on the y-axis.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brightness of digits varies with "1" being the least bright and "0" the brightest (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variations due to differing writing styles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230baa23c3c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0379" y="3845401"/>
            <a:ext cx="2841601" cy="21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30baa23c3c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5337" y="3704900"/>
            <a:ext cx="2936075" cy="2303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30baa23c3c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00" y="3700138"/>
            <a:ext cx="5060875" cy="231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433429" y="188876"/>
            <a:ext cx="114405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7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a.4 </a:t>
            </a:r>
            <a:r>
              <a:rPr b="1" lang="en-US" sz="27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Exploration: </a:t>
            </a:r>
            <a:r>
              <a:rPr lang="en-US" sz="27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Label Intensity Visualization with Seaborn</a:t>
            </a:r>
            <a:endParaRPr sz="27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238800" y="832303"/>
            <a:ext cx="11714400" cy="4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Intensity distributions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most digits are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distributed, but some have higher variability than others.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 "1" is consistently written across all samples, while digit "4" has less normal distribution due to different ways of writing it.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investigation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done by visualizing images of digit 4 to confirm the hypothesis.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5275" y="4482300"/>
            <a:ext cx="3879275" cy="193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5275" y="2228300"/>
            <a:ext cx="3879274" cy="227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25" y="2386300"/>
            <a:ext cx="6016626" cy="38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0baa23c3c_0_35"/>
          <p:cNvSpPr txBox="1"/>
          <p:nvPr/>
        </p:nvSpPr>
        <p:spPr>
          <a:xfrm>
            <a:off x="238800" y="944878"/>
            <a:ext cx="117144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of a new dataset called "train4" containing only the images of the digit 4.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ways of writing the digit “4”, either closed or opened at the top, contribute to its variability.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230baa23c3c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3473" y="2050725"/>
            <a:ext cx="4043400" cy="420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30baa23c3c_0_35"/>
          <p:cNvSpPr txBox="1"/>
          <p:nvPr/>
        </p:nvSpPr>
        <p:spPr>
          <a:xfrm>
            <a:off x="433425" y="188876"/>
            <a:ext cx="114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a.5 </a:t>
            </a: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Exploration: </a:t>
            </a:r>
            <a:r>
              <a:rPr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Variability of digit “4”   </a:t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230baa23c3c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25" y="2343425"/>
            <a:ext cx="6450349" cy="36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idx="12" type="sldNum"/>
          </p:nvPr>
        </p:nvSpPr>
        <p:spPr>
          <a:xfrm>
            <a:off x="11379200" y="6322897"/>
            <a:ext cx="589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238800" y="931021"/>
            <a:ext cx="11714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 of correlation matrix  to measure the linear relationship between pixel values.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of heatmap to visualize the correlation matrix, providing insight into the pixel value patterns.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to the preprocessed data to reduce dimensionality and extract the most important features.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01" y="2441200"/>
            <a:ext cx="4172468" cy="33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0825" y="2525125"/>
            <a:ext cx="4024700" cy="31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4507663" y="263715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Plot the reduced data on a scatterplot in which each dot represents a digit</a:t>
            </a:r>
            <a:r>
              <a:rPr lang="en-US" sz="21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, where the </a:t>
            </a:r>
            <a:r>
              <a:rPr b="0" i="0" lang="en-US" sz="21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color indicates its corresponding label.</a:t>
            </a:r>
            <a:endParaRPr b="0" i="0" sz="21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4507663" y="4786925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500" u="none" cap="none" strike="noStrike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this case, </a:t>
            </a:r>
            <a:r>
              <a:rPr b="1" i="0" lang="en-US" sz="1500" u="none" cap="none" strike="noStrike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variance explained is 0.169</a:t>
            </a:r>
            <a:r>
              <a:rPr b="0" i="0" lang="en-US" sz="1500" u="none" cap="none" strike="noStrike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which suggests that </a:t>
            </a:r>
            <a:r>
              <a:rPr b="1" i="0" lang="en-US" sz="1500" u="none" cap="none" strike="noStrike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two principal components only capture a small amount of the overall variability</a:t>
            </a:r>
            <a:r>
              <a:rPr b="0" i="0" lang="en-US" sz="1500" u="none" cap="none" strike="noStrike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data.</a:t>
            </a:r>
            <a:endParaRPr b="0" i="0" sz="17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433425" y="188876"/>
            <a:ext cx="114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a.6 </a:t>
            </a: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Exploration: </a:t>
            </a:r>
            <a:r>
              <a:rPr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Heatmap and PCA</a:t>
            </a:r>
            <a:r>
              <a:rPr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800" u="none" cap="none" strike="noStrike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idx="12" type="sldNum"/>
          </p:nvPr>
        </p:nvSpPr>
        <p:spPr>
          <a:xfrm>
            <a:off x="11379200" y="6322897"/>
            <a:ext cx="589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159525" y="868753"/>
            <a:ext cx="11714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We imported necessary libraries and loaded csv data.</a:t>
            </a:r>
            <a:endParaRPr sz="21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Dropping </a:t>
            </a:r>
            <a:r>
              <a:rPr b="0" i="0" lang="en-US" sz="2100" u="none" cap="none" strike="noStrik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the column </a:t>
            </a:r>
            <a:r>
              <a:rPr lang="en-US" sz="21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1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label”</a:t>
            </a:r>
            <a:r>
              <a:rPr b="0" i="0" lang="en-US" sz="2100" u="none" cap="none" strike="noStrik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from the training data and stored it in the y_train variable, while the features were stored in the X_train variable. </a:t>
            </a:r>
            <a:endParaRPr b="0" i="0" sz="2100" u="none" cap="none" strike="noStrike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Displaying a grid of 3 rows and 4 columns with images from the training set. </a:t>
            </a:r>
            <a:endParaRPr b="0" i="0" sz="2100" u="none" cap="none" strike="noStrike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Creati</a:t>
            </a:r>
            <a:r>
              <a:rPr lang="en-US" sz="21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ng</a:t>
            </a:r>
            <a:r>
              <a:rPr b="0" i="0" lang="en-US" sz="2100" u="none" cap="none" strike="noStrik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a histogram and showing the distribution of the pixel values in the images.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275" y="2548475"/>
            <a:ext cx="4095926" cy="317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972" y="2923275"/>
            <a:ext cx="3943353" cy="3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433425" y="188876"/>
            <a:ext cx="114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b.1|2 </a:t>
            </a:r>
            <a:r>
              <a:rPr b="1"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Data Preparation: </a:t>
            </a:r>
            <a:r>
              <a:rPr lang="en-US" sz="2800">
                <a:solidFill>
                  <a:srgbClr val="53565A"/>
                </a:solidFill>
                <a:latin typeface="Montserrat"/>
                <a:ea typeface="Montserrat"/>
                <a:cs typeface="Montserrat"/>
                <a:sym typeface="Montserrat"/>
              </a:rPr>
              <a:t>Label Separation &amp; Pixel Visualization</a:t>
            </a:r>
            <a:endParaRPr sz="2800">
              <a:solidFill>
                <a:srgbClr val="5356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075" y="2886350"/>
            <a:ext cx="3716550" cy="7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513" y="3753400"/>
            <a:ext cx="4977714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75" y="4419399"/>
            <a:ext cx="4009634" cy="7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41075" y="3753400"/>
            <a:ext cx="1385401" cy="138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>Juan Rigoni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0x01010042CF0577D84614488D36E98815FB5435</vt:lpwstr>
  </property>
</Properties>
</file>