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64" r:id="rId4"/>
    <p:sldId id="258" r:id="rId5"/>
    <p:sldId id="257" r:id="rId6"/>
    <p:sldId id="259" r:id="rId7"/>
    <p:sldId id="260" r:id="rId8"/>
    <p:sldId id="261" r:id="rId9"/>
    <p:sldId id="262" r:id="rId10"/>
    <p:sldId id="263"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3D441E8-E986-4722-93E2-CDF59A4E7487}">
          <p14:sldIdLst>
            <p14:sldId id="256"/>
            <p14:sldId id="264"/>
            <p14:sldId id="258"/>
            <p14:sldId id="257"/>
            <p14:sldId id="259"/>
            <p14:sldId id="260"/>
            <p14:sldId id="261"/>
            <p14:sldId id="262"/>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E731BB-F939-4C66-9F0B-C29D2DEABF15}"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BDAC3-8938-4B6B-B371-438C8BCA5918}" type="slidenum">
              <a:rPr lang="en-US" smtClean="0"/>
              <a:t>‹#›</a:t>
            </a:fld>
            <a:endParaRPr lang="en-US"/>
          </a:p>
        </p:txBody>
      </p:sp>
    </p:spTree>
    <p:extLst>
      <p:ext uri="{BB962C8B-B14F-4D97-AF65-F5344CB8AC3E}">
        <p14:creationId xmlns:p14="http://schemas.microsoft.com/office/powerpoint/2010/main" val="142659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dataset of Vcmax, without TPU fitting</a:t>
            </a:r>
          </a:p>
          <a:p>
            <a:endParaRPr lang="en-US" dirty="0"/>
          </a:p>
        </p:txBody>
      </p:sp>
      <p:sp>
        <p:nvSpPr>
          <p:cNvPr id="4" name="Slide Number Placeholder 3"/>
          <p:cNvSpPr>
            <a:spLocks noGrp="1"/>
          </p:cNvSpPr>
          <p:nvPr>
            <p:ph type="sldNum" sz="quarter" idx="5"/>
          </p:nvPr>
        </p:nvSpPr>
        <p:spPr/>
        <p:txBody>
          <a:bodyPr/>
          <a:lstStyle/>
          <a:p>
            <a:pPr marL="0" marR="0" lvl="0" indent="0" algn="r" defTabSz="457142" rtl="0" eaLnBrk="1" fontAlgn="auto" latinLnBrk="0" hangingPunct="1">
              <a:lnSpc>
                <a:spcPct val="100000"/>
              </a:lnSpc>
              <a:spcBef>
                <a:spcPts val="0"/>
              </a:spcBef>
              <a:spcAft>
                <a:spcPts val="0"/>
              </a:spcAft>
              <a:buClrTx/>
              <a:buSzTx/>
              <a:buFontTx/>
              <a:buNone/>
              <a:tabLst/>
              <a:defRPr/>
            </a:pPr>
            <a:fld id="{BC3B6F55-FC2E-48E5-8C22-CC4C1D4198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1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267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dataset of Vcmax, with TPU fitting</a:t>
            </a:r>
          </a:p>
        </p:txBody>
      </p:sp>
      <p:sp>
        <p:nvSpPr>
          <p:cNvPr id="4" name="Slide Number Placeholder 3"/>
          <p:cNvSpPr>
            <a:spLocks noGrp="1"/>
          </p:cNvSpPr>
          <p:nvPr>
            <p:ph type="sldNum" sz="quarter" idx="5"/>
          </p:nvPr>
        </p:nvSpPr>
        <p:spPr/>
        <p:txBody>
          <a:bodyPr/>
          <a:lstStyle/>
          <a:p>
            <a:pPr marL="0" marR="0" lvl="0" indent="0" algn="r" defTabSz="457142" rtl="0" eaLnBrk="1" fontAlgn="auto" latinLnBrk="0" hangingPunct="1">
              <a:lnSpc>
                <a:spcPct val="100000"/>
              </a:lnSpc>
              <a:spcBef>
                <a:spcPts val="0"/>
              </a:spcBef>
              <a:spcAft>
                <a:spcPts val="0"/>
              </a:spcAft>
              <a:buClrTx/>
              <a:buSzTx/>
              <a:buFontTx/>
              <a:buNone/>
              <a:tabLst/>
              <a:defRPr/>
            </a:pPr>
            <a:fld id="{BC3B6F55-FC2E-48E5-8C22-CC4C1D41983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1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753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Full dataset of </a:t>
            </a:r>
            <a:r>
              <a:rPr lang="en-US" dirty="0" err="1"/>
              <a:t>Jmax</a:t>
            </a:r>
            <a:r>
              <a:rPr lang="en-US" dirty="0"/>
              <a:t>, without TPU fitting</a:t>
            </a:r>
          </a:p>
          <a:p>
            <a:endParaRPr lang="en-US" dirty="0"/>
          </a:p>
        </p:txBody>
      </p:sp>
      <p:sp>
        <p:nvSpPr>
          <p:cNvPr id="4" name="Slide Number Placeholder 3"/>
          <p:cNvSpPr>
            <a:spLocks noGrp="1"/>
          </p:cNvSpPr>
          <p:nvPr>
            <p:ph type="sldNum" sz="quarter" idx="5"/>
          </p:nvPr>
        </p:nvSpPr>
        <p:spPr/>
        <p:txBody>
          <a:bodyPr/>
          <a:lstStyle/>
          <a:p>
            <a:fld id="{BC3B6F55-FC2E-48E5-8C22-CC4C1D41983B}" type="slidenum">
              <a:rPr lang="en-US" smtClean="0"/>
              <a:t>6</a:t>
            </a:fld>
            <a:endParaRPr lang="en-US"/>
          </a:p>
        </p:txBody>
      </p:sp>
    </p:spTree>
    <p:extLst>
      <p:ext uri="{BB962C8B-B14F-4D97-AF65-F5344CB8AC3E}">
        <p14:creationId xmlns:p14="http://schemas.microsoft.com/office/powerpoint/2010/main" val="2368542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4CA4-A475-E219-5014-EF4F4FDF82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5C5BE6-07C2-CEDE-0060-0E1797926D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5282A9-A9AB-7860-12C0-DE3A5B1D7CC5}"/>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5" name="Footer Placeholder 4">
            <a:extLst>
              <a:ext uri="{FF2B5EF4-FFF2-40B4-BE49-F238E27FC236}">
                <a16:creationId xmlns:a16="http://schemas.microsoft.com/office/drawing/2014/main" id="{AABDFCE6-95A5-D817-834D-DC1A8A02E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9940C-9F46-24E1-7EF0-643A8E87BA1C}"/>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114173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275E-03F1-756D-81FC-3C0E1059B0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B49C76-5E28-3AE1-03FF-7BCEB2DE5F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395C-602F-8FBD-C588-3026F4213CE4}"/>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5" name="Footer Placeholder 4">
            <a:extLst>
              <a:ext uri="{FF2B5EF4-FFF2-40B4-BE49-F238E27FC236}">
                <a16:creationId xmlns:a16="http://schemas.microsoft.com/office/drawing/2014/main" id="{30789265-3E12-3305-68D7-847198044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58C8C-60CF-7C0A-4942-A2BEA4CA3653}"/>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167859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50283B-2883-C58F-15D8-E25963DB62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456BE4-9540-66A8-5609-0D2D5B65E0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1EF3E-A63A-72BC-167A-B709DB724B13}"/>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5" name="Footer Placeholder 4">
            <a:extLst>
              <a:ext uri="{FF2B5EF4-FFF2-40B4-BE49-F238E27FC236}">
                <a16:creationId xmlns:a16="http://schemas.microsoft.com/office/drawing/2014/main" id="{F4ED4716-6C82-D3F5-005C-FFF5C3147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BD00E-951C-32DA-915F-42FFC3C70D5A}"/>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2174778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079141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344265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1"/>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B27BE4-E27A-41D6-9DF3-963E3EE331C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846665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B27BE4-E27A-41D6-9DF3-963E3EE331C4}"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3296775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B27BE4-E27A-41D6-9DF3-963E3EE331C4}" type="datetimeFigureOut">
              <a:rPr lang="en-US" smtClean="0"/>
              <a:t>6/23/2023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572795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B27BE4-E27A-41D6-9DF3-963E3EE331C4}" type="datetimeFigureOut">
              <a:rPr lang="en-US" smtClean="0"/>
              <a:t>6/23/2023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613221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B27BE4-E27A-41D6-9DF3-963E3EE331C4}" type="datetimeFigureOut">
              <a:rPr lang="en-US" smtClean="0"/>
              <a:t>6/23/2023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0546127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90"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B27BE4-E27A-41D6-9DF3-963E3EE331C4}"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247610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6601-1941-9A50-F2CB-6A78B232A5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F8EBF7-C87D-3B0D-B365-1D4A30DDA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C7081B-9B8E-ECD6-2EAA-C5815314AFC9}"/>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5" name="Footer Placeholder 4">
            <a:extLst>
              <a:ext uri="{FF2B5EF4-FFF2-40B4-BE49-F238E27FC236}">
                <a16:creationId xmlns:a16="http://schemas.microsoft.com/office/drawing/2014/main" id="{6197B9B3-AB59-DD8A-E1B9-C5AC926CF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B4D44-804B-C65C-F594-BF404B2A5E84}"/>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2358909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1"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90" y="987428"/>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91"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B27BE4-E27A-41D6-9DF3-963E3EE331C4}" type="datetimeFigureOut">
              <a:rPr lang="en-US" smtClean="0"/>
              <a:t>6/23/2023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599545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4118605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27BE4-E27A-41D6-9DF3-963E3EE331C4}"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99BCBB-3C26-4422-BBE9-88F15A63D21C}" type="slidenum">
              <a:rPr lang="en-US" smtClean="0"/>
              <a:t>‹#›</a:t>
            </a:fld>
            <a:endParaRPr lang="en-US"/>
          </a:p>
        </p:txBody>
      </p:sp>
    </p:spTree>
    <p:extLst>
      <p:ext uri="{BB962C8B-B14F-4D97-AF65-F5344CB8AC3E}">
        <p14:creationId xmlns:p14="http://schemas.microsoft.com/office/powerpoint/2010/main" val="1686492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09E2-416E-6AB5-1FB1-BECB432E0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B1EEC4-0548-948A-F256-6E83246597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6B3FCD-4BAF-DF0C-0E29-FBE05063A546}"/>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5" name="Footer Placeholder 4">
            <a:extLst>
              <a:ext uri="{FF2B5EF4-FFF2-40B4-BE49-F238E27FC236}">
                <a16:creationId xmlns:a16="http://schemas.microsoft.com/office/drawing/2014/main" id="{83451271-01D7-1E62-513C-ADDB64C41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34AAE2-267E-768D-E086-52CD550F8D40}"/>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1893483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F13B-C76F-BFD0-B5FD-81E128E2F1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90968-C239-3A8A-6D4F-41110D14F5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2137CD-6006-5F45-86AE-363787A5E6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8BDCA7-86B5-F960-AF48-5487CDCDBAF6}"/>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6" name="Footer Placeholder 5">
            <a:extLst>
              <a:ext uri="{FF2B5EF4-FFF2-40B4-BE49-F238E27FC236}">
                <a16:creationId xmlns:a16="http://schemas.microsoft.com/office/drawing/2014/main" id="{07FA115B-60D6-FCC9-F00A-739E007F8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44B43-AE86-D69C-D0D2-8EF9B27E346D}"/>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305208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5B96-EFD6-04A5-3847-342471195A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BD2EBF-040E-C1D0-A5E7-0DAA38D09B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0F5CFC-2F61-F223-87EA-9C21A67F08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E323A5-5EEA-7857-63CC-ECC0EB4B3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DA9272-5D22-CD0F-FB20-334FE41EB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6FFC94-3969-5812-C4BC-CDE4BDF1C4D8}"/>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8" name="Footer Placeholder 7">
            <a:extLst>
              <a:ext uri="{FF2B5EF4-FFF2-40B4-BE49-F238E27FC236}">
                <a16:creationId xmlns:a16="http://schemas.microsoft.com/office/drawing/2014/main" id="{7D69FFEB-7096-81FC-B268-07E5A292C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C405C7-170C-FFF2-F153-624787143286}"/>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42338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3B1D-2A7A-DF82-720D-839AA401BE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2B9D01-A5B5-A05F-F3DD-BFC346D6455A}"/>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4" name="Footer Placeholder 3">
            <a:extLst>
              <a:ext uri="{FF2B5EF4-FFF2-40B4-BE49-F238E27FC236}">
                <a16:creationId xmlns:a16="http://schemas.microsoft.com/office/drawing/2014/main" id="{BDE076E5-4FE8-5CC6-B2C4-2BA15FC034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7B75F7-12B5-9EC9-8E91-B08C3535A50A}"/>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335588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CF7DD3-9664-BE87-4C0F-32173740604A}"/>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3" name="Footer Placeholder 2">
            <a:extLst>
              <a:ext uri="{FF2B5EF4-FFF2-40B4-BE49-F238E27FC236}">
                <a16:creationId xmlns:a16="http://schemas.microsoft.com/office/drawing/2014/main" id="{D47AB1F2-3B5E-109B-2AEF-E0ED7C1E8C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3F6A1B-5A1F-B8CE-3287-4246C0F6448B}"/>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310127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587C-2545-E92C-BC9D-33F4C6644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E7B047-DF5F-C6C4-970A-9F05E3A9F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F10C44-B18F-E471-0424-B7997D8BA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4C59E-848E-FABC-B2F2-03DE90E50077}"/>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6" name="Footer Placeholder 5">
            <a:extLst>
              <a:ext uri="{FF2B5EF4-FFF2-40B4-BE49-F238E27FC236}">
                <a16:creationId xmlns:a16="http://schemas.microsoft.com/office/drawing/2014/main" id="{8DFF6AD3-BED4-CF05-5686-AC30D7D44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4FF56-07F1-39EE-E347-A4C66A4B71F2}"/>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2586634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D635-BE83-EC23-C78B-89B36925C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4A8B92-E422-53B8-665B-490F70A85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17BD93-F6CE-897F-81C1-4290EBC81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19D89-8382-E77C-9DD4-7CA0D8006ED9}"/>
              </a:ext>
            </a:extLst>
          </p:cNvPr>
          <p:cNvSpPr>
            <a:spLocks noGrp="1"/>
          </p:cNvSpPr>
          <p:nvPr>
            <p:ph type="dt" sz="half" idx="10"/>
          </p:nvPr>
        </p:nvSpPr>
        <p:spPr/>
        <p:txBody>
          <a:bodyPr/>
          <a:lstStyle/>
          <a:p>
            <a:fld id="{6FA08D01-D69F-4A5A-AB38-D270A191E98A}" type="datetimeFigureOut">
              <a:rPr lang="en-US" smtClean="0"/>
              <a:t>6/23/2023</a:t>
            </a:fld>
            <a:endParaRPr lang="en-US"/>
          </a:p>
        </p:txBody>
      </p:sp>
      <p:sp>
        <p:nvSpPr>
          <p:cNvPr id="6" name="Footer Placeholder 5">
            <a:extLst>
              <a:ext uri="{FF2B5EF4-FFF2-40B4-BE49-F238E27FC236}">
                <a16:creationId xmlns:a16="http://schemas.microsoft.com/office/drawing/2014/main" id="{A3BADBD3-45B4-49CA-9ACF-C5E32E639D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B6407-6C2C-F96A-7DAA-85634C50AAFB}"/>
              </a:ext>
            </a:extLst>
          </p:cNvPr>
          <p:cNvSpPr>
            <a:spLocks noGrp="1"/>
          </p:cNvSpPr>
          <p:nvPr>
            <p:ph type="sldNum" sz="quarter" idx="12"/>
          </p:nvPr>
        </p:nvSpPr>
        <p:spPr/>
        <p:txBody>
          <a:bodyPr/>
          <a:lstStyle/>
          <a:p>
            <a:fld id="{690AADBC-AE6D-48F8-84BD-BADAAE4396ED}" type="slidenum">
              <a:rPr lang="en-US" smtClean="0"/>
              <a:t>‹#›</a:t>
            </a:fld>
            <a:endParaRPr lang="en-US"/>
          </a:p>
        </p:txBody>
      </p:sp>
    </p:spTree>
    <p:extLst>
      <p:ext uri="{BB962C8B-B14F-4D97-AF65-F5344CB8AC3E}">
        <p14:creationId xmlns:p14="http://schemas.microsoft.com/office/powerpoint/2010/main" val="167602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E9C5B-05E0-370B-D886-D8DB142EE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3D0BF7-A774-2DFB-F2FB-D6C44623C0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2D941-EEC4-65E3-985A-A38CB29F5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08D01-D69F-4A5A-AB38-D270A191E98A}" type="datetimeFigureOut">
              <a:rPr lang="en-US" smtClean="0"/>
              <a:t>6/23/2023</a:t>
            </a:fld>
            <a:endParaRPr lang="en-US"/>
          </a:p>
        </p:txBody>
      </p:sp>
      <p:sp>
        <p:nvSpPr>
          <p:cNvPr id="5" name="Footer Placeholder 4">
            <a:extLst>
              <a:ext uri="{FF2B5EF4-FFF2-40B4-BE49-F238E27FC236}">
                <a16:creationId xmlns:a16="http://schemas.microsoft.com/office/drawing/2014/main" id="{35E640D5-7319-5100-0183-278EE0AFC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509BD-31B8-E63F-24F8-34E0F3180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0AADBC-AE6D-48F8-84BD-BADAAE4396ED}" type="slidenum">
              <a:rPr lang="en-US" smtClean="0"/>
              <a:t>‹#›</a:t>
            </a:fld>
            <a:endParaRPr lang="en-US"/>
          </a:p>
        </p:txBody>
      </p:sp>
    </p:spTree>
    <p:extLst>
      <p:ext uri="{BB962C8B-B14F-4D97-AF65-F5344CB8AC3E}">
        <p14:creationId xmlns:p14="http://schemas.microsoft.com/office/powerpoint/2010/main" val="271743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27BE4-E27A-41D6-9DF3-963E3EE331C4}" type="datetimeFigureOut">
              <a:rPr lang="en-US" smtClean="0"/>
              <a:t>6/23/2023</a:t>
            </a:fld>
            <a:endParaRPr lang="en-US"/>
          </a:p>
        </p:txBody>
      </p:sp>
      <p:sp>
        <p:nvSpPr>
          <p:cNvPr id="5" name="Footer Placeholder 4"/>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99BCBB-3C26-4422-BBE9-88F15A63D21C}" type="slidenum">
              <a:rPr lang="en-US" smtClean="0"/>
              <a:t>‹#›</a:t>
            </a:fld>
            <a:endParaRPr lang="en-US"/>
          </a:p>
        </p:txBody>
      </p:sp>
    </p:spTree>
    <p:extLst>
      <p:ext uri="{BB962C8B-B14F-4D97-AF65-F5344CB8AC3E}">
        <p14:creationId xmlns:p14="http://schemas.microsoft.com/office/powerpoint/2010/main" val="201895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78B9E8-484D-F97F-18FE-DCDA4E44E60C}"/>
              </a:ext>
            </a:extLst>
          </p:cNvPr>
          <p:cNvSpPr>
            <a:spLocks noChangeArrowheads="1"/>
          </p:cNvSpPr>
          <p:nvPr/>
        </p:nvSpPr>
        <p:spPr bwMode="auto">
          <a:xfrm>
            <a:off x="1514603" y="4863120"/>
            <a:ext cx="899779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Figure 1: </a:t>
            </a:r>
            <a:r>
              <a:rPr kumimoji="0" lang="en-US" altLang="en-US" sz="11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 curves of assimilation (A) versus intercellular CO2 concentration (Ci), where the DAT method aligned with the steady-state traditional method (a), or showed overshoot (b). Curves with overshoot exhibited Rubisco-limited A rates similar to steady-state before peaking in the RuBP-limited region, often exceeding steady-state limitations. This was followed by a rapid decline in A and subsequent plateau at rates below steady-state rates and, in some cases, a subtle increase in A in the latter portions of the curve.</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E4B2A140-580B-A970-DC6A-989D03814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603" y="1293412"/>
            <a:ext cx="5238594" cy="343120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3295FA09-CF26-1F43-8091-84836A602B78}"/>
              </a:ext>
            </a:extLst>
          </p:cNvPr>
          <p:cNvPicPr>
            <a:picLocks noChangeAspect="1"/>
          </p:cNvPicPr>
          <p:nvPr/>
        </p:nvPicPr>
        <p:blipFill>
          <a:blip r:embed="rId3"/>
          <a:stretch>
            <a:fillRect/>
          </a:stretch>
        </p:blipFill>
        <p:spPr>
          <a:xfrm>
            <a:off x="5258789" y="1302963"/>
            <a:ext cx="5116763" cy="3421657"/>
          </a:xfrm>
          <a:prstGeom prst="rect">
            <a:avLst/>
          </a:prstGeom>
        </p:spPr>
      </p:pic>
      <p:sp>
        <p:nvSpPr>
          <p:cNvPr id="3" name="TextBox 2">
            <a:extLst>
              <a:ext uri="{FF2B5EF4-FFF2-40B4-BE49-F238E27FC236}">
                <a16:creationId xmlns:a16="http://schemas.microsoft.com/office/drawing/2014/main" id="{249124C9-0856-6448-2744-50BFE574ED57}"/>
              </a:ext>
            </a:extLst>
          </p:cNvPr>
          <p:cNvSpPr txBox="1"/>
          <p:nvPr/>
        </p:nvSpPr>
        <p:spPr>
          <a:xfrm>
            <a:off x="1514603" y="1180278"/>
            <a:ext cx="1974032" cy="369332"/>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4" name="TextBox 3">
            <a:extLst>
              <a:ext uri="{FF2B5EF4-FFF2-40B4-BE49-F238E27FC236}">
                <a16:creationId xmlns:a16="http://schemas.microsoft.com/office/drawing/2014/main" id="{6F67BFBB-3CFE-6B8F-EDDD-AB80DE60FC44}"/>
              </a:ext>
            </a:extLst>
          </p:cNvPr>
          <p:cNvSpPr txBox="1"/>
          <p:nvPr/>
        </p:nvSpPr>
        <p:spPr>
          <a:xfrm>
            <a:off x="5333437" y="1180278"/>
            <a:ext cx="1974032" cy="369332"/>
          </a:xfrm>
          <a:prstGeom prst="rect">
            <a:avLst/>
          </a:prstGeom>
          <a:solidFill>
            <a:schemeClr val="bg1"/>
          </a:solid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6" name="TextBox 5">
            <a:extLst>
              <a:ext uri="{FF2B5EF4-FFF2-40B4-BE49-F238E27FC236}">
                <a16:creationId xmlns:a16="http://schemas.microsoft.com/office/drawing/2014/main" id="{6FB95D85-64CF-E1A2-AB8F-65E3365D8373}"/>
              </a:ext>
            </a:extLst>
          </p:cNvPr>
          <p:cNvSpPr txBox="1"/>
          <p:nvPr/>
        </p:nvSpPr>
        <p:spPr>
          <a:xfrm rot="16200000">
            <a:off x="718688" y="2855127"/>
            <a:ext cx="1769165" cy="307777"/>
          </a:xfrm>
          <a:prstGeom prst="rect">
            <a:avLst/>
          </a:prstGeom>
          <a:solidFill>
            <a:schemeClr val="bg1"/>
          </a:solidFill>
        </p:spPr>
        <p:txBody>
          <a:bodyPr wrap="square" rtlCol="0">
            <a:spAutoFit/>
          </a:bodyPr>
          <a:lstStyle/>
          <a:p>
            <a:pPr algn="ctr"/>
            <a:r>
              <a:rPr lang="en-US" sz="1400" dirty="0">
                <a:latin typeface="Arial" panose="020B0604020202020204" pitchFamily="34" charset="0"/>
                <a:cs typeface="Arial" panose="020B0604020202020204" pitchFamily="34" charset="0"/>
              </a:rPr>
              <a:t>A (</a:t>
            </a:r>
            <a:r>
              <a:rPr lang="el-GR" sz="1400" dirty="0">
                <a:latin typeface="Arial" panose="020B0604020202020204" pitchFamily="34" charset="0"/>
                <a:cs typeface="Arial" panose="020B0604020202020204" pitchFamily="34" charset="0"/>
              </a:rPr>
              <a:t>μ</a:t>
            </a:r>
            <a:r>
              <a:rPr lang="en-US" sz="1400" b="0" i="0" u="none" strike="noStrike" dirty="0">
                <a:solidFill>
                  <a:srgbClr val="000000"/>
                </a:solidFill>
                <a:effectLst/>
                <a:latin typeface="Arial" panose="020B0604020202020204" pitchFamily="34" charset="0"/>
                <a:cs typeface="Arial" panose="020B0604020202020204" pitchFamily="34" charset="0"/>
              </a:rPr>
              <a:t>mol m</a:t>
            </a:r>
            <a:r>
              <a:rPr lang="en-US" sz="1400" b="0" i="0" u="none" strike="noStrike" baseline="30000" dirty="0">
                <a:solidFill>
                  <a:srgbClr val="000000"/>
                </a:solidFill>
                <a:effectLst/>
                <a:latin typeface="Arial" panose="020B0604020202020204" pitchFamily="34" charset="0"/>
                <a:cs typeface="Arial" panose="020B0604020202020204" pitchFamily="34" charset="0"/>
              </a:rPr>
              <a:t>-2</a:t>
            </a:r>
            <a:r>
              <a:rPr lang="en-US" sz="1400" b="0" i="0" u="none" strike="noStrike" dirty="0">
                <a:solidFill>
                  <a:srgbClr val="000000"/>
                </a:solidFill>
                <a:effectLst/>
                <a:latin typeface="Arial" panose="020B0604020202020204" pitchFamily="34" charset="0"/>
                <a:cs typeface="Arial" panose="020B0604020202020204" pitchFamily="34" charset="0"/>
              </a:rPr>
              <a:t> s</a:t>
            </a:r>
            <a:r>
              <a:rPr lang="en-US" sz="1400" b="0" i="0" u="none" strike="noStrike" baseline="30000" dirty="0">
                <a:solidFill>
                  <a:srgbClr val="000000"/>
                </a:solidFill>
                <a:effectLst/>
                <a:latin typeface="Arial" panose="020B0604020202020204" pitchFamily="34" charset="0"/>
                <a:cs typeface="Arial" panose="020B0604020202020204" pitchFamily="34" charset="0"/>
              </a:rPr>
              <a:t>-1</a:t>
            </a:r>
            <a:r>
              <a:rPr lang="en-US" sz="1400" b="0" i="0" u="none" strike="noStrike" dirty="0">
                <a:solidFill>
                  <a:srgbClr val="000000"/>
                </a:solidFill>
                <a:effectLst/>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0A1217C-3145-3EA7-9A7A-2BC7C91456CA}"/>
              </a:ext>
            </a:extLst>
          </p:cNvPr>
          <p:cNvSpPr txBox="1"/>
          <p:nvPr/>
        </p:nvSpPr>
        <p:spPr>
          <a:xfrm rot="16200000">
            <a:off x="4430192" y="2855127"/>
            <a:ext cx="1769165" cy="307777"/>
          </a:xfrm>
          <a:prstGeom prst="rect">
            <a:avLst/>
          </a:prstGeom>
          <a:solidFill>
            <a:schemeClr val="bg1"/>
          </a:solidFill>
        </p:spPr>
        <p:txBody>
          <a:bodyPr wrap="square" rtlCol="0">
            <a:spAutoFit/>
          </a:bodyPr>
          <a:lstStyle/>
          <a:p>
            <a:pPr algn="ctr"/>
            <a:r>
              <a:rPr lang="en-US" sz="1400" dirty="0">
                <a:latin typeface="Arial" panose="020B0604020202020204" pitchFamily="34" charset="0"/>
                <a:cs typeface="Arial" panose="020B0604020202020204" pitchFamily="34" charset="0"/>
              </a:rPr>
              <a:t>A (</a:t>
            </a:r>
            <a:r>
              <a:rPr lang="en-US" sz="1400" b="0" i="0" u="none" strike="noStrike" dirty="0">
                <a:solidFill>
                  <a:srgbClr val="000000"/>
                </a:solidFill>
                <a:effectLst/>
                <a:latin typeface="Arial" panose="020B0604020202020204" pitchFamily="34" charset="0"/>
                <a:cs typeface="Arial" panose="020B0604020202020204" pitchFamily="34" charset="0"/>
              </a:rPr>
              <a:t>mol m</a:t>
            </a:r>
            <a:r>
              <a:rPr lang="en-US" sz="1400" b="0" i="0" u="none" strike="noStrike" baseline="30000" dirty="0">
                <a:solidFill>
                  <a:srgbClr val="000000"/>
                </a:solidFill>
                <a:effectLst/>
                <a:latin typeface="Arial" panose="020B0604020202020204" pitchFamily="34" charset="0"/>
                <a:cs typeface="Arial" panose="020B0604020202020204" pitchFamily="34" charset="0"/>
              </a:rPr>
              <a:t>-2</a:t>
            </a:r>
            <a:r>
              <a:rPr lang="en-US" sz="1400" b="0" i="0" u="none" strike="noStrike" dirty="0">
                <a:solidFill>
                  <a:srgbClr val="000000"/>
                </a:solidFill>
                <a:effectLst/>
                <a:latin typeface="Arial" panose="020B0604020202020204" pitchFamily="34" charset="0"/>
                <a:cs typeface="Arial" panose="020B0604020202020204" pitchFamily="34" charset="0"/>
              </a:rPr>
              <a:t> s</a:t>
            </a:r>
            <a:r>
              <a:rPr lang="en-US" sz="1400" b="0" i="0" u="none" strike="noStrike" baseline="30000" dirty="0">
                <a:solidFill>
                  <a:srgbClr val="000000"/>
                </a:solidFill>
                <a:effectLst/>
                <a:latin typeface="Arial" panose="020B0604020202020204" pitchFamily="34" charset="0"/>
                <a:cs typeface="Arial" panose="020B0604020202020204" pitchFamily="34" charset="0"/>
              </a:rPr>
              <a:t>-1</a:t>
            </a:r>
            <a:r>
              <a:rPr lang="en-US" sz="1400" b="0" i="0" u="none" strike="noStrike" dirty="0">
                <a:solidFill>
                  <a:srgbClr val="000000"/>
                </a:solidFill>
                <a:effectLst/>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56254E9-B638-3AD4-2FED-D1B1259280F8}"/>
              </a:ext>
            </a:extLst>
          </p:cNvPr>
          <p:cNvSpPr txBox="1"/>
          <p:nvPr/>
        </p:nvSpPr>
        <p:spPr>
          <a:xfrm>
            <a:off x="2545498" y="4454168"/>
            <a:ext cx="2174033" cy="307777"/>
          </a:xfrm>
          <a:prstGeom prst="rect">
            <a:avLst/>
          </a:prstGeom>
          <a:solidFill>
            <a:schemeClr val="bg1"/>
          </a:solidFill>
        </p:spPr>
        <p:txBody>
          <a:bodyPr wrap="square" rtlCol="0">
            <a:spAutoFit/>
          </a:bodyPr>
          <a:lstStyle/>
          <a:p>
            <a:pPr algn="ctr"/>
            <a:r>
              <a:rPr lang="en-US" sz="1400" dirty="0">
                <a:latin typeface="Arial" panose="020B0604020202020204" pitchFamily="34" charset="0"/>
                <a:cs typeface="Arial" panose="020B0604020202020204" pitchFamily="34" charset="0"/>
              </a:rPr>
              <a:t>C</a:t>
            </a:r>
            <a:r>
              <a:rPr lang="en-US" sz="1400" baseline="-25000" dirty="0">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μmol</a:t>
            </a:r>
            <a:r>
              <a:rPr lang="en-US" sz="1400" dirty="0">
                <a:latin typeface="Arial" panose="020B0604020202020204" pitchFamily="34" charset="0"/>
                <a:cs typeface="Arial" panose="020B0604020202020204" pitchFamily="34" charset="0"/>
              </a:rPr>
              <a:t> mol</a:t>
            </a:r>
            <a:r>
              <a:rPr lang="en-US" sz="1400" baseline="30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a:t>
            </a:r>
          </a:p>
        </p:txBody>
      </p:sp>
      <p:sp>
        <p:nvSpPr>
          <p:cNvPr id="9" name="TextBox 8">
            <a:extLst>
              <a:ext uri="{FF2B5EF4-FFF2-40B4-BE49-F238E27FC236}">
                <a16:creationId xmlns:a16="http://schemas.microsoft.com/office/drawing/2014/main" id="{FB864498-56E9-B1C2-90C5-59CB34C144B2}"/>
              </a:ext>
            </a:extLst>
          </p:cNvPr>
          <p:cNvSpPr txBox="1"/>
          <p:nvPr/>
        </p:nvSpPr>
        <p:spPr>
          <a:xfrm>
            <a:off x="6220452" y="4454168"/>
            <a:ext cx="2174033" cy="307777"/>
          </a:xfrm>
          <a:prstGeom prst="rect">
            <a:avLst/>
          </a:prstGeom>
          <a:solidFill>
            <a:schemeClr val="bg1"/>
          </a:solidFill>
        </p:spPr>
        <p:txBody>
          <a:bodyPr wrap="square" rtlCol="0">
            <a:spAutoFit/>
          </a:bodyPr>
          <a:lstStyle/>
          <a:p>
            <a:pPr algn="ctr"/>
            <a:r>
              <a:rPr lang="en-US" sz="1400" dirty="0">
                <a:latin typeface="Arial" panose="020B0604020202020204" pitchFamily="34" charset="0"/>
                <a:cs typeface="Arial" panose="020B0604020202020204" pitchFamily="34" charset="0"/>
              </a:rPr>
              <a:t>C</a:t>
            </a:r>
            <a:r>
              <a:rPr lang="en-US" sz="1400" baseline="-25000" dirty="0">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μmol</a:t>
            </a:r>
            <a:r>
              <a:rPr lang="en-US" sz="1400" dirty="0">
                <a:latin typeface="Arial" panose="020B0604020202020204" pitchFamily="34" charset="0"/>
                <a:cs typeface="Arial" panose="020B0604020202020204" pitchFamily="34" charset="0"/>
              </a:rPr>
              <a:t> mol</a:t>
            </a:r>
            <a:r>
              <a:rPr lang="en-US" sz="1400" baseline="300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9750AD9B-8083-C3CB-64E6-BE77EFC0465D}"/>
              </a:ext>
            </a:extLst>
          </p:cNvPr>
          <p:cNvSpPr txBox="1"/>
          <p:nvPr/>
        </p:nvSpPr>
        <p:spPr>
          <a:xfrm>
            <a:off x="2419886" y="1293410"/>
            <a:ext cx="6097554" cy="307777"/>
          </a:xfrm>
          <a:prstGeom prst="rect">
            <a:avLst/>
          </a:prstGeom>
          <a:noFill/>
        </p:spPr>
        <p:txBody>
          <a:bodyPr wrap="square">
            <a:spAutoFit/>
          </a:bodyPr>
          <a:lstStyle/>
          <a:p>
            <a:r>
              <a:rPr lang="en-US" sz="1400" i="1" dirty="0" err="1">
                <a:latin typeface="Times New Roman" panose="02020603050405020304" pitchFamily="18" charset="0"/>
                <a:cs typeface="Times New Roman" panose="02020603050405020304" pitchFamily="18" charset="0"/>
              </a:rPr>
              <a:t>Aparisthmium</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cordatum</a:t>
            </a:r>
            <a:r>
              <a:rPr lang="en-US" sz="1400" dirty="0">
                <a:latin typeface="Times New Roman" panose="02020603050405020304" pitchFamily="18" charset="0"/>
                <a:cs typeface="Times New Roman" panose="02020603050405020304" pitchFamily="18" charset="0"/>
              </a:rPr>
              <a:t>, Leaf 1</a:t>
            </a:r>
          </a:p>
        </p:txBody>
      </p:sp>
      <p:sp>
        <p:nvSpPr>
          <p:cNvPr id="12" name="TextBox 11">
            <a:extLst>
              <a:ext uri="{FF2B5EF4-FFF2-40B4-BE49-F238E27FC236}">
                <a16:creationId xmlns:a16="http://schemas.microsoft.com/office/drawing/2014/main" id="{AF86E5D3-8CA1-7839-BBED-9FCE2675C55F}"/>
              </a:ext>
            </a:extLst>
          </p:cNvPr>
          <p:cNvSpPr txBox="1"/>
          <p:nvPr/>
        </p:nvSpPr>
        <p:spPr>
          <a:xfrm>
            <a:off x="6312047" y="1297551"/>
            <a:ext cx="2412075" cy="523220"/>
          </a:xfrm>
          <a:prstGeom prst="rect">
            <a:avLst/>
          </a:prstGeom>
          <a:noFill/>
        </p:spPr>
        <p:txBody>
          <a:bodyPr wrap="square">
            <a:spAutoFit/>
          </a:bodyPr>
          <a:lstStyle/>
          <a:p>
            <a:r>
              <a:rPr lang="en-US" sz="1400" i="1" dirty="0" err="1">
                <a:latin typeface="Times New Roman" panose="02020603050405020304" pitchFamily="18" charset="0"/>
                <a:cs typeface="Times New Roman" panose="02020603050405020304" pitchFamily="18" charset="0"/>
              </a:rPr>
              <a:t>Tachigali</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chrysophylla</a:t>
            </a:r>
            <a:r>
              <a:rPr lang="en-US" sz="1400" dirty="0">
                <a:latin typeface="Times New Roman" panose="02020603050405020304" pitchFamily="18" charset="0"/>
                <a:cs typeface="Times New Roman" panose="02020603050405020304" pitchFamily="18" charset="0"/>
              </a:rPr>
              <a:t>, Leaf 2</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058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61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1784FDC-E75D-A453-0F0A-2DAB77AA3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389" y="0"/>
            <a:ext cx="6243702" cy="61107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A7A0563-1DD7-CE56-67A7-F4C78560F18D}"/>
              </a:ext>
            </a:extLst>
          </p:cNvPr>
          <p:cNvSpPr txBox="1"/>
          <p:nvPr/>
        </p:nvSpPr>
        <p:spPr>
          <a:xfrm>
            <a:off x="2592389" y="6110737"/>
            <a:ext cx="6243702" cy="430887"/>
          </a:xfrm>
          <a:prstGeom prst="rect">
            <a:avLst/>
          </a:prstGeom>
          <a:noFill/>
        </p:spPr>
        <p:txBody>
          <a:bodyPr wrap="square">
            <a:spAutoFit/>
          </a:bodyPr>
          <a:lstStyle/>
          <a:p>
            <a:pPr algn="just"/>
            <a:r>
              <a:rPr lang="en-US" sz="1050" dirty="0"/>
              <a:t>Figure 2: Example steady-state and DAT curve fits, both with and without TPU fitting enabled. The full set of curve fits is provided in Figure S2.</a:t>
            </a:r>
          </a:p>
        </p:txBody>
      </p:sp>
    </p:spTree>
    <p:extLst>
      <p:ext uri="{BB962C8B-B14F-4D97-AF65-F5344CB8AC3E}">
        <p14:creationId xmlns:p14="http://schemas.microsoft.com/office/powerpoint/2010/main" val="3557524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AC11A1-3465-451E-10DC-C645167BD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579" y="480546"/>
            <a:ext cx="8830187" cy="6200171"/>
          </a:xfrm>
          <a:prstGeom prst="rect">
            <a:avLst/>
          </a:prstGeom>
        </p:spPr>
      </p:pic>
      <p:sp>
        <p:nvSpPr>
          <p:cNvPr id="8" name="TextBox 7">
            <a:extLst>
              <a:ext uri="{FF2B5EF4-FFF2-40B4-BE49-F238E27FC236}">
                <a16:creationId xmlns:a16="http://schemas.microsoft.com/office/drawing/2014/main" id="{EAE2C7F5-FB60-407B-EC88-9929A7309008}"/>
              </a:ext>
            </a:extLst>
          </p:cNvPr>
          <p:cNvSpPr txBox="1"/>
          <p:nvPr/>
        </p:nvSpPr>
        <p:spPr>
          <a:xfrm>
            <a:off x="10700954" y="111214"/>
            <a:ext cx="1932414" cy="369332"/>
          </a:xfrm>
          <a:prstGeom prst="rect">
            <a:avLst/>
          </a:prstGeom>
          <a:noFill/>
        </p:spPr>
        <p:txBody>
          <a:bodyPr wrap="square" rtlCol="0">
            <a:spAutoFit/>
          </a:bodyPr>
          <a:lstStyle/>
          <a:p>
            <a:pPr marL="0" marR="0" lvl="0" indent="0" algn="l" defTabSz="4571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Without TPU</a:t>
            </a:r>
          </a:p>
        </p:txBody>
      </p:sp>
      <p:pic>
        <p:nvPicPr>
          <p:cNvPr id="15" name="Picture 14">
            <a:extLst>
              <a:ext uri="{FF2B5EF4-FFF2-40B4-BE49-F238E27FC236}">
                <a16:creationId xmlns:a16="http://schemas.microsoft.com/office/drawing/2014/main" id="{62924D85-A6C2-2FF4-E081-54890F50DEB9}"/>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984" r="16545"/>
          <a:stretch/>
        </p:blipFill>
        <p:spPr>
          <a:xfrm>
            <a:off x="5673012" y="3403951"/>
            <a:ext cx="2500865" cy="2397285"/>
          </a:xfrm>
          <a:prstGeom prst="rect">
            <a:avLst/>
          </a:prstGeom>
        </p:spPr>
      </p:pic>
      <p:pic>
        <p:nvPicPr>
          <p:cNvPr id="4" name="Picture 3">
            <a:extLst>
              <a:ext uri="{FF2B5EF4-FFF2-40B4-BE49-F238E27FC236}">
                <a16:creationId xmlns:a16="http://schemas.microsoft.com/office/drawing/2014/main" id="{48A827A4-DBFF-EFEA-E878-6588D4968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570" y="480546"/>
            <a:ext cx="8830187" cy="6200171"/>
          </a:xfrm>
          <a:prstGeom prst="rect">
            <a:avLst/>
          </a:prstGeom>
        </p:spPr>
      </p:pic>
      <p:pic>
        <p:nvPicPr>
          <p:cNvPr id="5" name="Picture 4">
            <a:extLst>
              <a:ext uri="{FF2B5EF4-FFF2-40B4-BE49-F238E27FC236}">
                <a16:creationId xmlns:a16="http://schemas.microsoft.com/office/drawing/2014/main" id="{790E62C9-D7A0-705D-3315-1A47C3333AFE}"/>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984" r="16545"/>
          <a:stretch/>
        </p:blipFill>
        <p:spPr>
          <a:xfrm>
            <a:off x="5701003" y="3403951"/>
            <a:ext cx="2500865" cy="2397285"/>
          </a:xfrm>
          <a:prstGeom prst="rect">
            <a:avLst/>
          </a:prstGeom>
        </p:spPr>
      </p:pic>
    </p:spTree>
    <p:extLst>
      <p:ext uri="{BB962C8B-B14F-4D97-AF65-F5344CB8AC3E}">
        <p14:creationId xmlns:p14="http://schemas.microsoft.com/office/powerpoint/2010/main" val="3233434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71CD1-10ED-77CC-49BA-51FA22B55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998" y="253064"/>
            <a:ext cx="9046235" cy="6351871"/>
          </a:xfrm>
          <a:prstGeom prst="rect">
            <a:avLst/>
          </a:prstGeom>
        </p:spPr>
      </p:pic>
      <p:pic>
        <p:nvPicPr>
          <p:cNvPr id="7" name="Picture 6">
            <a:extLst>
              <a:ext uri="{FF2B5EF4-FFF2-40B4-BE49-F238E27FC236}">
                <a16:creationId xmlns:a16="http://schemas.microsoft.com/office/drawing/2014/main" id="{4EDCAFE8-ADE6-CB93-2A07-B9A5557BDC9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670608" y="3150470"/>
            <a:ext cx="3884553" cy="2544330"/>
          </a:xfrm>
          <a:prstGeom prst="rect">
            <a:avLst/>
          </a:prstGeom>
        </p:spPr>
      </p:pic>
      <p:sp>
        <p:nvSpPr>
          <p:cNvPr id="8" name="TextBox 7">
            <a:extLst>
              <a:ext uri="{FF2B5EF4-FFF2-40B4-BE49-F238E27FC236}">
                <a16:creationId xmlns:a16="http://schemas.microsoft.com/office/drawing/2014/main" id="{1F49A1A8-BD24-3C48-1FC5-FADE9A372F83}"/>
              </a:ext>
            </a:extLst>
          </p:cNvPr>
          <p:cNvSpPr txBox="1"/>
          <p:nvPr/>
        </p:nvSpPr>
        <p:spPr>
          <a:xfrm>
            <a:off x="10552673" y="370706"/>
            <a:ext cx="1285104" cy="369332"/>
          </a:xfrm>
          <a:prstGeom prst="rect">
            <a:avLst/>
          </a:prstGeom>
          <a:noFill/>
        </p:spPr>
        <p:txBody>
          <a:bodyPr wrap="square" rtlCol="0">
            <a:spAutoFit/>
          </a:bodyPr>
          <a:lstStyle/>
          <a:p>
            <a:pPr marL="0" marR="0" lvl="0" indent="0" algn="l" defTabSz="4571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With TPU</a:t>
            </a:r>
          </a:p>
        </p:txBody>
      </p:sp>
    </p:spTree>
    <p:extLst>
      <p:ext uri="{BB962C8B-B14F-4D97-AF65-F5344CB8AC3E}">
        <p14:creationId xmlns:p14="http://schemas.microsoft.com/office/powerpoint/2010/main" val="315044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5B21AF-3D86-05F6-A544-B96CB7290BDC}"/>
              </a:ext>
            </a:extLst>
          </p:cNvPr>
          <p:cNvPicPr>
            <a:picLocks noChangeAspect="1"/>
          </p:cNvPicPr>
          <p:nvPr/>
        </p:nvPicPr>
        <p:blipFill>
          <a:blip r:embed="rId2"/>
          <a:stretch>
            <a:fillRect/>
          </a:stretch>
        </p:blipFill>
        <p:spPr>
          <a:xfrm rot="16200000">
            <a:off x="-342630" y="1585326"/>
            <a:ext cx="5978319" cy="4198861"/>
          </a:xfrm>
          <a:prstGeom prst="rect">
            <a:avLst/>
          </a:prstGeom>
        </p:spPr>
      </p:pic>
      <p:pic>
        <p:nvPicPr>
          <p:cNvPr id="3" name="Picture 2">
            <a:extLst>
              <a:ext uri="{FF2B5EF4-FFF2-40B4-BE49-F238E27FC236}">
                <a16:creationId xmlns:a16="http://schemas.microsoft.com/office/drawing/2014/main" id="{22E19BB7-F9E5-2F87-9088-37CCA6611DF6}"/>
              </a:ext>
            </a:extLst>
          </p:cNvPr>
          <p:cNvPicPr>
            <a:picLocks noChangeAspect="1"/>
          </p:cNvPicPr>
          <p:nvPr/>
        </p:nvPicPr>
        <p:blipFill>
          <a:blip r:embed="rId3"/>
          <a:stretch>
            <a:fillRect/>
          </a:stretch>
        </p:blipFill>
        <p:spPr>
          <a:xfrm rot="16200000">
            <a:off x="3465790" y="1527854"/>
            <a:ext cx="6076337" cy="4262444"/>
          </a:xfrm>
          <a:prstGeom prst="rect">
            <a:avLst/>
          </a:prstGeom>
        </p:spPr>
      </p:pic>
      <p:sp>
        <p:nvSpPr>
          <p:cNvPr id="6" name="TextBox 5">
            <a:extLst>
              <a:ext uri="{FF2B5EF4-FFF2-40B4-BE49-F238E27FC236}">
                <a16:creationId xmlns:a16="http://schemas.microsoft.com/office/drawing/2014/main" id="{138B240E-0E9C-EDB6-F66F-515D3BA69D08}"/>
              </a:ext>
            </a:extLst>
          </p:cNvPr>
          <p:cNvSpPr txBox="1"/>
          <p:nvPr/>
        </p:nvSpPr>
        <p:spPr>
          <a:xfrm rot="16200000">
            <a:off x="7084105" y="3105078"/>
            <a:ext cx="4315738" cy="1107996"/>
          </a:xfrm>
          <a:prstGeom prst="rect">
            <a:avLst/>
          </a:prstGeom>
          <a:noFill/>
        </p:spPr>
        <p:txBody>
          <a:bodyPr wrap="square">
            <a:spAutoFit/>
          </a:bodyPr>
          <a:lstStyle/>
          <a:p>
            <a:pPr algn="just"/>
            <a:r>
              <a:rPr lang="en-US" sz="1100" b="1" dirty="0"/>
              <a:t>Figure 2</a:t>
            </a:r>
            <a:r>
              <a:rPr lang="en-US" sz="1100" dirty="0"/>
              <a:t>: Comparison of </a:t>
            </a:r>
            <a:r>
              <a:rPr lang="en-US" sz="1100" i="1" dirty="0"/>
              <a:t>V</a:t>
            </a:r>
            <a:r>
              <a:rPr lang="en-US" sz="1100" i="1" baseline="-25000" dirty="0"/>
              <a:t>cmax</a:t>
            </a:r>
            <a:r>
              <a:rPr lang="en-US" sz="1100" dirty="0"/>
              <a:t> between DAT and Steady-State. There was a marginal but significant difference between curve types when TPU was not fit (a) but not when TPU was fit (b). Error bars represent the standard errors derived from the model (many of which are smaller than the points and not visibly distinguishable). Colors represent individual leaves.</a:t>
            </a:r>
          </a:p>
        </p:txBody>
      </p:sp>
      <p:sp>
        <p:nvSpPr>
          <p:cNvPr id="7" name="TextBox 6">
            <a:extLst>
              <a:ext uri="{FF2B5EF4-FFF2-40B4-BE49-F238E27FC236}">
                <a16:creationId xmlns:a16="http://schemas.microsoft.com/office/drawing/2014/main" id="{9CF42C71-E2BE-D77B-C138-EAAEF1C76364}"/>
              </a:ext>
            </a:extLst>
          </p:cNvPr>
          <p:cNvSpPr txBox="1"/>
          <p:nvPr/>
        </p:nvSpPr>
        <p:spPr>
          <a:xfrm rot="16200000">
            <a:off x="214795" y="5484642"/>
            <a:ext cx="2952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a:t>
            </a:r>
          </a:p>
        </p:txBody>
      </p:sp>
      <p:sp>
        <p:nvSpPr>
          <p:cNvPr id="8" name="TextBox 7">
            <a:extLst>
              <a:ext uri="{FF2B5EF4-FFF2-40B4-BE49-F238E27FC236}">
                <a16:creationId xmlns:a16="http://schemas.microsoft.com/office/drawing/2014/main" id="{ED049BFF-5D0D-659F-5DB3-337FAC18DDF9}"/>
              </a:ext>
            </a:extLst>
          </p:cNvPr>
          <p:cNvSpPr txBox="1"/>
          <p:nvPr/>
        </p:nvSpPr>
        <p:spPr>
          <a:xfrm rot="16200000">
            <a:off x="4219489" y="5490252"/>
            <a:ext cx="30649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t>
            </a:r>
          </a:p>
        </p:txBody>
      </p:sp>
      <p:sp>
        <p:nvSpPr>
          <p:cNvPr id="9" name="TextBox 8">
            <a:extLst>
              <a:ext uri="{FF2B5EF4-FFF2-40B4-BE49-F238E27FC236}">
                <a16:creationId xmlns:a16="http://schemas.microsoft.com/office/drawing/2014/main" id="{73BB276C-0EE8-AC07-AEA5-2CDC400F20AF}"/>
              </a:ext>
            </a:extLst>
          </p:cNvPr>
          <p:cNvSpPr txBox="1"/>
          <p:nvPr/>
        </p:nvSpPr>
        <p:spPr>
          <a:xfrm rot="10800000">
            <a:off x="1605108" y="5993127"/>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Without TPU</a:t>
            </a:r>
          </a:p>
        </p:txBody>
      </p:sp>
      <p:sp>
        <p:nvSpPr>
          <p:cNvPr id="10" name="TextBox 9">
            <a:extLst>
              <a:ext uri="{FF2B5EF4-FFF2-40B4-BE49-F238E27FC236}">
                <a16:creationId xmlns:a16="http://schemas.microsoft.com/office/drawing/2014/main" id="{B01296B2-64D6-454F-A3F0-5ED1157DA469}"/>
              </a:ext>
            </a:extLst>
          </p:cNvPr>
          <p:cNvSpPr txBox="1"/>
          <p:nvPr/>
        </p:nvSpPr>
        <p:spPr>
          <a:xfrm rot="10800000">
            <a:off x="5241190" y="5993127"/>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 TPU</a:t>
            </a:r>
          </a:p>
        </p:txBody>
      </p:sp>
    </p:spTree>
    <p:extLst>
      <p:ext uri="{BB962C8B-B14F-4D97-AF65-F5344CB8AC3E}">
        <p14:creationId xmlns:p14="http://schemas.microsoft.com/office/powerpoint/2010/main" val="258362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05D350D-3F6B-BF7C-9B13-9E2417A20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65" y="350821"/>
            <a:ext cx="9934832" cy="6507182"/>
          </a:xfrm>
          <a:prstGeom prst="rect">
            <a:avLst/>
          </a:prstGeom>
        </p:spPr>
      </p:pic>
      <p:sp>
        <p:nvSpPr>
          <p:cNvPr id="4" name="TextBox 3">
            <a:extLst>
              <a:ext uri="{FF2B5EF4-FFF2-40B4-BE49-F238E27FC236}">
                <a16:creationId xmlns:a16="http://schemas.microsoft.com/office/drawing/2014/main" id="{336D45FC-5DF7-C035-FF9D-3873040629EA}"/>
              </a:ext>
            </a:extLst>
          </p:cNvPr>
          <p:cNvSpPr txBox="1"/>
          <p:nvPr/>
        </p:nvSpPr>
        <p:spPr>
          <a:xfrm>
            <a:off x="197711" y="354558"/>
            <a:ext cx="1470454" cy="369332"/>
          </a:xfrm>
          <a:prstGeom prst="rect">
            <a:avLst/>
          </a:prstGeom>
          <a:noFill/>
        </p:spPr>
        <p:txBody>
          <a:bodyPr wrap="square" rtlCol="0">
            <a:spAutoFit/>
          </a:bodyPr>
          <a:lstStyle/>
          <a:p>
            <a:r>
              <a:rPr lang="en-US" dirty="0"/>
              <a:t>Without TPU</a:t>
            </a:r>
          </a:p>
        </p:txBody>
      </p:sp>
      <p:pic>
        <p:nvPicPr>
          <p:cNvPr id="14" name="Picture 13">
            <a:extLst>
              <a:ext uri="{FF2B5EF4-FFF2-40B4-BE49-F238E27FC236}">
                <a16:creationId xmlns:a16="http://schemas.microsoft.com/office/drawing/2014/main" id="{71B08E1B-8ED2-FF2C-DF30-CDB5006103C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70555" y="437320"/>
            <a:ext cx="4222226" cy="2765502"/>
          </a:xfrm>
          <a:prstGeom prst="rect">
            <a:avLst/>
          </a:prstGeom>
        </p:spPr>
      </p:pic>
    </p:spTree>
    <p:extLst>
      <p:ext uri="{BB962C8B-B14F-4D97-AF65-F5344CB8AC3E}">
        <p14:creationId xmlns:p14="http://schemas.microsoft.com/office/powerpoint/2010/main" val="428101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DE886DE-3B7E-1E9D-5606-270963303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434476"/>
            <a:ext cx="9700054" cy="6353405"/>
          </a:xfrm>
          <a:prstGeom prst="rect">
            <a:avLst/>
          </a:prstGeom>
        </p:spPr>
      </p:pic>
      <p:sp>
        <p:nvSpPr>
          <p:cNvPr id="4" name="TextBox 3">
            <a:extLst>
              <a:ext uri="{FF2B5EF4-FFF2-40B4-BE49-F238E27FC236}">
                <a16:creationId xmlns:a16="http://schemas.microsoft.com/office/drawing/2014/main" id="{B192ABF6-8EB7-819B-1255-E8B702980176}"/>
              </a:ext>
            </a:extLst>
          </p:cNvPr>
          <p:cNvSpPr txBox="1"/>
          <p:nvPr/>
        </p:nvSpPr>
        <p:spPr>
          <a:xfrm>
            <a:off x="469563" y="185354"/>
            <a:ext cx="1173893" cy="369332"/>
          </a:xfrm>
          <a:prstGeom prst="rect">
            <a:avLst/>
          </a:prstGeom>
          <a:noFill/>
        </p:spPr>
        <p:txBody>
          <a:bodyPr wrap="square" rtlCol="0">
            <a:spAutoFit/>
          </a:bodyPr>
          <a:lstStyle/>
          <a:p>
            <a:r>
              <a:rPr lang="en-US" dirty="0"/>
              <a:t>With TPU</a:t>
            </a:r>
          </a:p>
        </p:txBody>
      </p:sp>
      <p:pic>
        <p:nvPicPr>
          <p:cNvPr id="12" name="Picture 11">
            <a:extLst>
              <a:ext uri="{FF2B5EF4-FFF2-40B4-BE49-F238E27FC236}">
                <a16:creationId xmlns:a16="http://schemas.microsoft.com/office/drawing/2014/main" id="{6F80C490-5E79-DA8D-5046-199BCCD3ED6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78575" y="519669"/>
            <a:ext cx="4049234" cy="2652193"/>
          </a:xfrm>
          <a:prstGeom prst="rect">
            <a:avLst/>
          </a:prstGeom>
        </p:spPr>
      </p:pic>
    </p:spTree>
    <p:extLst>
      <p:ext uri="{BB962C8B-B14F-4D97-AF65-F5344CB8AC3E}">
        <p14:creationId xmlns:p14="http://schemas.microsoft.com/office/powerpoint/2010/main" val="41016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C4FE09-FE72-27B4-E087-39FA2528DB25}"/>
              </a:ext>
            </a:extLst>
          </p:cNvPr>
          <p:cNvPicPr>
            <a:picLocks noChangeAspect="1"/>
          </p:cNvPicPr>
          <p:nvPr/>
        </p:nvPicPr>
        <p:blipFill>
          <a:blip r:embed="rId2"/>
          <a:stretch>
            <a:fillRect/>
          </a:stretch>
        </p:blipFill>
        <p:spPr>
          <a:xfrm rot="16200000">
            <a:off x="3278605" y="1630306"/>
            <a:ext cx="6317707" cy="4137681"/>
          </a:xfrm>
          <a:prstGeom prst="rect">
            <a:avLst/>
          </a:prstGeom>
        </p:spPr>
      </p:pic>
      <p:pic>
        <p:nvPicPr>
          <p:cNvPr id="2" name="Picture 1">
            <a:extLst>
              <a:ext uri="{FF2B5EF4-FFF2-40B4-BE49-F238E27FC236}">
                <a16:creationId xmlns:a16="http://schemas.microsoft.com/office/drawing/2014/main" id="{65900AA1-45D6-78BC-A33B-87205EE57810}"/>
              </a:ext>
            </a:extLst>
          </p:cNvPr>
          <p:cNvPicPr>
            <a:picLocks noChangeAspect="1"/>
          </p:cNvPicPr>
          <p:nvPr/>
        </p:nvPicPr>
        <p:blipFill>
          <a:blip r:embed="rId3"/>
          <a:stretch>
            <a:fillRect/>
          </a:stretch>
        </p:blipFill>
        <p:spPr>
          <a:xfrm rot="16200000">
            <a:off x="-858024" y="1617382"/>
            <a:ext cx="6317706" cy="4135578"/>
          </a:xfrm>
          <a:prstGeom prst="rect">
            <a:avLst/>
          </a:prstGeom>
        </p:spPr>
      </p:pic>
      <p:sp>
        <p:nvSpPr>
          <p:cNvPr id="6" name="TextBox 5">
            <a:extLst>
              <a:ext uri="{FF2B5EF4-FFF2-40B4-BE49-F238E27FC236}">
                <a16:creationId xmlns:a16="http://schemas.microsoft.com/office/drawing/2014/main" id="{138B240E-0E9C-EDB6-F66F-515D3BA69D08}"/>
              </a:ext>
            </a:extLst>
          </p:cNvPr>
          <p:cNvSpPr txBox="1"/>
          <p:nvPr/>
        </p:nvSpPr>
        <p:spPr>
          <a:xfrm rot="16200000">
            <a:off x="7084105" y="3105078"/>
            <a:ext cx="4315738" cy="1107996"/>
          </a:xfrm>
          <a:prstGeom prst="rect">
            <a:avLst/>
          </a:prstGeom>
          <a:noFill/>
        </p:spPr>
        <p:txBody>
          <a:bodyPr wrap="square">
            <a:spAutoFit/>
          </a:bodyPr>
          <a:lstStyle/>
          <a:p>
            <a:pPr algn="just"/>
            <a:r>
              <a:rPr lang="en-US" sz="1100" b="1" dirty="0"/>
              <a:t>Figure 3</a:t>
            </a:r>
            <a:r>
              <a:rPr lang="en-US" sz="1100" dirty="0"/>
              <a:t>: Comparison of </a:t>
            </a:r>
            <a:r>
              <a:rPr lang="en-US" sz="1100" i="1" dirty="0" err="1"/>
              <a:t>J</a:t>
            </a:r>
            <a:r>
              <a:rPr lang="en-US" sz="1100" i="1" baseline="-25000" dirty="0" err="1"/>
              <a:t>max</a:t>
            </a:r>
            <a:r>
              <a:rPr lang="en-US" sz="1100" dirty="0"/>
              <a:t> between DAT and Steady-State. There was a marginal but significant difference between curve types when TPU was not fit (a) but not when TPU was fit (b). Error bars represent the standard errors derived from the model (many of which are smaller than the points and not visibly distinguishable). Colors represent individual leaves.</a:t>
            </a:r>
          </a:p>
        </p:txBody>
      </p:sp>
      <p:sp>
        <p:nvSpPr>
          <p:cNvPr id="7" name="TextBox 6">
            <a:extLst>
              <a:ext uri="{FF2B5EF4-FFF2-40B4-BE49-F238E27FC236}">
                <a16:creationId xmlns:a16="http://schemas.microsoft.com/office/drawing/2014/main" id="{9CF42C71-E2BE-D77B-C138-EAAEF1C76364}"/>
              </a:ext>
            </a:extLst>
          </p:cNvPr>
          <p:cNvSpPr txBox="1"/>
          <p:nvPr/>
        </p:nvSpPr>
        <p:spPr>
          <a:xfrm rot="16200000">
            <a:off x="214795" y="5484642"/>
            <a:ext cx="2952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a:t>
            </a:r>
          </a:p>
        </p:txBody>
      </p:sp>
      <p:sp>
        <p:nvSpPr>
          <p:cNvPr id="8" name="TextBox 7">
            <a:extLst>
              <a:ext uri="{FF2B5EF4-FFF2-40B4-BE49-F238E27FC236}">
                <a16:creationId xmlns:a16="http://schemas.microsoft.com/office/drawing/2014/main" id="{ED049BFF-5D0D-659F-5DB3-337FAC18DDF9}"/>
              </a:ext>
            </a:extLst>
          </p:cNvPr>
          <p:cNvSpPr txBox="1"/>
          <p:nvPr/>
        </p:nvSpPr>
        <p:spPr>
          <a:xfrm rot="16200000">
            <a:off x="4219489" y="5490252"/>
            <a:ext cx="30649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t>
            </a:r>
          </a:p>
        </p:txBody>
      </p:sp>
      <p:sp>
        <p:nvSpPr>
          <p:cNvPr id="9" name="TextBox 8">
            <a:extLst>
              <a:ext uri="{FF2B5EF4-FFF2-40B4-BE49-F238E27FC236}">
                <a16:creationId xmlns:a16="http://schemas.microsoft.com/office/drawing/2014/main" id="{73BB276C-0EE8-AC07-AEA5-2CDC400F20AF}"/>
              </a:ext>
            </a:extLst>
          </p:cNvPr>
          <p:cNvSpPr txBox="1"/>
          <p:nvPr/>
        </p:nvSpPr>
        <p:spPr>
          <a:xfrm rot="10800000">
            <a:off x="1605108" y="5993127"/>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Without TPU</a:t>
            </a:r>
          </a:p>
        </p:txBody>
      </p:sp>
      <p:sp>
        <p:nvSpPr>
          <p:cNvPr id="10" name="TextBox 9">
            <a:extLst>
              <a:ext uri="{FF2B5EF4-FFF2-40B4-BE49-F238E27FC236}">
                <a16:creationId xmlns:a16="http://schemas.microsoft.com/office/drawing/2014/main" id="{B01296B2-64D6-454F-A3F0-5ED1157DA469}"/>
              </a:ext>
            </a:extLst>
          </p:cNvPr>
          <p:cNvSpPr txBox="1"/>
          <p:nvPr/>
        </p:nvSpPr>
        <p:spPr>
          <a:xfrm rot="10800000">
            <a:off x="5241190" y="5993127"/>
            <a:ext cx="1709619"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With TPU</a:t>
            </a:r>
          </a:p>
        </p:txBody>
      </p:sp>
    </p:spTree>
    <p:extLst>
      <p:ext uri="{BB962C8B-B14F-4D97-AF65-F5344CB8AC3E}">
        <p14:creationId xmlns:p14="http://schemas.microsoft.com/office/powerpoint/2010/main" val="4208395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8A957E61-5894-9CE2-DAB0-286411C63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191" y="1088139"/>
            <a:ext cx="5238594" cy="343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311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340</Words>
  <Application>Microsoft Office PowerPoint</Application>
  <PresentationFormat>Widescreen</PresentationFormat>
  <Paragraphs>30</Paragraphs>
  <Slides>10</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Emmelia Braun</dc:creator>
  <cp:lastModifiedBy>Emmelia Braun</cp:lastModifiedBy>
  <cp:revision>7</cp:revision>
  <dcterms:created xsi:type="dcterms:W3CDTF">2023-06-02T14:19:12Z</dcterms:created>
  <dcterms:modified xsi:type="dcterms:W3CDTF">2023-06-23T20:15:25Z</dcterms:modified>
</cp:coreProperties>
</file>