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2"/>
  </p:notesMasterIdLst>
  <p:sldIdLst>
    <p:sldId id="256" r:id="rId3"/>
    <p:sldId id="258" r:id="rId4"/>
    <p:sldId id="257" r:id="rId5"/>
    <p:sldId id="259" r:id="rId6"/>
    <p:sldId id="260" r:id="rId7"/>
    <p:sldId id="261" r:id="rId8"/>
    <p:sldId id="262" r:id="rId9"/>
    <p:sldId id="263" r:id="rId10"/>
    <p:sldId id="265" r:id="rId11"/>
  </p:sldIdLst>
  <p:sldSz cx="12192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87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731BB-F939-4C66-9F0B-C29D2DEABF15}" type="datetimeFigureOut">
              <a:rPr lang="en-US" smtClean="0"/>
              <a:t>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BDAC3-8938-4B6B-B371-438C8BCA5918}" type="slidenum">
              <a:rPr lang="en-US" smtClean="0"/>
              <a:t>‹#›</a:t>
            </a:fld>
            <a:endParaRPr lang="en-US"/>
          </a:p>
        </p:txBody>
      </p:sp>
    </p:spTree>
    <p:extLst>
      <p:ext uri="{BB962C8B-B14F-4D97-AF65-F5344CB8AC3E}">
        <p14:creationId xmlns:p14="http://schemas.microsoft.com/office/powerpoint/2010/main" val="142659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Vcmax, without TPU fitting</a:t>
            </a:r>
          </a:p>
          <a:p>
            <a:endParaRPr lang="en-US" dirty="0"/>
          </a:p>
        </p:txBody>
      </p:sp>
      <p:sp>
        <p:nvSpPr>
          <p:cNvPr id="4" name="Slide Number Placeholder 3"/>
          <p:cNvSpPr>
            <a:spLocks noGrp="1"/>
          </p:cNvSpPr>
          <p:nvPr>
            <p:ph type="sldNum" sz="quarter" idx="5"/>
          </p:nvPr>
        </p:nvSpPr>
        <p:spPr/>
        <p:txBody>
          <a:bodyPr/>
          <a:lstStyle/>
          <a:p>
            <a:pPr marL="0" marR="0" lvl="0" indent="0" algn="r" defTabSz="457142" rtl="0" eaLnBrk="1" fontAlgn="auto" latinLnBrk="0" hangingPunct="1">
              <a:lnSpc>
                <a:spcPct val="100000"/>
              </a:lnSpc>
              <a:spcBef>
                <a:spcPts val="0"/>
              </a:spcBef>
              <a:spcAft>
                <a:spcPts val="0"/>
              </a:spcAft>
              <a:buClrTx/>
              <a:buSzTx/>
              <a:buFontTx/>
              <a:buNone/>
              <a:tabLst/>
              <a:defRPr/>
            </a:pPr>
            <a:fld id="{BC3B6F55-FC2E-48E5-8C22-CC4C1D4198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26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Vcmax, with TPU fitting</a:t>
            </a:r>
          </a:p>
        </p:txBody>
      </p:sp>
      <p:sp>
        <p:nvSpPr>
          <p:cNvPr id="4" name="Slide Number Placeholder 3"/>
          <p:cNvSpPr>
            <a:spLocks noGrp="1"/>
          </p:cNvSpPr>
          <p:nvPr>
            <p:ph type="sldNum" sz="quarter" idx="5"/>
          </p:nvPr>
        </p:nvSpPr>
        <p:spPr/>
        <p:txBody>
          <a:bodyPr/>
          <a:lstStyle/>
          <a:p>
            <a:pPr marL="0" marR="0" lvl="0" indent="0" algn="r" defTabSz="457142" rtl="0" eaLnBrk="1" fontAlgn="auto" latinLnBrk="0" hangingPunct="1">
              <a:lnSpc>
                <a:spcPct val="100000"/>
              </a:lnSpc>
              <a:spcBef>
                <a:spcPts val="0"/>
              </a:spcBef>
              <a:spcAft>
                <a:spcPts val="0"/>
              </a:spcAft>
              <a:buClrTx/>
              <a:buSzTx/>
              <a:buFontTx/>
              <a:buNone/>
              <a:tabLst/>
              <a:defRPr/>
            </a:pPr>
            <a:fld id="{BC3B6F55-FC2E-48E5-8C22-CC4C1D4198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75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a:t>
            </a:r>
            <a:r>
              <a:rPr lang="en-US" dirty="0" err="1"/>
              <a:t>Jmax</a:t>
            </a:r>
            <a:r>
              <a:rPr lang="en-US" dirty="0"/>
              <a:t>, without TPU fitting</a:t>
            </a:r>
          </a:p>
          <a:p>
            <a:endParaRPr lang="en-US" dirty="0"/>
          </a:p>
        </p:txBody>
      </p:sp>
      <p:sp>
        <p:nvSpPr>
          <p:cNvPr id="4" name="Slide Number Placeholder 3"/>
          <p:cNvSpPr>
            <a:spLocks noGrp="1"/>
          </p:cNvSpPr>
          <p:nvPr>
            <p:ph type="sldNum" sz="quarter" idx="5"/>
          </p:nvPr>
        </p:nvSpPr>
        <p:spPr/>
        <p:txBody>
          <a:bodyPr/>
          <a:lstStyle/>
          <a:p>
            <a:fld id="{BC3B6F55-FC2E-48E5-8C22-CC4C1D41983B}" type="slidenum">
              <a:rPr lang="en-US" smtClean="0"/>
              <a:t>5</a:t>
            </a:fld>
            <a:endParaRPr lang="en-US"/>
          </a:p>
        </p:txBody>
      </p:sp>
    </p:spTree>
    <p:extLst>
      <p:ext uri="{BB962C8B-B14F-4D97-AF65-F5344CB8AC3E}">
        <p14:creationId xmlns:p14="http://schemas.microsoft.com/office/powerpoint/2010/main" val="236854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90958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18637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38497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906596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512684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27BE4-E27A-41D6-9DF3-963E3EE331C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821370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27BE4-E27A-41D6-9DF3-963E3EE331C4}"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184467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27BE4-E27A-41D6-9DF3-963E3EE331C4}"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2853341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27BE4-E27A-41D6-9DF3-963E3EE331C4}"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703437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27BE4-E27A-41D6-9DF3-963E3EE331C4}"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2164796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8B27BE4-E27A-41D6-9DF3-963E3EE331C4}"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426334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A08D01-D69F-4A5A-AB38-D270A191E98A}"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024990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8B27BE4-E27A-41D6-9DF3-963E3EE331C4}"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336610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96040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22181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08D01-D69F-4A5A-AB38-D270A191E98A}"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16522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08D01-D69F-4A5A-AB38-D270A191E98A}"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10536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A08D01-D69F-4A5A-AB38-D270A191E98A}"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125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A08D01-D69F-4A5A-AB38-D270A191E98A}"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35562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08D01-D69F-4A5A-AB38-D270A191E98A}"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91997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6FA08D01-D69F-4A5A-AB38-D270A191E98A}"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83280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6FA08D01-D69F-4A5A-AB38-D270A191E98A}"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160513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6FA08D01-D69F-4A5A-AB38-D270A191E98A}" type="datetimeFigureOut">
              <a:rPr lang="en-US" smtClean="0"/>
              <a:t>1/9/2024</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690AADBC-AE6D-48F8-84BD-BADAAE4396ED}" type="slidenum">
              <a:rPr lang="en-US" smtClean="0"/>
              <a:t>‹#›</a:t>
            </a:fld>
            <a:endParaRPr lang="en-US"/>
          </a:p>
        </p:txBody>
      </p:sp>
    </p:spTree>
    <p:extLst>
      <p:ext uri="{BB962C8B-B14F-4D97-AF65-F5344CB8AC3E}">
        <p14:creationId xmlns:p14="http://schemas.microsoft.com/office/powerpoint/2010/main" val="38360305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A8B27BE4-E27A-41D6-9DF3-963E3EE331C4}" type="datetimeFigureOut">
              <a:rPr lang="en-US" smtClean="0"/>
              <a:t>1/9/2024</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5C99BCBB-3C26-4422-BBE9-88F15A63D21C}" type="slidenum">
              <a:rPr lang="en-US" smtClean="0"/>
              <a:t>‹#›</a:t>
            </a:fld>
            <a:endParaRPr lang="en-US"/>
          </a:p>
        </p:txBody>
      </p:sp>
    </p:spTree>
    <p:extLst>
      <p:ext uri="{BB962C8B-B14F-4D97-AF65-F5344CB8AC3E}">
        <p14:creationId xmlns:p14="http://schemas.microsoft.com/office/powerpoint/2010/main" val="31226526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8B9E8-484D-F97F-18FE-DCDA4E44E60C}"/>
              </a:ext>
            </a:extLst>
          </p:cNvPr>
          <p:cNvSpPr>
            <a:spLocks noChangeArrowheads="1"/>
          </p:cNvSpPr>
          <p:nvPr/>
        </p:nvSpPr>
        <p:spPr bwMode="auto">
          <a:xfrm>
            <a:off x="1514603" y="5921481"/>
            <a:ext cx="8997794"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100" b="1" dirty="0">
                <a:solidFill>
                  <a:srgbClr val="000000"/>
                </a:solidFill>
                <a:latin typeface="Times New Roman" panose="02020603050405020304" pitchFamily="18" charset="0"/>
              </a:rPr>
              <a:t>Figure 1:</a:t>
            </a:r>
            <a:r>
              <a:rPr lang="en-US" sz="1100" dirty="0">
                <a:solidFill>
                  <a:srgbClr val="000000"/>
                </a:solidFill>
                <a:latin typeface="Times New Roman" panose="02020603050405020304" pitchFamily="18" charset="0"/>
              </a:rPr>
              <a:t> Example curves of assimilation (</a:t>
            </a:r>
            <a:r>
              <a:rPr lang="en-US" sz="1100" i="1" dirty="0">
                <a:solidFill>
                  <a:srgbClr val="000000"/>
                </a:solidFill>
                <a:latin typeface="Times New Roman" panose="02020603050405020304" pitchFamily="18" charset="0"/>
              </a:rPr>
              <a:t>A</a:t>
            </a:r>
            <a:r>
              <a:rPr lang="en-US" sz="1100" i="1" baseline="-25000" dirty="0">
                <a:solidFill>
                  <a:srgbClr val="000000"/>
                </a:solidFill>
                <a:latin typeface="Times New Roman" panose="02020603050405020304" pitchFamily="18" charset="0"/>
              </a:rPr>
              <a:t>net</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μmol</a:t>
            </a:r>
            <a:r>
              <a:rPr lang="en-US" sz="1100" dirty="0">
                <a:solidFill>
                  <a:srgbClr val="000000"/>
                </a:solidFill>
                <a:latin typeface="Times New Roman" panose="02020603050405020304" pitchFamily="18" charset="0"/>
              </a:rPr>
              <a:t> m</a:t>
            </a:r>
            <a:r>
              <a:rPr lang="en-US" sz="1100" baseline="30000" dirty="0">
                <a:solidFill>
                  <a:srgbClr val="000000"/>
                </a:solidFill>
                <a:latin typeface="Times New Roman" panose="02020603050405020304" pitchFamily="18" charset="0"/>
              </a:rPr>
              <a:t>-2</a:t>
            </a:r>
            <a:r>
              <a:rPr lang="en-US" sz="1100" baseline="-25000" dirty="0">
                <a:solidFill>
                  <a:srgbClr val="000000"/>
                </a:solidFill>
                <a:latin typeface="Times New Roman" panose="02020603050405020304" pitchFamily="18" charset="0"/>
              </a:rPr>
              <a:t> </a:t>
            </a:r>
            <a:r>
              <a:rPr lang="en-US" sz="1100" dirty="0">
                <a:solidFill>
                  <a:srgbClr val="000000"/>
                </a:solidFill>
                <a:latin typeface="Times New Roman" panose="02020603050405020304" pitchFamily="18" charset="0"/>
              </a:rPr>
              <a:t>s</a:t>
            </a:r>
            <a:r>
              <a:rPr lang="en-US" sz="1100" baseline="30000" dirty="0">
                <a:solidFill>
                  <a:srgbClr val="000000"/>
                </a:solidFill>
                <a:latin typeface="Times New Roman" panose="02020603050405020304" pitchFamily="18" charset="0"/>
              </a:rPr>
              <a:t>-1</a:t>
            </a:r>
            <a:r>
              <a:rPr lang="en-US" sz="1100" dirty="0">
                <a:solidFill>
                  <a:srgbClr val="000000"/>
                </a:solidFill>
                <a:latin typeface="Times New Roman" panose="02020603050405020304" pitchFamily="18" charset="0"/>
              </a:rPr>
              <a:t>) versus intercellular CO</a:t>
            </a:r>
            <a:r>
              <a:rPr lang="en-US" sz="1100" baseline="-25000" dirty="0">
                <a:solidFill>
                  <a:srgbClr val="000000"/>
                </a:solidFill>
                <a:latin typeface="Times New Roman" panose="02020603050405020304" pitchFamily="18" charset="0"/>
              </a:rPr>
              <a:t>2</a:t>
            </a:r>
            <a:r>
              <a:rPr lang="en-US" sz="1100" dirty="0">
                <a:solidFill>
                  <a:srgbClr val="000000"/>
                </a:solidFill>
                <a:latin typeface="Times New Roman" panose="02020603050405020304" pitchFamily="18" charset="0"/>
              </a:rPr>
              <a:t> concentration (</a:t>
            </a:r>
            <a:r>
              <a:rPr lang="en-US" sz="1100" i="1" dirty="0">
                <a:solidFill>
                  <a:srgbClr val="000000"/>
                </a:solidFill>
                <a:latin typeface="Times New Roman" panose="02020603050405020304" pitchFamily="18" charset="0"/>
              </a:rPr>
              <a:t>C</a:t>
            </a:r>
            <a:r>
              <a:rPr lang="en-US" sz="1100" i="1" baseline="-25000" dirty="0">
                <a:solidFill>
                  <a:srgbClr val="000000"/>
                </a:solidFill>
                <a:latin typeface="Times New Roman" panose="02020603050405020304" pitchFamily="18" charset="0"/>
              </a:rPr>
              <a:t>i</a:t>
            </a:r>
            <a:r>
              <a:rPr lang="en-US" sz="1100" dirty="0">
                <a:solidFill>
                  <a:srgbClr val="000000"/>
                </a:solidFill>
                <a:latin typeface="Times New Roman" panose="02020603050405020304" pitchFamily="18" charset="0"/>
              </a:rPr>
              <a:t>; </a:t>
            </a:r>
            <a:r>
              <a:rPr lang="en-US" sz="1100" dirty="0" err="1">
                <a:solidFill>
                  <a:srgbClr val="000000"/>
                </a:solidFill>
                <a:latin typeface="Times New Roman" panose="02020603050405020304" pitchFamily="18" charset="0"/>
              </a:rPr>
              <a:t>μmol</a:t>
            </a:r>
            <a:r>
              <a:rPr lang="en-US" sz="1100" dirty="0">
                <a:solidFill>
                  <a:srgbClr val="000000"/>
                </a:solidFill>
                <a:latin typeface="Times New Roman" panose="02020603050405020304" pitchFamily="18" charset="0"/>
              </a:rPr>
              <a:t> mol</a:t>
            </a:r>
            <a:r>
              <a:rPr lang="en-US" sz="1100" baseline="30000" dirty="0">
                <a:solidFill>
                  <a:srgbClr val="000000"/>
                </a:solidFill>
                <a:latin typeface="Times New Roman" panose="02020603050405020304" pitchFamily="18" charset="0"/>
              </a:rPr>
              <a:t>-1</a:t>
            </a:r>
            <a:r>
              <a:rPr lang="en-US" sz="1100" dirty="0">
                <a:solidFill>
                  <a:srgbClr val="000000"/>
                </a:solidFill>
                <a:latin typeface="Times New Roman" panose="02020603050405020304" pitchFamily="18" charset="0"/>
              </a:rPr>
              <a:t>), where the DAT method (blue) aligned with the steady-state method (yellow) (a), or showed overshoot (b). Curves with overshoot exhibited Rubisco-limited </a:t>
            </a:r>
            <a:r>
              <a:rPr lang="en-US" sz="1100" i="1" dirty="0">
                <a:solidFill>
                  <a:srgbClr val="000000"/>
                </a:solidFill>
                <a:latin typeface="Times New Roman" panose="02020603050405020304" pitchFamily="18" charset="0"/>
              </a:rPr>
              <a:t>A</a:t>
            </a:r>
            <a:r>
              <a:rPr lang="en-US" sz="1100" i="1" baseline="-25000" dirty="0">
                <a:solidFill>
                  <a:srgbClr val="000000"/>
                </a:solidFill>
                <a:latin typeface="Times New Roman" panose="02020603050405020304" pitchFamily="18" charset="0"/>
              </a:rPr>
              <a:t>net</a:t>
            </a:r>
            <a:r>
              <a:rPr lang="en-US" sz="1100" i="1" dirty="0">
                <a:solidFill>
                  <a:srgbClr val="000000"/>
                </a:solidFill>
                <a:latin typeface="Times New Roman" panose="02020603050405020304" pitchFamily="18" charset="0"/>
              </a:rPr>
              <a:t> </a:t>
            </a:r>
            <a:r>
              <a:rPr lang="en-US" sz="1100" dirty="0">
                <a:solidFill>
                  <a:srgbClr val="000000"/>
                </a:solidFill>
                <a:latin typeface="Times New Roman" panose="02020603050405020304" pitchFamily="18" charset="0"/>
              </a:rPr>
              <a:t>rates similar to steady-state before peaking in the RuBP-limited region (here, approximately 300 - 550 </a:t>
            </a:r>
            <a:r>
              <a:rPr lang="en-US" sz="1100" i="1" dirty="0">
                <a:solidFill>
                  <a:srgbClr val="000000"/>
                </a:solidFill>
                <a:latin typeface="Times New Roman" panose="02020603050405020304" pitchFamily="18" charset="0"/>
              </a:rPr>
              <a:t>C</a:t>
            </a:r>
            <a:r>
              <a:rPr lang="en-US" sz="1100" i="1" baseline="-25000" dirty="0">
                <a:solidFill>
                  <a:srgbClr val="000000"/>
                </a:solidFill>
                <a:latin typeface="Times New Roman" panose="02020603050405020304" pitchFamily="18" charset="0"/>
              </a:rPr>
              <a:t>i</a:t>
            </a:r>
            <a:r>
              <a:rPr lang="en-US" sz="1100" dirty="0">
                <a:solidFill>
                  <a:srgbClr val="000000"/>
                </a:solidFill>
                <a:latin typeface="Times New Roman" panose="02020603050405020304" pitchFamily="18" charset="0"/>
              </a:rPr>
              <a:t>, often exceeding steady-state limitations. This was followed by a rapid decline in </a:t>
            </a:r>
            <a:r>
              <a:rPr lang="en-US" sz="1100" i="1" dirty="0">
                <a:solidFill>
                  <a:srgbClr val="000000"/>
                </a:solidFill>
                <a:latin typeface="Times New Roman" panose="02020603050405020304" pitchFamily="18" charset="0"/>
              </a:rPr>
              <a:t>A</a:t>
            </a:r>
            <a:r>
              <a:rPr lang="en-US" sz="1100" i="1" baseline="-25000" dirty="0">
                <a:solidFill>
                  <a:srgbClr val="000000"/>
                </a:solidFill>
                <a:latin typeface="Times New Roman" panose="02020603050405020304" pitchFamily="18" charset="0"/>
              </a:rPr>
              <a:t>net</a:t>
            </a:r>
            <a:r>
              <a:rPr lang="en-US" sz="1100" dirty="0">
                <a:solidFill>
                  <a:srgbClr val="000000"/>
                </a:solidFill>
                <a:latin typeface="Times New Roman" panose="02020603050405020304" pitchFamily="18" charset="0"/>
              </a:rPr>
              <a:t> and a subsequent plateau at rates below steady-state rates and, in some cases, a subtle increase in</a:t>
            </a:r>
            <a:r>
              <a:rPr lang="en-US" sz="1100" i="1" dirty="0">
                <a:solidFill>
                  <a:srgbClr val="000000"/>
                </a:solidFill>
                <a:latin typeface="Times New Roman" panose="02020603050405020304" pitchFamily="18" charset="0"/>
              </a:rPr>
              <a:t> A</a:t>
            </a:r>
            <a:r>
              <a:rPr lang="en-US" sz="1100" i="1" baseline="-25000" dirty="0">
                <a:solidFill>
                  <a:srgbClr val="000000"/>
                </a:solidFill>
                <a:latin typeface="Times New Roman" panose="02020603050405020304" pitchFamily="18" charset="0"/>
              </a:rPr>
              <a:t>net</a:t>
            </a:r>
            <a:r>
              <a:rPr lang="en-US" sz="1100" dirty="0">
                <a:solidFill>
                  <a:srgbClr val="000000"/>
                </a:solidFill>
                <a:latin typeface="Times New Roman" panose="02020603050405020304" pitchFamily="18" charset="0"/>
              </a:rPr>
              <a:t> in the latter portions of the curve (here, approximately 550 - 1800</a:t>
            </a:r>
            <a:r>
              <a:rPr lang="en-US" sz="1100" i="1" dirty="0">
                <a:solidFill>
                  <a:srgbClr val="000000"/>
                </a:solidFill>
                <a:latin typeface="Times New Roman" panose="02020603050405020304" pitchFamily="18" charset="0"/>
              </a:rPr>
              <a:t> C</a:t>
            </a:r>
            <a:r>
              <a:rPr lang="en-US" sz="1100" i="1" baseline="-25000" dirty="0">
                <a:solidFill>
                  <a:srgbClr val="000000"/>
                </a:solidFill>
                <a:latin typeface="Times New Roman" panose="02020603050405020304" pitchFamily="18" charset="0"/>
              </a:rPr>
              <a:t>i</a:t>
            </a:r>
            <a:r>
              <a:rPr lang="en-US" sz="1100" dirty="0">
                <a:solidFill>
                  <a:srgbClr val="000000"/>
                </a:solidFill>
                <a:latin typeface="Times New Roman" panose="02020603050405020304" pitchFamily="18" charset="0"/>
              </a:rPr>
              <a:t>).</a:t>
            </a:r>
            <a:endParaRPr lang="en-US" sz="1100" dirty="0"/>
          </a:p>
        </p:txBody>
      </p:sp>
      <p:pic>
        <p:nvPicPr>
          <p:cNvPr id="1026" name="Picture 2">
            <a:extLst>
              <a:ext uri="{FF2B5EF4-FFF2-40B4-BE49-F238E27FC236}">
                <a16:creationId xmlns:a16="http://schemas.microsoft.com/office/drawing/2014/main" id="{E4B2A140-580B-A970-DC6A-989D03814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03" y="2436413"/>
            <a:ext cx="5238594" cy="343120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295FA09-CF26-1F43-8091-84836A602B78}"/>
              </a:ext>
            </a:extLst>
          </p:cNvPr>
          <p:cNvPicPr>
            <a:picLocks noChangeAspect="1"/>
          </p:cNvPicPr>
          <p:nvPr/>
        </p:nvPicPr>
        <p:blipFill rotWithShape="1">
          <a:blip r:embed="rId3"/>
          <a:srcRect l="4567"/>
          <a:stretch/>
        </p:blipFill>
        <p:spPr>
          <a:xfrm>
            <a:off x="5376672" y="2445964"/>
            <a:ext cx="4883057" cy="3421657"/>
          </a:xfrm>
          <a:prstGeom prst="rect">
            <a:avLst/>
          </a:prstGeom>
        </p:spPr>
      </p:pic>
      <p:sp>
        <p:nvSpPr>
          <p:cNvPr id="3" name="TextBox 2">
            <a:extLst>
              <a:ext uri="{FF2B5EF4-FFF2-40B4-BE49-F238E27FC236}">
                <a16:creationId xmlns:a16="http://schemas.microsoft.com/office/drawing/2014/main" id="{249124C9-0856-6448-2744-50BFE574ED57}"/>
              </a:ext>
            </a:extLst>
          </p:cNvPr>
          <p:cNvSpPr txBox="1"/>
          <p:nvPr/>
        </p:nvSpPr>
        <p:spPr>
          <a:xfrm>
            <a:off x="1514603" y="2323278"/>
            <a:ext cx="1974032" cy="369332"/>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4" name="TextBox 3">
            <a:extLst>
              <a:ext uri="{FF2B5EF4-FFF2-40B4-BE49-F238E27FC236}">
                <a16:creationId xmlns:a16="http://schemas.microsoft.com/office/drawing/2014/main" id="{6F67BFBB-3CFE-6B8F-EDDD-AB80DE60FC44}"/>
              </a:ext>
            </a:extLst>
          </p:cNvPr>
          <p:cNvSpPr txBox="1"/>
          <p:nvPr/>
        </p:nvSpPr>
        <p:spPr>
          <a:xfrm>
            <a:off x="5333437" y="2323278"/>
            <a:ext cx="1974032" cy="369332"/>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6" name="TextBox 5">
            <a:extLst>
              <a:ext uri="{FF2B5EF4-FFF2-40B4-BE49-F238E27FC236}">
                <a16:creationId xmlns:a16="http://schemas.microsoft.com/office/drawing/2014/main" id="{6FB95D85-64CF-E1A2-AB8F-65E3365D8373}"/>
              </a:ext>
            </a:extLst>
          </p:cNvPr>
          <p:cNvSpPr txBox="1"/>
          <p:nvPr/>
        </p:nvSpPr>
        <p:spPr>
          <a:xfrm rot="16200000">
            <a:off x="718689" y="3998128"/>
            <a:ext cx="1769165" cy="307777"/>
          </a:xfrm>
          <a:prstGeom prst="rect">
            <a:avLst/>
          </a:prstGeom>
          <a:solidFill>
            <a:schemeClr val="bg1"/>
          </a:solidFill>
        </p:spPr>
        <p:txBody>
          <a:bodyPr wrap="square" rtlCol="0">
            <a:spAutoFit/>
          </a:bodyPr>
          <a:lstStyle/>
          <a:p>
            <a:pPr algn="ctr"/>
            <a:r>
              <a:rPr lang="en-US" sz="1400" i="1" dirty="0">
                <a:latin typeface="Arial" panose="020B0604020202020204" pitchFamily="34" charset="0"/>
                <a:cs typeface="Arial" panose="020B0604020202020204" pitchFamily="34" charset="0"/>
              </a:rPr>
              <a:t>A</a:t>
            </a:r>
            <a:r>
              <a:rPr lang="en-US" sz="1400" i="1" baseline="-25000" dirty="0">
                <a:latin typeface="Arial" panose="020B0604020202020204" pitchFamily="34" charset="0"/>
                <a:cs typeface="Arial" panose="020B0604020202020204" pitchFamily="34" charset="0"/>
              </a:rPr>
              <a:t>net</a:t>
            </a:r>
            <a:r>
              <a:rPr lang="en-US" sz="1400" dirty="0">
                <a:latin typeface="Arial" panose="020B0604020202020204" pitchFamily="34" charset="0"/>
                <a:cs typeface="Arial" panose="020B0604020202020204" pitchFamily="34" charset="0"/>
              </a:rPr>
              <a:t> (</a:t>
            </a:r>
            <a:r>
              <a:rPr lang="el-GR" sz="1400" dirty="0">
                <a:latin typeface="Arial" panose="020B0604020202020204" pitchFamily="34" charset="0"/>
                <a:cs typeface="Arial" panose="020B0604020202020204" pitchFamily="34" charset="0"/>
              </a:rPr>
              <a:t>μ</a:t>
            </a:r>
            <a:r>
              <a:rPr lang="en-US" sz="1400" dirty="0">
                <a:solidFill>
                  <a:srgbClr val="000000"/>
                </a:solidFill>
                <a:latin typeface="Arial" panose="020B0604020202020204" pitchFamily="34" charset="0"/>
                <a:cs typeface="Arial" panose="020B0604020202020204" pitchFamily="34" charset="0"/>
              </a:rPr>
              <a:t>mol m</a:t>
            </a:r>
            <a:r>
              <a:rPr lang="en-US" sz="1400" baseline="30000" dirty="0">
                <a:solidFill>
                  <a:srgbClr val="000000"/>
                </a:solidFill>
                <a:latin typeface="Arial" panose="020B0604020202020204" pitchFamily="34" charset="0"/>
                <a:cs typeface="Arial" panose="020B0604020202020204" pitchFamily="34" charset="0"/>
              </a:rPr>
              <a:t>-2</a:t>
            </a:r>
            <a:r>
              <a:rPr lang="en-US" sz="1400" dirty="0">
                <a:solidFill>
                  <a:srgbClr val="000000"/>
                </a:solidFill>
                <a:latin typeface="Arial" panose="020B0604020202020204" pitchFamily="34" charset="0"/>
                <a:cs typeface="Arial" panose="020B0604020202020204" pitchFamily="34" charset="0"/>
              </a:rPr>
              <a:t> s</a:t>
            </a:r>
            <a:r>
              <a:rPr lang="en-US" sz="1400" baseline="30000" dirty="0">
                <a:solidFill>
                  <a:srgbClr val="000000"/>
                </a:solidFill>
                <a:latin typeface="Arial" panose="020B0604020202020204" pitchFamily="34" charset="0"/>
                <a:cs typeface="Arial" panose="020B0604020202020204" pitchFamily="34" charset="0"/>
              </a:rPr>
              <a:t>-1</a:t>
            </a:r>
            <a:r>
              <a:rPr lang="en-US" sz="1400" dirty="0">
                <a:solidFill>
                  <a:srgbClr val="000000"/>
                </a:solidFill>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56254E9-B638-3AD4-2FED-D1B1259280F8}"/>
              </a:ext>
            </a:extLst>
          </p:cNvPr>
          <p:cNvSpPr txBox="1"/>
          <p:nvPr/>
        </p:nvSpPr>
        <p:spPr>
          <a:xfrm>
            <a:off x="2545499" y="5597169"/>
            <a:ext cx="2174033" cy="307777"/>
          </a:xfrm>
          <a:prstGeom prst="rect">
            <a:avLst/>
          </a:prstGeom>
          <a:solidFill>
            <a:schemeClr val="bg1"/>
          </a:solidFill>
        </p:spPr>
        <p:txBody>
          <a:bodyPr wrap="square" rtlCol="0">
            <a:spAutoFit/>
          </a:bodyPr>
          <a:lstStyle/>
          <a:p>
            <a:pPr algn="ctr"/>
            <a:r>
              <a:rPr lang="en-US" sz="1400" i="1" dirty="0">
                <a:latin typeface="Arial" panose="020B0604020202020204" pitchFamily="34" charset="0"/>
                <a:cs typeface="Arial" panose="020B0604020202020204" pitchFamily="34" charset="0"/>
              </a:rPr>
              <a:t>C</a:t>
            </a:r>
            <a:r>
              <a:rPr lang="en-US" sz="1400" i="1" baseline="-250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μmol</a:t>
            </a:r>
            <a:r>
              <a:rPr lang="en-US" sz="1400" dirty="0">
                <a:latin typeface="Arial" panose="020B0604020202020204" pitchFamily="34" charset="0"/>
                <a:cs typeface="Arial" panose="020B0604020202020204" pitchFamily="34" charset="0"/>
              </a:rPr>
              <a:t> mol</a:t>
            </a:r>
            <a:r>
              <a:rPr lang="en-US" sz="1400" baseline="30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FB864498-56E9-B1C2-90C5-59CB34C144B2}"/>
              </a:ext>
            </a:extLst>
          </p:cNvPr>
          <p:cNvSpPr txBox="1"/>
          <p:nvPr/>
        </p:nvSpPr>
        <p:spPr>
          <a:xfrm>
            <a:off x="6104629" y="5597169"/>
            <a:ext cx="2174033" cy="307777"/>
          </a:xfrm>
          <a:prstGeom prst="rect">
            <a:avLst/>
          </a:prstGeom>
          <a:solidFill>
            <a:schemeClr val="bg1"/>
          </a:solidFill>
        </p:spPr>
        <p:txBody>
          <a:bodyPr wrap="square" rtlCol="0">
            <a:spAutoFit/>
          </a:bodyPr>
          <a:lstStyle/>
          <a:p>
            <a:pPr algn="ctr"/>
            <a:r>
              <a:rPr lang="en-US" sz="1400" i="1" dirty="0">
                <a:latin typeface="Arial" panose="020B0604020202020204" pitchFamily="34" charset="0"/>
                <a:cs typeface="Arial" panose="020B0604020202020204" pitchFamily="34" charset="0"/>
              </a:rPr>
              <a:t>C</a:t>
            </a:r>
            <a:r>
              <a:rPr lang="en-US" sz="1400" i="1" baseline="-250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μmol</a:t>
            </a:r>
            <a:r>
              <a:rPr lang="en-US" sz="1400" dirty="0">
                <a:latin typeface="Arial" panose="020B0604020202020204" pitchFamily="34" charset="0"/>
                <a:cs typeface="Arial" panose="020B0604020202020204" pitchFamily="34" charset="0"/>
              </a:rPr>
              <a:t> mol</a:t>
            </a:r>
            <a:r>
              <a:rPr lang="en-US" sz="1400" baseline="30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9750AD9B-8083-C3CB-64E6-BE77EFC0465D}"/>
              </a:ext>
            </a:extLst>
          </p:cNvPr>
          <p:cNvSpPr txBox="1"/>
          <p:nvPr/>
        </p:nvSpPr>
        <p:spPr>
          <a:xfrm>
            <a:off x="2419886" y="2436411"/>
            <a:ext cx="6097554" cy="307777"/>
          </a:xfrm>
          <a:prstGeom prst="rect">
            <a:avLst/>
          </a:prstGeom>
          <a:noFill/>
        </p:spPr>
        <p:txBody>
          <a:bodyPr wrap="square">
            <a:spAutoFit/>
          </a:bodyPr>
          <a:lstStyle/>
          <a:p>
            <a:r>
              <a:rPr lang="en-US" sz="1400" i="1" dirty="0" err="1">
                <a:latin typeface="Times New Roman" panose="02020603050405020304" pitchFamily="18" charset="0"/>
                <a:cs typeface="Times New Roman" panose="02020603050405020304" pitchFamily="18" charset="0"/>
              </a:rPr>
              <a:t>Aparisthmium</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cordatum</a:t>
            </a:r>
            <a:r>
              <a:rPr lang="en-US" sz="1400" dirty="0">
                <a:latin typeface="Times New Roman" panose="02020603050405020304" pitchFamily="18" charset="0"/>
                <a:cs typeface="Times New Roman" panose="02020603050405020304" pitchFamily="18" charset="0"/>
              </a:rPr>
              <a:t>, Leaf 1</a:t>
            </a:r>
          </a:p>
        </p:txBody>
      </p:sp>
      <p:sp>
        <p:nvSpPr>
          <p:cNvPr id="12" name="TextBox 11">
            <a:extLst>
              <a:ext uri="{FF2B5EF4-FFF2-40B4-BE49-F238E27FC236}">
                <a16:creationId xmlns:a16="http://schemas.microsoft.com/office/drawing/2014/main" id="{AF86E5D3-8CA1-7839-BBED-9FCE2675C55F}"/>
              </a:ext>
            </a:extLst>
          </p:cNvPr>
          <p:cNvSpPr txBox="1"/>
          <p:nvPr/>
        </p:nvSpPr>
        <p:spPr>
          <a:xfrm>
            <a:off x="6196224" y="2440551"/>
            <a:ext cx="2412075" cy="523220"/>
          </a:xfrm>
          <a:prstGeom prst="rect">
            <a:avLst/>
          </a:prstGeom>
          <a:noFill/>
        </p:spPr>
        <p:txBody>
          <a:bodyPr wrap="square">
            <a:spAutoFit/>
          </a:bodyPr>
          <a:lstStyle/>
          <a:p>
            <a:r>
              <a:rPr lang="en-US" sz="1400" i="1" dirty="0" err="1">
                <a:latin typeface="Times New Roman" panose="02020603050405020304" pitchFamily="18" charset="0"/>
                <a:cs typeface="Times New Roman" panose="02020603050405020304" pitchFamily="18" charset="0"/>
              </a:rPr>
              <a:t>Tachigali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chrysophylla</a:t>
            </a:r>
            <a:r>
              <a:rPr lang="en-US" sz="1400" dirty="0">
                <a:latin typeface="Times New Roman" panose="02020603050405020304" pitchFamily="18" charset="0"/>
                <a:cs typeface="Times New Roman" panose="02020603050405020304" pitchFamily="18" charset="0"/>
              </a:rPr>
              <a:t>, Leaf 2</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05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C11A1-3465-451E-10DC-C645167BD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80" y="1623547"/>
            <a:ext cx="8830187" cy="6200171"/>
          </a:xfrm>
          <a:prstGeom prst="rect">
            <a:avLst/>
          </a:prstGeom>
        </p:spPr>
      </p:pic>
      <p:sp>
        <p:nvSpPr>
          <p:cNvPr id="8" name="TextBox 7">
            <a:extLst>
              <a:ext uri="{FF2B5EF4-FFF2-40B4-BE49-F238E27FC236}">
                <a16:creationId xmlns:a16="http://schemas.microsoft.com/office/drawing/2014/main" id="{EAE2C7F5-FB60-407B-EC88-9929A7309008}"/>
              </a:ext>
            </a:extLst>
          </p:cNvPr>
          <p:cNvSpPr txBox="1"/>
          <p:nvPr/>
        </p:nvSpPr>
        <p:spPr>
          <a:xfrm>
            <a:off x="10700954" y="1254214"/>
            <a:ext cx="1932414" cy="369332"/>
          </a:xfrm>
          <a:prstGeom prst="rect">
            <a:avLst/>
          </a:prstGeom>
          <a:noFill/>
        </p:spPr>
        <p:txBody>
          <a:bodyPr wrap="square" rtlCol="0">
            <a:spAutoFit/>
          </a:bodyPr>
          <a:lstStyle/>
          <a:p>
            <a:pPr defTabSz="457142">
              <a:defRPr/>
            </a:pPr>
            <a:r>
              <a:rPr lang="en-US" dirty="0">
                <a:solidFill>
                  <a:prstClr val="black"/>
                </a:solidFill>
                <a:latin typeface="Calibri" panose="020F0502020204030204"/>
              </a:rPr>
              <a:t>Without TPU</a:t>
            </a:r>
          </a:p>
        </p:txBody>
      </p:sp>
      <p:pic>
        <p:nvPicPr>
          <p:cNvPr id="15" name="Picture 14">
            <a:extLst>
              <a:ext uri="{FF2B5EF4-FFF2-40B4-BE49-F238E27FC236}">
                <a16:creationId xmlns:a16="http://schemas.microsoft.com/office/drawing/2014/main" id="{62924D85-A6C2-2FF4-E081-54890F50DEB9}"/>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984" r="16545"/>
          <a:stretch/>
        </p:blipFill>
        <p:spPr>
          <a:xfrm>
            <a:off x="5673013" y="4546952"/>
            <a:ext cx="2500865" cy="2397285"/>
          </a:xfrm>
          <a:prstGeom prst="rect">
            <a:avLst/>
          </a:prstGeom>
        </p:spPr>
      </p:pic>
      <p:pic>
        <p:nvPicPr>
          <p:cNvPr id="4" name="Picture 3">
            <a:extLst>
              <a:ext uri="{FF2B5EF4-FFF2-40B4-BE49-F238E27FC236}">
                <a16:creationId xmlns:a16="http://schemas.microsoft.com/office/drawing/2014/main" id="{48A827A4-DBFF-EFEA-E878-6588D4968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71" y="1623547"/>
            <a:ext cx="8830187" cy="6200171"/>
          </a:xfrm>
          <a:prstGeom prst="rect">
            <a:avLst/>
          </a:prstGeom>
        </p:spPr>
      </p:pic>
    </p:spTree>
    <p:extLst>
      <p:ext uri="{BB962C8B-B14F-4D97-AF65-F5344CB8AC3E}">
        <p14:creationId xmlns:p14="http://schemas.microsoft.com/office/powerpoint/2010/main" val="323343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71CD1-10ED-77CC-49BA-51FA22B55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99" y="1396065"/>
            <a:ext cx="9046235" cy="6351871"/>
          </a:xfrm>
          <a:prstGeom prst="rect">
            <a:avLst/>
          </a:prstGeom>
        </p:spPr>
      </p:pic>
      <p:sp>
        <p:nvSpPr>
          <p:cNvPr id="8" name="TextBox 7">
            <a:extLst>
              <a:ext uri="{FF2B5EF4-FFF2-40B4-BE49-F238E27FC236}">
                <a16:creationId xmlns:a16="http://schemas.microsoft.com/office/drawing/2014/main" id="{1F49A1A8-BD24-3C48-1FC5-FADE9A372F83}"/>
              </a:ext>
            </a:extLst>
          </p:cNvPr>
          <p:cNvSpPr txBox="1"/>
          <p:nvPr/>
        </p:nvSpPr>
        <p:spPr>
          <a:xfrm>
            <a:off x="10552673" y="1513706"/>
            <a:ext cx="1285104" cy="369332"/>
          </a:xfrm>
          <a:prstGeom prst="rect">
            <a:avLst/>
          </a:prstGeom>
          <a:noFill/>
        </p:spPr>
        <p:txBody>
          <a:bodyPr wrap="square" rtlCol="0">
            <a:spAutoFit/>
          </a:bodyPr>
          <a:lstStyle/>
          <a:p>
            <a:pPr defTabSz="457142">
              <a:defRPr/>
            </a:pPr>
            <a:r>
              <a:rPr lang="en-US" dirty="0">
                <a:solidFill>
                  <a:prstClr val="black"/>
                </a:solidFill>
                <a:latin typeface="Calibri" panose="020F0502020204030204"/>
              </a:rPr>
              <a:t>With TPU</a:t>
            </a:r>
          </a:p>
        </p:txBody>
      </p:sp>
    </p:spTree>
    <p:extLst>
      <p:ext uri="{BB962C8B-B14F-4D97-AF65-F5344CB8AC3E}">
        <p14:creationId xmlns:p14="http://schemas.microsoft.com/office/powerpoint/2010/main" val="315044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8B240E-0E9C-EDB6-F66F-515D3BA69D08}"/>
              </a:ext>
            </a:extLst>
          </p:cNvPr>
          <p:cNvSpPr txBox="1"/>
          <p:nvPr/>
        </p:nvSpPr>
        <p:spPr>
          <a:xfrm>
            <a:off x="7743491" y="6751406"/>
            <a:ext cx="4315738" cy="1107996"/>
          </a:xfrm>
          <a:prstGeom prst="rect">
            <a:avLst/>
          </a:prstGeom>
          <a:noFill/>
        </p:spPr>
        <p:txBody>
          <a:bodyPr wrap="square">
            <a:spAutoFit/>
          </a:bodyPr>
          <a:lstStyle/>
          <a:p>
            <a:pPr algn="just"/>
            <a:r>
              <a:rPr lang="en-US" sz="1100" b="1" dirty="0"/>
              <a:t>Figure 2</a:t>
            </a:r>
            <a:r>
              <a:rPr lang="en-US" sz="1100" dirty="0"/>
              <a:t>: Comparison of </a:t>
            </a:r>
            <a:r>
              <a:rPr lang="en-US" sz="1100" i="1" dirty="0"/>
              <a:t>V</a:t>
            </a:r>
            <a:r>
              <a:rPr lang="en-US" sz="1100" i="1" baseline="-25000" dirty="0"/>
              <a:t>cmax</a:t>
            </a:r>
            <a:r>
              <a:rPr lang="en-US" sz="1100" dirty="0"/>
              <a:t> between DAT and Steady-State. There was a marginal but significant difference between curve types when TPU was not fit (a) but not when TPU was fit (b). Error bars represent the standard errors derived from the model (many of which are smaller than the points and not visibly distinguishable). Colors represent individual leaves.</a:t>
            </a:r>
          </a:p>
        </p:txBody>
      </p:sp>
      <p:sp>
        <p:nvSpPr>
          <p:cNvPr id="8" name="TextBox 7">
            <a:extLst>
              <a:ext uri="{FF2B5EF4-FFF2-40B4-BE49-F238E27FC236}">
                <a16:creationId xmlns:a16="http://schemas.microsoft.com/office/drawing/2014/main" id="{ED049BFF-5D0D-659F-5DB3-337FAC18DDF9}"/>
              </a:ext>
            </a:extLst>
          </p:cNvPr>
          <p:cNvSpPr txBox="1"/>
          <p:nvPr/>
        </p:nvSpPr>
        <p:spPr>
          <a:xfrm>
            <a:off x="599211" y="4375002"/>
            <a:ext cx="3064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73BB276C-0EE8-AC07-AEA5-2CDC400F20AF}"/>
              </a:ext>
            </a:extLst>
          </p:cNvPr>
          <p:cNvSpPr txBox="1"/>
          <p:nvPr/>
        </p:nvSpPr>
        <p:spPr>
          <a:xfrm rot="16200000">
            <a:off x="926648" y="6063106"/>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Without TPU</a:t>
            </a:r>
          </a:p>
        </p:txBody>
      </p:sp>
      <p:sp>
        <p:nvSpPr>
          <p:cNvPr id="10" name="TextBox 9">
            <a:extLst>
              <a:ext uri="{FF2B5EF4-FFF2-40B4-BE49-F238E27FC236}">
                <a16:creationId xmlns:a16="http://schemas.microsoft.com/office/drawing/2014/main" id="{B01296B2-64D6-454F-A3F0-5ED1157DA469}"/>
              </a:ext>
            </a:extLst>
          </p:cNvPr>
          <p:cNvSpPr txBox="1"/>
          <p:nvPr/>
        </p:nvSpPr>
        <p:spPr>
          <a:xfrm rot="16200000">
            <a:off x="926648" y="2844460"/>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 TPU</a:t>
            </a:r>
          </a:p>
        </p:txBody>
      </p:sp>
      <p:pic>
        <p:nvPicPr>
          <p:cNvPr id="11" name="Picture 10">
            <a:extLst>
              <a:ext uri="{FF2B5EF4-FFF2-40B4-BE49-F238E27FC236}">
                <a16:creationId xmlns:a16="http://schemas.microsoft.com/office/drawing/2014/main" id="{1725CCCB-AECB-DA3F-A22B-38A97AAC452E}"/>
              </a:ext>
            </a:extLst>
          </p:cNvPr>
          <p:cNvPicPr>
            <a:picLocks noChangeAspect="1"/>
          </p:cNvPicPr>
          <p:nvPr/>
        </p:nvPicPr>
        <p:blipFill rotWithShape="1">
          <a:blip r:embed="rId2">
            <a:extLst>
              <a:ext uri="{28A0092B-C50C-407E-A947-70E740481C1C}">
                <a14:useLocalDpi xmlns:a14="http://schemas.microsoft.com/office/drawing/2010/main" val="0"/>
              </a:ext>
            </a:extLst>
          </a:blip>
          <a:srcRect l="19611" r="18635"/>
          <a:stretch/>
        </p:blipFill>
        <p:spPr>
          <a:xfrm>
            <a:off x="1950734" y="1150752"/>
            <a:ext cx="3871568" cy="3576675"/>
          </a:xfrm>
          <a:prstGeom prst="rect">
            <a:avLst/>
          </a:prstGeom>
        </p:spPr>
      </p:pic>
      <p:sp>
        <p:nvSpPr>
          <p:cNvPr id="7" name="TextBox 6">
            <a:extLst>
              <a:ext uri="{FF2B5EF4-FFF2-40B4-BE49-F238E27FC236}">
                <a16:creationId xmlns:a16="http://schemas.microsoft.com/office/drawing/2014/main" id="{9CF42C71-E2BE-D77B-C138-EAAEF1C76364}"/>
              </a:ext>
            </a:extLst>
          </p:cNvPr>
          <p:cNvSpPr txBox="1"/>
          <p:nvPr/>
        </p:nvSpPr>
        <p:spPr>
          <a:xfrm>
            <a:off x="2784458" y="1150751"/>
            <a:ext cx="2952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pic>
        <p:nvPicPr>
          <p:cNvPr id="13" name="Picture 12">
            <a:extLst>
              <a:ext uri="{FF2B5EF4-FFF2-40B4-BE49-F238E27FC236}">
                <a16:creationId xmlns:a16="http://schemas.microsoft.com/office/drawing/2014/main" id="{C512E948-5D5D-8C61-7101-DECE3F9D16C3}"/>
              </a:ext>
            </a:extLst>
          </p:cNvPr>
          <p:cNvPicPr>
            <a:picLocks noChangeAspect="1"/>
          </p:cNvPicPr>
          <p:nvPr/>
        </p:nvPicPr>
        <p:blipFill rotWithShape="1">
          <a:blip r:embed="rId3">
            <a:extLst>
              <a:ext uri="{28A0092B-C50C-407E-A947-70E740481C1C}">
                <a14:useLocalDpi xmlns:a14="http://schemas.microsoft.com/office/drawing/2010/main" val="0"/>
              </a:ext>
            </a:extLst>
          </a:blip>
          <a:srcRect l="19598" r="18112"/>
          <a:stretch/>
        </p:blipFill>
        <p:spPr>
          <a:xfrm>
            <a:off x="1950734" y="4727426"/>
            <a:ext cx="3871568" cy="3545878"/>
          </a:xfrm>
          <a:prstGeom prst="rect">
            <a:avLst/>
          </a:prstGeom>
        </p:spPr>
      </p:pic>
      <p:pic>
        <p:nvPicPr>
          <p:cNvPr id="15" name="Picture 14">
            <a:extLst>
              <a:ext uri="{FF2B5EF4-FFF2-40B4-BE49-F238E27FC236}">
                <a16:creationId xmlns:a16="http://schemas.microsoft.com/office/drawing/2014/main" id="{2041EF72-7F6D-B06B-E004-6A492E003083}"/>
              </a:ext>
            </a:extLst>
          </p:cNvPr>
          <p:cNvPicPr>
            <a:picLocks noChangeAspect="1"/>
          </p:cNvPicPr>
          <p:nvPr/>
        </p:nvPicPr>
        <p:blipFill rotWithShape="1">
          <a:blip r:embed="rId4">
            <a:extLst>
              <a:ext uri="{28A0092B-C50C-407E-A947-70E740481C1C}">
                <a14:useLocalDpi xmlns:a14="http://schemas.microsoft.com/office/drawing/2010/main" val="0"/>
              </a:ext>
            </a:extLst>
          </a:blip>
          <a:srcRect l="49428" b="50287"/>
          <a:stretch/>
        </p:blipFill>
        <p:spPr>
          <a:xfrm>
            <a:off x="5902351" y="1150751"/>
            <a:ext cx="4752387" cy="3593583"/>
          </a:xfrm>
          <a:prstGeom prst="rect">
            <a:avLst/>
          </a:prstGeom>
        </p:spPr>
      </p:pic>
    </p:spTree>
    <p:extLst>
      <p:ext uri="{BB962C8B-B14F-4D97-AF65-F5344CB8AC3E}">
        <p14:creationId xmlns:p14="http://schemas.microsoft.com/office/powerpoint/2010/main" val="258362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05D350D-3F6B-BF7C-9B13-9E2417A2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65" y="1493821"/>
            <a:ext cx="9934832" cy="6507182"/>
          </a:xfrm>
          <a:prstGeom prst="rect">
            <a:avLst/>
          </a:prstGeom>
        </p:spPr>
      </p:pic>
      <p:sp>
        <p:nvSpPr>
          <p:cNvPr id="4" name="TextBox 3">
            <a:extLst>
              <a:ext uri="{FF2B5EF4-FFF2-40B4-BE49-F238E27FC236}">
                <a16:creationId xmlns:a16="http://schemas.microsoft.com/office/drawing/2014/main" id="{336D45FC-5DF7-C035-FF9D-3873040629EA}"/>
              </a:ext>
            </a:extLst>
          </p:cNvPr>
          <p:cNvSpPr txBox="1"/>
          <p:nvPr/>
        </p:nvSpPr>
        <p:spPr>
          <a:xfrm>
            <a:off x="197711" y="1497558"/>
            <a:ext cx="1470454" cy="369332"/>
          </a:xfrm>
          <a:prstGeom prst="rect">
            <a:avLst/>
          </a:prstGeom>
          <a:noFill/>
        </p:spPr>
        <p:txBody>
          <a:bodyPr wrap="square" rtlCol="0">
            <a:spAutoFit/>
          </a:bodyPr>
          <a:lstStyle/>
          <a:p>
            <a:r>
              <a:rPr lang="en-US" dirty="0"/>
              <a:t>Without TPU</a:t>
            </a:r>
          </a:p>
        </p:txBody>
      </p:sp>
      <p:pic>
        <p:nvPicPr>
          <p:cNvPr id="14" name="Picture 13">
            <a:extLst>
              <a:ext uri="{FF2B5EF4-FFF2-40B4-BE49-F238E27FC236}">
                <a16:creationId xmlns:a16="http://schemas.microsoft.com/office/drawing/2014/main" id="{71B08E1B-8ED2-FF2C-DF30-CDB5006103C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70555" y="1580320"/>
            <a:ext cx="4222226" cy="2765502"/>
          </a:xfrm>
          <a:prstGeom prst="rect">
            <a:avLst/>
          </a:prstGeom>
        </p:spPr>
      </p:pic>
    </p:spTree>
    <p:extLst>
      <p:ext uri="{BB962C8B-B14F-4D97-AF65-F5344CB8AC3E}">
        <p14:creationId xmlns:p14="http://schemas.microsoft.com/office/powerpoint/2010/main" val="428101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DE886DE-3B7E-1E9D-5606-270963303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577477"/>
            <a:ext cx="9700054" cy="6353405"/>
          </a:xfrm>
          <a:prstGeom prst="rect">
            <a:avLst/>
          </a:prstGeom>
        </p:spPr>
      </p:pic>
      <p:sp>
        <p:nvSpPr>
          <p:cNvPr id="4" name="TextBox 3">
            <a:extLst>
              <a:ext uri="{FF2B5EF4-FFF2-40B4-BE49-F238E27FC236}">
                <a16:creationId xmlns:a16="http://schemas.microsoft.com/office/drawing/2014/main" id="{B192ABF6-8EB7-819B-1255-E8B702980176}"/>
              </a:ext>
            </a:extLst>
          </p:cNvPr>
          <p:cNvSpPr txBox="1"/>
          <p:nvPr/>
        </p:nvSpPr>
        <p:spPr>
          <a:xfrm>
            <a:off x="469564" y="1328354"/>
            <a:ext cx="1173893" cy="369332"/>
          </a:xfrm>
          <a:prstGeom prst="rect">
            <a:avLst/>
          </a:prstGeom>
          <a:noFill/>
        </p:spPr>
        <p:txBody>
          <a:bodyPr wrap="square" rtlCol="0">
            <a:spAutoFit/>
          </a:bodyPr>
          <a:lstStyle/>
          <a:p>
            <a:r>
              <a:rPr lang="en-US" dirty="0"/>
              <a:t>With TPU</a:t>
            </a:r>
          </a:p>
        </p:txBody>
      </p:sp>
      <p:pic>
        <p:nvPicPr>
          <p:cNvPr id="12" name="Picture 11">
            <a:extLst>
              <a:ext uri="{FF2B5EF4-FFF2-40B4-BE49-F238E27FC236}">
                <a16:creationId xmlns:a16="http://schemas.microsoft.com/office/drawing/2014/main" id="{6F80C490-5E79-DA8D-5046-199BCCD3ED6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78575" y="1662670"/>
            <a:ext cx="4049234" cy="2652193"/>
          </a:xfrm>
          <a:prstGeom prst="rect">
            <a:avLst/>
          </a:prstGeom>
        </p:spPr>
      </p:pic>
    </p:spTree>
    <p:extLst>
      <p:ext uri="{BB962C8B-B14F-4D97-AF65-F5344CB8AC3E}">
        <p14:creationId xmlns:p14="http://schemas.microsoft.com/office/powerpoint/2010/main" val="41016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C4FE09-FE72-27B4-E087-39FA2528DB25}"/>
              </a:ext>
            </a:extLst>
          </p:cNvPr>
          <p:cNvPicPr>
            <a:picLocks noChangeAspect="1"/>
          </p:cNvPicPr>
          <p:nvPr/>
        </p:nvPicPr>
        <p:blipFill>
          <a:blip r:embed="rId2"/>
          <a:stretch>
            <a:fillRect/>
          </a:stretch>
        </p:blipFill>
        <p:spPr>
          <a:xfrm rot="16200000">
            <a:off x="3278606" y="2773307"/>
            <a:ext cx="6317707" cy="4137681"/>
          </a:xfrm>
          <a:prstGeom prst="rect">
            <a:avLst/>
          </a:prstGeom>
        </p:spPr>
      </p:pic>
      <p:pic>
        <p:nvPicPr>
          <p:cNvPr id="2" name="Picture 1">
            <a:extLst>
              <a:ext uri="{FF2B5EF4-FFF2-40B4-BE49-F238E27FC236}">
                <a16:creationId xmlns:a16="http://schemas.microsoft.com/office/drawing/2014/main" id="{65900AA1-45D6-78BC-A33B-87205EE57810}"/>
              </a:ext>
            </a:extLst>
          </p:cNvPr>
          <p:cNvPicPr>
            <a:picLocks noChangeAspect="1"/>
          </p:cNvPicPr>
          <p:nvPr/>
        </p:nvPicPr>
        <p:blipFill>
          <a:blip r:embed="rId3"/>
          <a:stretch>
            <a:fillRect/>
          </a:stretch>
        </p:blipFill>
        <p:spPr>
          <a:xfrm rot="16200000">
            <a:off x="-858024" y="2760382"/>
            <a:ext cx="6317706" cy="4135578"/>
          </a:xfrm>
          <a:prstGeom prst="rect">
            <a:avLst/>
          </a:prstGeom>
        </p:spPr>
      </p:pic>
      <p:sp>
        <p:nvSpPr>
          <p:cNvPr id="6" name="TextBox 5">
            <a:extLst>
              <a:ext uri="{FF2B5EF4-FFF2-40B4-BE49-F238E27FC236}">
                <a16:creationId xmlns:a16="http://schemas.microsoft.com/office/drawing/2014/main" id="{138B240E-0E9C-EDB6-F66F-515D3BA69D08}"/>
              </a:ext>
            </a:extLst>
          </p:cNvPr>
          <p:cNvSpPr txBox="1"/>
          <p:nvPr/>
        </p:nvSpPr>
        <p:spPr>
          <a:xfrm rot="16200000">
            <a:off x="7084105" y="4248078"/>
            <a:ext cx="4315738" cy="1107996"/>
          </a:xfrm>
          <a:prstGeom prst="rect">
            <a:avLst/>
          </a:prstGeom>
          <a:noFill/>
        </p:spPr>
        <p:txBody>
          <a:bodyPr wrap="square">
            <a:spAutoFit/>
          </a:bodyPr>
          <a:lstStyle/>
          <a:p>
            <a:pPr algn="just"/>
            <a:r>
              <a:rPr lang="en-US" sz="1100" b="1" dirty="0"/>
              <a:t>Figure 3</a:t>
            </a:r>
            <a:r>
              <a:rPr lang="en-US" sz="1100" dirty="0"/>
              <a:t>: Comparison of </a:t>
            </a:r>
            <a:r>
              <a:rPr lang="en-US" sz="1100" i="1" dirty="0" err="1"/>
              <a:t>J</a:t>
            </a:r>
            <a:r>
              <a:rPr lang="en-US" sz="1100" i="1" baseline="-25000" dirty="0" err="1"/>
              <a:t>max</a:t>
            </a:r>
            <a:r>
              <a:rPr lang="en-US" sz="1100" dirty="0"/>
              <a:t> between DAT and Steady-State. There was a marginal but significant difference between curve types when TPU was not fit (a) but not when TPU was fit (b). Error bars represent the standard errors derived from the model (many of which are smaller than the points and not visibly distinguishable). Colors represent individual leaves.</a:t>
            </a:r>
          </a:p>
        </p:txBody>
      </p:sp>
      <p:sp>
        <p:nvSpPr>
          <p:cNvPr id="7" name="TextBox 6">
            <a:extLst>
              <a:ext uri="{FF2B5EF4-FFF2-40B4-BE49-F238E27FC236}">
                <a16:creationId xmlns:a16="http://schemas.microsoft.com/office/drawing/2014/main" id="{9CF42C71-E2BE-D77B-C138-EAAEF1C76364}"/>
              </a:ext>
            </a:extLst>
          </p:cNvPr>
          <p:cNvSpPr txBox="1"/>
          <p:nvPr/>
        </p:nvSpPr>
        <p:spPr>
          <a:xfrm rot="16200000">
            <a:off x="214795" y="6627642"/>
            <a:ext cx="2952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ED049BFF-5D0D-659F-5DB3-337FAC18DDF9}"/>
              </a:ext>
            </a:extLst>
          </p:cNvPr>
          <p:cNvSpPr txBox="1"/>
          <p:nvPr/>
        </p:nvSpPr>
        <p:spPr>
          <a:xfrm rot="16200000">
            <a:off x="4219489" y="6633252"/>
            <a:ext cx="3064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73BB276C-0EE8-AC07-AEA5-2CDC400F20AF}"/>
              </a:ext>
            </a:extLst>
          </p:cNvPr>
          <p:cNvSpPr txBox="1"/>
          <p:nvPr/>
        </p:nvSpPr>
        <p:spPr>
          <a:xfrm rot="10800000">
            <a:off x="1605109" y="7136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Without TPU</a:t>
            </a:r>
          </a:p>
        </p:txBody>
      </p:sp>
      <p:sp>
        <p:nvSpPr>
          <p:cNvPr id="10" name="TextBox 9">
            <a:extLst>
              <a:ext uri="{FF2B5EF4-FFF2-40B4-BE49-F238E27FC236}">
                <a16:creationId xmlns:a16="http://schemas.microsoft.com/office/drawing/2014/main" id="{B01296B2-64D6-454F-A3F0-5ED1157DA469}"/>
              </a:ext>
            </a:extLst>
          </p:cNvPr>
          <p:cNvSpPr txBox="1"/>
          <p:nvPr/>
        </p:nvSpPr>
        <p:spPr>
          <a:xfrm rot="10800000">
            <a:off x="5241191" y="7136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 TPU</a:t>
            </a:r>
          </a:p>
        </p:txBody>
      </p:sp>
    </p:spTree>
    <p:extLst>
      <p:ext uri="{BB962C8B-B14F-4D97-AF65-F5344CB8AC3E}">
        <p14:creationId xmlns:p14="http://schemas.microsoft.com/office/powerpoint/2010/main" val="420839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A957E61-5894-9CE2-DAB0-286411C63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1" y="2231140"/>
            <a:ext cx="5238594" cy="343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31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6152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333</Words>
  <Application>Microsoft Office PowerPoint</Application>
  <PresentationFormat>Custom</PresentationFormat>
  <Paragraphs>28</Paragraphs>
  <Slides>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Emmelia Braun</dc:creator>
  <cp:lastModifiedBy>Emmy Braun</cp:lastModifiedBy>
  <cp:revision>9</cp:revision>
  <dcterms:created xsi:type="dcterms:W3CDTF">2023-06-02T14:19:12Z</dcterms:created>
  <dcterms:modified xsi:type="dcterms:W3CDTF">2024-01-10T00:15:27Z</dcterms:modified>
</cp:coreProperties>
</file>