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verage-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bold.fntdata"/><Relationship Id="rId6" Type="http://schemas.openxmlformats.org/officeDocument/2006/relationships/slide" Target="slides/slide2.xml"/><Relationship Id="rId18" Type="http://schemas.openxmlformats.org/officeDocument/2006/relationships/font" Target="fonts/Oswald-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rtl="0">
              <a:lnSpc>
                <a:spcPct val="115000"/>
              </a:lnSpc>
              <a:spcBef>
                <a:spcPts val="0"/>
              </a:spcBef>
              <a:spcAft>
                <a:spcPts val="1600"/>
              </a:spcAft>
              <a:buClr>
                <a:srgbClr val="000000"/>
              </a:buClr>
              <a:buSzPct val="100000"/>
              <a:buFont typeface="Average"/>
              <a:buChar char="-"/>
            </a:pPr>
            <a:r>
              <a:rPr lang="en" sz="1200">
                <a:latin typeface="Average"/>
                <a:ea typeface="Average"/>
                <a:cs typeface="Average"/>
                <a:sym typeface="Average"/>
              </a:rPr>
              <a:t>Try different strategies</a:t>
            </a:r>
          </a:p>
          <a:p>
            <a:pPr indent="-304800" lvl="0" marL="457200" rtl="0">
              <a:lnSpc>
                <a:spcPct val="115000"/>
              </a:lnSpc>
              <a:spcBef>
                <a:spcPts val="0"/>
              </a:spcBef>
              <a:spcAft>
                <a:spcPts val="1600"/>
              </a:spcAft>
              <a:buClr>
                <a:srgbClr val="000000"/>
              </a:buClr>
              <a:buSzPct val="100000"/>
              <a:buFont typeface="Average"/>
              <a:buChar char="-"/>
            </a:pPr>
            <a:r>
              <a:rPr lang="en" sz="1200">
                <a:latin typeface="Average"/>
                <a:ea typeface="Average"/>
                <a:cs typeface="Average"/>
                <a:sym typeface="Average"/>
              </a:rPr>
              <a:t>Try different percepts</a:t>
            </a:r>
          </a:p>
          <a:p>
            <a:pPr indent="-304800" lvl="0" marL="457200" rtl="0">
              <a:lnSpc>
                <a:spcPct val="115000"/>
              </a:lnSpc>
              <a:spcBef>
                <a:spcPts val="0"/>
              </a:spcBef>
              <a:spcAft>
                <a:spcPts val="1600"/>
              </a:spcAft>
              <a:buClr>
                <a:srgbClr val="000000"/>
              </a:buClr>
              <a:buSzPct val="100000"/>
              <a:buFont typeface="Average"/>
              <a:buChar char="-"/>
            </a:pPr>
            <a:r>
              <a:rPr lang="en" sz="1200">
                <a:latin typeface="Average"/>
                <a:ea typeface="Average"/>
                <a:cs typeface="Average"/>
                <a:sym typeface="Average"/>
              </a:rPr>
              <a:t>Try different machine learning algorithms</a:t>
            </a:r>
          </a:p>
          <a:p>
            <a:pPr lvl="0" rtl="0">
              <a:lnSpc>
                <a:spcPct val="115000"/>
              </a:lnSpc>
              <a:spcBef>
                <a:spcPts val="0"/>
              </a:spcBef>
              <a:spcAft>
                <a:spcPts val="1600"/>
              </a:spcAft>
              <a:buNone/>
            </a:pPr>
            <a:r>
              <a:t/>
            </a:r>
            <a:endParaRPr sz="1200">
              <a:latin typeface="Average"/>
              <a:ea typeface="Average"/>
              <a:cs typeface="Average"/>
              <a:sym typeface="Averag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used bitfinex websocket api to collect real time trading data of bitcoin and saved this data into a csv file.</a:t>
            </a:r>
          </a:p>
          <a:p>
            <a:pPr lvl="0">
              <a:spcBef>
                <a:spcPts val="0"/>
              </a:spcBef>
              <a:buNone/>
            </a:pPr>
            <a:r>
              <a:rPr lang="en"/>
              <a:t>Each row represents a 5 second time interval.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Exchange simulator takes into account fees, trading agent only does market sell and buy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Two approaches; bruteforced within a boundary or repeated localized searches within a boundary.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When a trading decision is made, we store all the percepts that were perceived at the moment the trade was executed. Once a future trade is made, we can then evaluate if our past trade was successful by testing if we successfully bought low and sold high. If yes, then we would classify that decision as a success, if no, we would then classify that decision as a fail.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Once we have our training dataset, we then calculate the mean and standard deviation of each percept and summarize it by class. We then use these summaries to evaluate any future decisions and calculate the probability of weather a current trade decision may succeed or fail.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hyperlink" Target="http://www.bitfinex.com" TargetMode="External"/><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descr="trading_strategy1.PNG" id="59" name="Shape 59"/>
          <p:cNvPicPr preferRelativeResize="0"/>
          <p:nvPr/>
        </p:nvPicPr>
        <p:blipFill>
          <a:blip r:embed="rId3">
            <a:alphaModFix/>
          </a:blip>
          <a:stretch>
            <a:fillRect/>
          </a:stretch>
        </p:blipFill>
        <p:spPr>
          <a:xfrm>
            <a:off x="1518150" y="94847"/>
            <a:ext cx="6107650" cy="1793575"/>
          </a:xfrm>
          <a:prstGeom prst="rect">
            <a:avLst/>
          </a:prstGeom>
          <a:noFill/>
          <a:ln>
            <a:noFill/>
          </a:ln>
        </p:spPr>
      </p:pic>
      <p:sp>
        <p:nvSpPr>
          <p:cNvPr id="60" name="Shape 60"/>
          <p:cNvSpPr txBox="1"/>
          <p:nvPr>
            <p:ph type="ctrTitle"/>
          </p:nvPr>
        </p:nvSpPr>
        <p:spPr>
          <a:xfrm>
            <a:off x="671232" y="1086125"/>
            <a:ext cx="7801500" cy="1730100"/>
          </a:xfrm>
          <a:prstGeom prst="rect">
            <a:avLst/>
          </a:prstGeom>
        </p:spPr>
        <p:txBody>
          <a:bodyPr anchorCtr="0" anchor="b" bIns="91425" lIns="91425" rIns="91425" tIns="91425">
            <a:noAutofit/>
          </a:bodyPr>
          <a:lstStyle/>
          <a:p>
            <a:pPr lvl="0">
              <a:spcBef>
                <a:spcPts val="0"/>
              </a:spcBef>
              <a:buNone/>
            </a:pPr>
            <a:r>
              <a:rPr lang="en"/>
              <a:t>Algorithmic Trading with Bitcoin</a:t>
            </a:r>
          </a:p>
        </p:txBody>
      </p:sp>
      <p:sp>
        <p:nvSpPr>
          <p:cNvPr id="61" name="Shape 61"/>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Alexis Candelaria</a:t>
            </a:r>
          </a:p>
          <a:p>
            <a:pPr lvl="0">
              <a:spcBef>
                <a:spcPts val="0"/>
              </a:spcBef>
              <a:buNone/>
            </a:pPr>
            <a:r>
              <a:rPr lang="en"/>
              <a:t>Emmanuel Mendoza</a:t>
            </a:r>
          </a:p>
          <a:p>
            <a:pPr lvl="0">
              <a:spcBef>
                <a:spcPts val="0"/>
              </a:spcBef>
              <a:buNone/>
            </a:pPr>
            <a:r>
              <a:rPr lang="en"/>
              <a:t>Stephen Piazza</a:t>
            </a:r>
          </a:p>
          <a:p>
            <a:pPr lvl="0">
              <a:spcBef>
                <a:spcPts val="0"/>
              </a:spcBef>
              <a:buNone/>
            </a:pPr>
            <a:r>
              <a:rPr lang="en"/>
              <a:t>Victor Fateh</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265500" y="61350"/>
            <a:ext cx="4045200" cy="811500"/>
          </a:xfrm>
          <a:prstGeom prst="rect">
            <a:avLst/>
          </a:prstGeom>
        </p:spPr>
        <p:txBody>
          <a:bodyPr anchorCtr="0" anchor="b" bIns="91425" lIns="91425" rIns="91425" tIns="91425">
            <a:noAutofit/>
          </a:bodyPr>
          <a:lstStyle/>
          <a:p>
            <a:pPr lvl="0" rtl="0">
              <a:spcBef>
                <a:spcPts val="0"/>
              </a:spcBef>
              <a:buNone/>
            </a:pPr>
            <a:r>
              <a:rPr lang="en"/>
              <a:t>Uptrend Results</a:t>
            </a:r>
          </a:p>
        </p:txBody>
      </p:sp>
      <p:sp>
        <p:nvSpPr>
          <p:cNvPr id="127" name="Shape 127"/>
          <p:cNvSpPr txBox="1"/>
          <p:nvPr>
            <p:ph idx="1" type="subTitle"/>
          </p:nvPr>
        </p:nvSpPr>
        <p:spPr>
          <a:xfrm>
            <a:off x="265500" y="872850"/>
            <a:ext cx="4045200" cy="3317700"/>
          </a:xfrm>
          <a:prstGeom prst="rect">
            <a:avLst/>
          </a:prstGeom>
        </p:spPr>
        <p:txBody>
          <a:bodyPr anchorCtr="0" anchor="t" bIns="91425" lIns="91425" rIns="91425" tIns="91425">
            <a:noAutofit/>
          </a:bodyPr>
          <a:lstStyle/>
          <a:p>
            <a:pPr lvl="0">
              <a:spcBef>
                <a:spcPts val="0"/>
              </a:spcBef>
              <a:buNone/>
            </a:pPr>
            <a:r>
              <a:rPr lang="en" sz="1800">
                <a:solidFill>
                  <a:srgbClr val="FFFF00"/>
                </a:solidFill>
              </a:rPr>
              <a:t>EMA Crossover Strategy Only</a:t>
            </a:r>
          </a:p>
          <a:p>
            <a:pPr lvl="0">
              <a:spcBef>
                <a:spcPts val="0"/>
              </a:spcBef>
              <a:buNone/>
            </a:pPr>
            <a:r>
              <a:rPr lang="en" sz="1800"/>
              <a:t>EMA Short: 132</a:t>
            </a:r>
          </a:p>
          <a:p>
            <a:pPr lvl="0">
              <a:spcBef>
                <a:spcPts val="0"/>
              </a:spcBef>
              <a:buNone/>
            </a:pPr>
            <a:r>
              <a:rPr lang="en" sz="1800"/>
              <a:t>EMA Long: 196</a:t>
            </a:r>
          </a:p>
          <a:p>
            <a:pPr lvl="0">
              <a:spcBef>
                <a:spcPts val="0"/>
              </a:spcBef>
              <a:buNone/>
            </a:pPr>
            <a:r>
              <a:rPr lang="en" sz="1800"/>
              <a:t>Result %: 0.57</a:t>
            </a:r>
          </a:p>
          <a:p>
            <a:pPr lvl="0">
              <a:spcBef>
                <a:spcPts val="0"/>
              </a:spcBef>
              <a:buNone/>
            </a:pPr>
            <a:r>
              <a:rPr lang="en" sz="1800"/>
              <a:t>Start Balance: $ 907.31</a:t>
            </a:r>
          </a:p>
          <a:p>
            <a:pPr lvl="0">
              <a:spcBef>
                <a:spcPts val="0"/>
              </a:spcBef>
              <a:buNone/>
            </a:pPr>
            <a:r>
              <a:rPr lang="en" sz="1800"/>
              <a:t>Final Balance: $ 912.53</a:t>
            </a:r>
          </a:p>
          <a:p>
            <a:pPr lvl="0">
              <a:spcBef>
                <a:spcPts val="0"/>
              </a:spcBef>
              <a:buNone/>
            </a:pPr>
            <a:r>
              <a:t/>
            </a:r>
            <a:endParaRPr sz="1800"/>
          </a:p>
          <a:p>
            <a:pPr lvl="0">
              <a:spcBef>
                <a:spcPts val="0"/>
              </a:spcBef>
              <a:buNone/>
            </a:pPr>
            <a:r>
              <a:rPr lang="en" sz="1800">
                <a:solidFill>
                  <a:srgbClr val="FFFF00"/>
                </a:solidFill>
              </a:rPr>
              <a:t>EMA Crossover Strategy </a:t>
            </a:r>
          </a:p>
          <a:p>
            <a:pPr lvl="0">
              <a:spcBef>
                <a:spcPts val="0"/>
              </a:spcBef>
              <a:buNone/>
            </a:pPr>
            <a:r>
              <a:rPr lang="en" sz="1800">
                <a:solidFill>
                  <a:srgbClr val="FFFF00"/>
                </a:solidFill>
              </a:rPr>
              <a:t>+ Machine Learning</a:t>
            </a:r>
          </a:p>
          <a:p>
            <a:pPr lvl="0">
              <a:spcBef>
                <a:spcPts val="0"/>
              </a:spcBef>
              <a:buNone/>
            </a:pPr>
            <a:r>
              <a:rPr lang="en" sz="1800"/>
              <a:t>EMA Short: 132</a:t>
            </a:r>
          </a:p>
          <a:p>
            <a:pPr lvl="0">
              <a:spcBef>
                <a:spcPts val="0"/>
              </a:spcBef>
              <a:buNone/>
            </a:pPr>
            <a:r>
              <a:rPr lang="en" sz="1800"/>
              <a:t>EMA Long: 196</a:t>
            </a:r>
          </a:p>
          <a:p>
            <a:pPr lvl="0">
              <a:spcBef>
                <a:spcPts val="0"/>
              </a:spcBef>
              <a:buNone/>
            </a:pPr>
            <a:r>
              <a:rPr lang="en" sz="1800"/>
              <a:t>Result %: 3.52</a:t>
            </a:r>
          </a:p>
          <a:p>
            <a:pPr lvl="0">
              <a:spcBef>
                <a:spcPts val="0"/>
              </a:spcBef>
              <a:buNone/>
            </a:pPr>
            <a:r>
              <a:rPr lang="en" sz="1800"/>
              <a:t>Start Balance: $ 907.31</a:t>
            </a:r>
          </a:p>
          <a:p>
            <a:pPr lvl="0">
              <a:spcBef>
                <a:spcPts val="0"/>
              </a:spcBef>
              <a:buNone/>
            </a:pPr>
            <a:r>
              <a:rPr lang="en" sz="1800"/>
              <a:t>Final Balance: $ 939.2</a:t>
            </a:r>
          </a:p>
          <a:p>
            <a:pPr lvl="0" rtl="0">
              <a:spcBef>
                <a:spcPts val="0"/>
              </a:spcBef>
              <a:buNone/>
            </a:pPr>
            <a:r>
              <a:t/>
            </a:r>
            <a:endParaRPr sz="1800"/>
          </a:p>
        </p:txBody>
      </p:sp>
      <p:pic>
        <p:nvPicPr>
          <p:cNvPr descr="trading_data_graph.PNG" id="128" name="Shape 128"/>
          <p:cNvPicPr preferRelativeResize="0"/>
          <p:nvPr/>
        </p:nvPicPr>
        <p:blipFill>
          <a:blip r:embed="rId3">
            <a:alphaModFix/>
          </a:blip>
          <a:stretch>
            <a:fillRect/>
          </a:stretch>
        </p:blipFill>
        <p:spPr>
          <a:xfrm>
            <a:off x="4615500" y="803500"/>
            <a:ext cx="4528500" cy="34564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265500" y="61350"/>
            <a:ext cx="4045200" cy="811500"/>
          </a:xfrm>
          <a:prstGeom prst="rect">
            <a:avLst/>
          </a:prstGeom>
        </p:spPr>
        <p:txBody>
          <a:bodyPr anchorCtr="0" anchor="b" bIns="91425" lIns="91425" rIns="91425" tIns="91425">
            <a:noAutofit/>
          </a:bodyPr>
          <a:lstStyle/>
          <a:p>
            <a:pPr lvl="0" rtl="0">
              <a:spcBef>
                <a:spcPts val="0"/>
              </a:spcBef>
              <a:buNone/>
            </a:pPr>
            <a:r>
              <a:rPr lang="en"/>
              <a:t>Downtrend</a:t>
            </a:r>
            <a:r>
              <a:rPr lang="en"/>
              <a:t> Results</a:t>
            </a:r>
          </a:p>
        </p:txBody>
      </p:sp>
      <p:sp>
        <p:nvSpPr>
          <p:cNvPr id="134" name="Shape 134"/>
          <p:cNvSpPr txBox="1"/>
          <p:nvPr>
            <p:ph idx="1" type="subTitle"/>
          </p:nvPr>
        </p:nvSpPr>
        <p:spPr>
          <a:xfrm>
            <a:off x="265500" y="872850"/>
            <a:ext cx="4045200" cy="3317700"/>
          </a:xfrm>
          <a:prstGeom prst="rect">
            <a:avLst/>
          </a:prstGeom>
        </p:spPr>
        <p:txBody>
          <a:bodyPr anchorCtr="0" anchor="t" bIns="91425" lIns="91425" rIns="91425" tIns="91425">
            <a:noAutofit/>
          </a:bodyPr>
          <a:lstStyle/>
          <a:p>
            <a:pPr lvl="0">
              <a:spcBef>
                <a:spcPts val="0"/>
              </a:spcBef>
              <a:buNone/>
            </a:pPr>
            <a:r>
              <a:rPr lang="en" sz="1800">
                <a:solidFill>
                  <a:srgbClr val="FFFF00"/>
                </a:solidFill>
              </a:rPr>
              <a:t>EMA Crossover Strategy Only</a:t>
            </a:r>
          </a:p>
          <a:p>
            <a:pPr lvl="0">
              <a:spcBef>
                <a:spcPts val="0"/>
              </a:spcBef>
              <a:buNone/>
            </a:pPr>
            <a:r>
              <a:rPr lang="en" sz="1800"/>
              <a:t>EMA Short: 130</a:t>
            </a:r>
          </a:p>
          <a:p>
            <a:pPr lvl="0">
              <a:spcBef>
                <a:spcPts val="0"/>
              </a:spcBef>
              <a:buNone/>
            </a:pPr>
            <a:r>
              <a:rPr lang="en" sz="1800"/>
              <a:t>EMA Long: 191</a:t>
            </a:r>
          </a:p>
          <a:p>
            <a:pPr lvl="0">
              <a:spcBef>
                <a:spcPts val="0"/>
              </a:spcBef>
              <a:buNone/>
            </a:pPr>
            <a:r>
              <a:rPr lang="en" sz="1800"/>
              <a:t>Result %: -6.15</a:t>
            </a:r>
          </a:p>
          <a:p>
            <a:pPr lvl="0">
              <a:spcBef>
                <a:spcPts val="0"/>
              </a:spcBef>
              <a:buNone/>
            </a:pPr>
            <a:r>
              <a:rPr lang="en" sz="1800"/>
              <a:t>Start Balance: $ 965.99</a:t>
            </a:r>
          </a:p>
          <a:p>
            <a:pPr lvl="0">
              <a:spcBef>
                <a:spcPts val="0"/>
              </a:spcBef>
              <a:buNone/>
            </a:pPr>
            <a:r>
              <a:rPr lang="en" sz="1800"/>
              <a:t>Final Balance: $ 906.55</a:t>
            </a:r>
          </a:p>
          <a:p>
            <a:pPr lvl="0" algn="l">
              <a:spcBef>
                <a:spcPts val="0"/>
              </a:spcBef>
              <a:buNone/>
            </a:pPr>
            <a:r>
              <a:t/>
            </a:r>
            <a:endParaRPr sz="1800"/>
          </a:p>
          <a:p>
            <a:pPr lvl="0">
              <a:spcBef>
                <a:spcPts val="0"/>
              </a:spcBef>
              <a:buNone/>
            </a:pPr>
            <a:r>
              <a:rPr lang="en" sz="1800">
                <a:solidFill>
                  <a:srgbClr val="FFFF00"/>
                </a:solidFill>
              </a:rPr>
              <a:t>EMA Crossover Strategy </a:t>
            </a:r>
          </a:p>
          <a:p>
            <a:pPr lvl="0">
              <a:spcBef>
                <a:spcPts val="0"/>
              </a:spcBef>
              <a:buNone/>
            </a:pPr>
            <a:r>
              <a:rPr lang="en" sz="1800">
                <a:solidFill>
                  <a:srgbClr val="FFFF00"/>
                </a:solidFill>
              </a:rPr>
              <a:t>+ Machine Learning</a:t>
            </a:r>
          </a:p>
          <a:p>
            <a:pPr lvl="0">
              <a:spcBef>
                <a:spcPts val="0"/>
              </a:spcBef>
              <a:buNone/>
            </a:pPr>
            <a:r>
              <a:rPr lang="en" sz="1800"/>
              <a:t>EMA Short: 130</a:t>
            </a:r>
          </a:p>
          <a:p>
            <a:pPr lvl="0">
              <a:spcBef>
                <a:spcPts val="0"/>
              </a:spcBef>
              <a:buNone/>
            </a:pPr>
            <a:r>
              <a:rPr lang="en" sz="1800"/>
              <a:t>EMA Long: 191</a:t>
            </a:r>
          </a:p>
          <a:p>
            <a:pPr lvl="0">
              <a:spcBef>
                <a:spcPts val="0"/>
              </a:spcBef>
              <a:buNone/>
            </a:pPr>
            <a:r>
              <a:rPr lang="en" sz="1800"/>
              <a:t>Result %: -2.02</a:t>
            </a:r>
          </a:p>
          <a:p>
            <a:pPr lvl="0">
              <a:spcBef>
                <a:spcPts val="0"/>
              </a:spcBef>
              <a:buNone/>
            </a:pPr>
            <a:r>
              <a:rPr lang="en" sz="1800"/>
              <a:t>Start Balance: $ 965.99</a:t>
            </a:r>
          </a:p>
          <a:p>
            <a:pPr lvl="0">
              <a:spcBef>
                <a:spcPts val="0"/>
              </a:spcBef>
              <a:buNone/>
            </a:pPr>
            <a:r>
              <a:rPr lang="en" sz="1800"/>
              <a:t>Final Balance: $ 946.44</a:t>
            </a:r>
          </a:p>
          <a:p>
            <a:pPr lvl="0" rtl="0">
              <a:spcBef>
                <a:spcPts val="0"/>
              </a:spcBef>
              <a:buNone/>
            </a:pPr>
            <a:r>
              <a:t/>
            </a:r>
            <a:endParaRPr sz="1800"/>
          </a:p>
          <a:p>
            <a:pPr lvl="0" rtl="0">
              <a:spcBef>
                <a:spcPts val="0"/>
              </a:spcBef>
              <a:buNone/>
            </a:pPr>
            <a:r>
              <a:t/>
            </a:r>
            <a:endParaRPr sz="1800"/>
          </a:p>
        </p:txBody>
      </p:sp>
      <p:pic>
        <p:nvPicPr>
          <p:cNvPr descr="trading_data_graph_downtrend.PNG" id="135" name="Shape 135"/>
          <p:cNvPicPr preferRelativeResize="0"/>
          <p:nvPr/>
        </p:nvPicPr>
        <p:blipFill>
          <a:blip r:embed="rId3">
            <a:alphaModFix/>
          </a:blip>
          <a:stretch>
            <a:fillRect/>
          </a:stretch>
        </p:blipFill>
        <p:spPr>
          <a:xfrm>
            <a:off x="4615500" y="1037400"/>
            <a:ext cx="4528500" cy="33061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645900" y="55800"/>
            <a:ext cx="7852200" cy="861000"/>
          </a:xfrm>
          <a:prstGeom prst="rect">
            <a:avLst/>
          </a:prstGeom>
        </p:spPr>
        <p:txBody>
          <a:bodyPr anchorCtr="0" anchor="ctr" bIns="91425" lIns="91425" rIns="91425" tIns="91425">
            <a:noAutofit/>
          </a:bodyPr>
          <a:lstStyle/>
          <a:p>
            <a:pPr lvl="0" rtl="0">
              <a:spcBef>
                <a:spcPts val="0"/>
              </a:spcBef>
              <a:buNone/>
            </a:pPr>
            <a:r>
              <a:rPr lang="en"/>
              <a:t>Future Work</a:t>
            </a:r>
          </a:p>
        </p:txBody>
      </p:sp>
      <p:sp>
        <p:nvSpPr>
          <p:cNvPr id="141" name="Shape 141"/>
          <p:cNvSpPr/>
          <p:nvPr/>
        </p:nvSpPr>
        <p:spPr>
          <a:xfrm>
            <a:off x="2735100" y="2225875"/>
            <a:ext cx="3673800" cy="861000"/>
          </a:xfrm>
          <a:prstGeom prst="flowChartConnec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800"/>
              <a:t>Try different Strategies</a:t>
            </a:r>
          </a:p>
        </p:txBody>
      </p:sp>
      <p:sp>
        <p:nvSpPr>
          <p:cNvPr id="142" name="Shape 142"/>
          <p:cNvSpPr/>
          <p:nvPr/>
        </p:nvSpPr>
        <p:spPr>
          <a:xfrm>
            <a:off x="2460750" y="3204625"/>
            <a:ext cx="4222500" cy="861000"/>
          </a:xfrm>
          <a:prstGeom prst="flowChartConnec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Try different ML Algorithms</a:t>
            </a:r>
          </a:p>
        </p:txBody>
      </p:sp>
      <p:sp>
        <p:nvSpPr>
          <p:cNvPr id="143" name="Shape 143"/>
          <p:cNvSpPr/>
          <p:nvPr/>
        </p:nvSpPr>
        <p:spPr>
          <a:xfrm>
            <a:off x="2735100" y="1247125"/>
            <a:ext cx="3673800" cy="861000"/>
          </a:xfrm>
          <a:prstGeom prst="flowChartConnec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Try different Percepts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Project Goals</a:t>
            </a:r>
          </a:p>
        </p:txBody>
      </p:sp>
      <p:sp>
        <p:nvSpPr>
          <p:cNvPr id="67" name="Shape 67"/>
          <p:cNvSpPr txBox="1"/>
          <p:nvPr>
            <p:ph idx="1" type="body"/>
          </p:nvPr>
        </p:nvSpPr>
        <p:spPr>
          <a:xfrm>
            <a:off x="311700" y="1152475"/>
            <a:ext cx="8520600" cy="2529600"/>
          </a:xfrm>
          <a:prstGeom prst="rect">
            <a:avLst/>
          </a:prstGeom>
        </p:spPr>
        <p:txBody>
          <a:bodyPr anchorCtr="0" anchor="t" bIns="91425" lIns="91425" rIns="91425" tIns="91425">
            <a:noAutofit/>
          </a:bodyPr>
          <a:lstStyle/>
          <a:p>
            <a:pPr indent="-228600" lvl="0" marL="457200" rtl="0">
              <a:spcBef>
                <a:spcPts val="0"/>
              </a:spcBef>
              <a:buChar char="-"/>
            </a:pPr>
            <a:r>
              <a:rPr lang="en"/>
              <a:t>Collect real time trading data to use with our trading agent.</a:t>
            </a:r>
          </a:p>
          <a:p>
            <a:pPr indent="-228600" lvl="0" marL="457200" rtl="0">
              <a:spcBef>
                <a:spcPts val="0"/>
              </a:spcBef>
              <a:buChar char="-"/>
            </a:pPr>
            <a:r>
              <a:rPr lang="en"/>
              <a:t>Implement an exchange simulator that feeds the trading data to a trading agent and handles order requests + fees and account balancing. </a:t>
            </a:r>
          </a:p>
          <a:p>
            <a:pPr indent="-228600" lvl="0" marL="457200" rtl="0">
              <a:spcBef>
                <a:spcPts val="0"/>
              </a:spcBef>
              <a:buChar char="-"/>
            </a:pPr>
            <a:r>
              <a:rPr lang="en"/>
              <a:t>Implement a trading agent that paper-trades bitcoin based on real data.</a:t>
            </a:r>
          </a:p>
          <a:p>
            <a:pPr indent="-228600" lvl="0" marL="457200" rtl="0">
              <a:spcBef>
                <a:spcPts val="0"/>
              </a:spcBef>
              <a:buChar char="-"/>
            </a:pPr>
            <a:r>
              <a:rPr lang="en"/>
              <a:t>Implement a trading strategy that the trading agent will use.</a:t>
            </a:r>
          </a:p>
          <a:p>
            <a:pPr indent="-228600" lvl="0" marL="457200" rtl="0">
              <a:spcBef>
                <a:spcPts val="0"/>
              </a:spcBef>
              <a:buChar char="-"/>
            </a:pPr>
            <a:r>
              <a:rPr lang="en"/>
              <a:t>Use a search algorithm to help find optimal parameters for our trading strategy.</a:t>
            </a:r>
          </a:p>
          <a:p>
            <a:pPr indent="-228600" lvl="0" marL="457200" rtl="0">
              <a:spcBef>
                <a:spcPts val="0"/>
              </a:spcBef>
              <a:buChar char="-"/>
            </a:pPr>
            <a:r>
              <a:rPr lang="en"/>
              <a:t>Use machine learning to help improve the performance of our trading strategy.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idx="2" type="body"/>
          </p:nvPr>
        </p:nvSpPr>
        <p:spPr>
          <a:xfrm>
            <a:off x="4939500" y="724200"/>
            <a:ext cx="3837000" cy="572700"/>
          </a:xfrm>
          <a:prstGeom prst="rect">
            <a:avLst/>
          </a:prstGeom>
        </p:spPr>
        <p:txBody>
          <a:bodyPr anchorCtr="0" anchor="ctr" bIns="91425" lIns="91425" rIns="91425" tIns="91425">
            <a:noAutofit/>
          </a:bodyPr>
          <a:lstStyle/>
          <a:p>
            <a:pPr lvl="0" rtl="0" algn="ctr">
              <a:lnSpc>
                <a:spcPct val="100000"/>
              </a:lnSpc>
              <a:spcBef>
                <a:spcPts val="0"/>
              </a:spcBef>
              <a:spcAft>
                <a:spcPts val="0"/>
              </a:spcAft>
              <a:buNone/>
            </a:pPr>
            <a:r>
              <a:rPr lang="en" sz="1400">
                <a:solidFill>
                  <a:srgbClr val="000000"/>
                </a:solidFill>
                <a:latin typeface="Arial"/>
                <a:ea typeface="Arial"/>
                <a:cs typeface="Arial"/>
                <a:sym typeface="Arial"/>
              </a:rPr>
              <a:t>bfx_2017-03-25.csv</a:t>
            </a:r>
            <a:r>
              <a:rPr lang="en" sz="1400">
                <a:solidFill>
                  <a:srgbClr val="FFFFFF"/>
                </a:solidFill>
                <a:latin typeface="Arial"/>
                <a:ea typeface="Arial"/>
                <a:cs typeface="Arial"/>
                <a:sym typeface="Arial"/>
              </a:rPr>
              <a:t>sv</a:t>
            </a:r>
          </a:p>
        </p:txBody>
      </p:sp>
      <p:sp>
        <p:nvSpPr>
          <p:cNvPr id="73" name="Shape 73"/>
          <p:cNvSpPr txBox="1"/>
          <p:nvPr>
            <p:ph type="title"/>
          </p:nvPr>
        </p:nvSpPr>
        <p:spPr>
          <a:xfrm>
            <a:off x="311700" y="445025"/>
            <a:ext cx="3955500" cy="572700"/>
          </a:xfrm>
          <a:prstGeom prst="rect">
            <a:avLst/>
          </a:prstGeom>
        </p:spPr>
        <p:txBody>
          <a:bodyPr anchorCtr="0" anchor="b" bIns="91425" lIns="91425" rIns="91425" tIns="91425">
            <a:noAutofit/>
          </a:bodyPr>
          <a:lstStyle/>
          <a:p>
            <a:pPr lvl="0" rtl="0" algn="l">
              <a:spcBef>
                <a:spcPts val="0"/>
              </a:spcBef>
              <a:buNone/>
            </a:pPr>
            <a:r>
              <a:rPr lang="en"/>
              <a:t>Data Collection</a:t>
            </a:r>
          </a:p>
        </p:txBody>
      </p:sp>
      <p:pic>
        <p:nvPicPr>
          <p:cNvPr descr="bitfinex-of.jpg" id="74" name="Shape 74"/>
          <p:cNvPicPr preferRelativeResize="0"/>
          <p:nvPr/>
        </p:nvPicPr>
        <p:blipFill>
          <a:blip r:embed="rId3">
            <a:alphaModFix/>
          </a:blip>
          <a:stretch>
            <a:fillRect/>
          </a:stretch>
        </p:blipFill>
        <p:spPr>
          <a:xfrm>
            <a:off x="429025" y="1723112"/>
            <a:ext cx="3754226" cy="2064825"/>
          </a:xfrm>
          <a:prstGeom prst="rect">
            <a:avLst/>
          </a:prstGeom>
          <a:noFill/>
          <a:ln>
            <a:noFill/>
          </a:ln>
        </p:spPr>
      </p:pic>
      <p:sp>
        <p:nvSpPr>
          <p:cNvPr id="75" name="Shape 75"/>
          <p:cNvSpPr txBox="1"/>
          <p:nvPr>
            <p:ph idx="2" type="body"/>
          </p:nvPr>
        </p:nvSpPr>
        <p:spPr>
          <a:xfrm>
            <a:off x="428975" y="1723125"/>
            <a:ext cx="3754200" cy="2845800"/>
          </a:xfrm>
          <a:prstGeom prst="rect">
            <a:avLst/>
          </a:prstGeom>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0" lvl="0" marL="0" rtl="0" algn="ctr">
              <a:spcBef>
                <a:spcPts val="0"/>
              </a:spcBef>
              <a:buNone/>
            </a:pPr>
            <a:r>
              <a:rPr lang="en" sz="3000" u="sng">
                <a:solidFill>
                  <a:schemeClr val="hlink"/>
                </a:solidFill>
                <a:hlinkClick r:id="rId4"/>
              </a:rPr>
              <a:t>www.bitfinex.com</a:t>
            </a:r>
          </a:p>
          <a:p>
            <a:pPr lvl="0" rtl="0">
              <a:spcBef>
                <a:spcPts val="0"/>
              </a:spcBef>
              <a:buNone/>
            </a:pPr>
            <a:r>
              <a:t/>
            </a:r>
            <a:endParaRPr/>
          </a:p>
        </p:txBody>
      </p:sp>
      <p:pic>
        <p:nvPicPr>
          <p:cNvPr descr="trading data.PNG" id="76" name="Shape 76"/>
          <p:cNvPicPr preferRelativeResize="0"/>
          <p:nvPr/>
        </p:nvPicPr>
        <p:blipFill>
          <a:blip r:embed="rId5">
            <a:alphaModFix/>
          </a:blip>
          <a:stretch>
            <a:fillRect/>
          </a:stretch>
        </p:blipFill>
        <p:spPr>
          <a:xfrm>
            <a:off x="5329075" y="1394312"/>
            <a:ext cx="2811150" cy="2932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546700" y="245950"/>
            <a:ext cx="6227100" cy="805500"/>
          </a:xfrm>
          <a:prstGeom prst="rect">
            <a:avLst/>
          </a:prstGeom>
        </p:spPr>
        <p:txBody>
          <a:bodyPr anchorCtr="0" anchor="ctr" bIns="91425" lIns="91425" rIns="91425" tIns="91425">
            <a:noAutofit/>
          </a:bodyPr>
          <a:lstStyle/>
          <a:p>
            <a:pPr lvl="0">
              <a:spcBef>
                <a:spcPts val="0"/>
              </a:spcBef>
              <a:buNone/>
            </a:pPr>
            <a:r>
              <a:rPr lang="en"/>
              <a:t>Data Visualization</a:t>
            </a:r>
          </a:p>
        </p:txBody>
      </p:sp>
      <p:sp>
        <p:nvSpPr>
          <p:cNvPr id="82" name="Shape 82"/>
          <p:cNvSpPr txBox="1"/>
          <p:nvPr>
            <p:ph idx="4294967295" type="body"/>
          </p:nvPr>
        </p:nvSpPr>
        <p:spPr>
          <a:xfrm>
            <a:off x="5184175" y="1153575"/>
            <a:ext cx="3837000" cy="5727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lang="en" sz="1400">
                <a:solidFill>
                  <a:srgbClr val="000000"/>
                </a:solidFill>
                <a:latin typeface="Arial"/>
                <a:ea typeface="Arial"/>
                <a:cs typeface="Arial"/>
                <a:sym typeface="Arial"/>
              </a:rPr>
              <a:t>bfx_2017-03-25.csv</a:t>
            </a:r>
          </a:p>
        </p:txBody>
      </p:sp>
      <p:pic>
        <p:nvPicPr>
          <p:cNvPr descr="trading data.PNG" id="83" name="Shape 83"/>
          <p:cNvPicPr preferRelativeResize="0"/>
          <p:nvPr/>
        </p:nvPicPr>
        <p:blipFill>
          <a:blip r:embed="rId3">
            <a:alphaModFix/>
          </a:blip>
          <a:stretch>
            <a:fillRect/>
          </a:stretch>
        </p:blipFill>
        <p:spPr>
          <a:xfrm>
            <a:off x="5697100" y="1622137"/>
            <a:ext cx="2811150" cy="2932724"/>
          </a:xfrm>
          <a:prstGeom prst="rect">
            <a:avLst/>
          </a:prstGeom>
          <a:noFill/>
          <a:ln>
            <a:noFill/>
          </a:ln>
        </p:spPr>
      </p:pic>
      <p:pic>
        <p:nvPicPr>
          <p:cNvPr descr="trading_data_graph.PNG" id="84" name="Shape 84"/>
          <p:cNvPicPr preferRelativeResize="0"/>
          <p:nvPr/>
        </p:nvPicPr>
        <p:blipFill>
          <a:blip r:embed="rId4">
            <a:alphaModFix/>
          </a:blip>
          <a:stretch>
            <a:fillRect/>
          </a:stretch>
        </p:blipFill>
        <p:spPr>
          <a:xfrm>
            <a:off x="546700" y="1405375"/>
            <a:ext cx="4594582" cy="3506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490250" y="526350"/>
            <a:ext cx="6227100" cy="875700"/>
          </a:xfrm>
          <a:prstGeom prst="rect">
            <a:avLst/>
          </a:prstGeom>
        </p:spPr>
        <p:txBody>
          <a:bodyPr anchorCtr="0" anchor="ctr" bIns="91425" lIns="91425" rIns="91425" tIns="91425">
            <a:noAutofit/>
          </a:bodyPr>
          <a:lstStyle/>
          <a:p>
            <a:pPr lvl="0">
              <a:spcBef>
                <a:spcPts val="0"/>
              </a:spcBef>
              <a:buNone/>
            </a:pPr>
            <a:r>
              <a:rPr lang="en"/>
              <a:t>Architecture</a:t>
            </a:r>
          </a:p>
        </p:txBody>
      </p:sp>
      <p:pic>
        <p:nvPicPr>
          <p:cNvPr descr="structure.PNG" id="90" name="Shape 90"/>
          <p:cNvPicPr preferRelativeResize="0"/>
          <p:nvPr/>
        </p:nvPicPr>
        <p:blipFill>
          <a:blip r:embed="rId3">
            <a:alphaModFix/>
          </a:blip>
          <a:stretch>
            <a:fillRect/>
          </a:stretch>
        </p:blipFill>
        <p:spPr>
          <a:xfrm>
            <a:off x="718112" y="1685875"/>
            <a:ext cx="7707774" cy="209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645900" y="55800"/>
            <a:ext cx="7852200" cy="861000"/>
          </a:xfrm>
          <a:prstGeom prst="rect">
            <a:avLst/>
          </a:prstGeom>
        </p:spPr>
        <p:txBody>
          <a:bodyPr anchorCtr="0" anchor="ctr" bIns="91425" lIns="91425" rIns="91425" tIns="91425">
            <a:noAutofit/>
          </a:bodyPr>
          <a:lstStyle/>
          <a:p>
            <a:pPr lvl="0">
              <a:spcBef>
                <a:spcPts val="0"/>
              </a:spcBef>
              <a:buNone/>
            </a:pPr>
            <a:r>
              <a:rPr lang="en"/>
              <a:t>Agent Strategy: EMA Crossover Strategy</a:t>
            </a:r>
          </a:p>
        </p:txBody>
      </p:sp>
      <p:pic>
        <p:nvPicPr>
          <p:cNvPr descr="trading_strategy1.PNG" id="96" name="Shape 96"/>
          <p:cNvPicPr preferRelativeResize="0"/>
          <p:nvPr/>
        </p:nvPicPr>
        <p:blipFill>
          <a:blip r:embed="rId3">
            <a:alphaModFix/>
          </a:blip>
          <a:stretch>
            <a:fillRect/>
          </a:stretch>
        </p:blipFill>
        <p:spPr>
          <a:xfrm>
            <a:off x="1170999" y="779300"/>
            <a:ext cx="7137124" cy="2095907"/>
          </a:xfrm>
          <a:prstGeom prst="rect">
            <a:avLst/>
          </a:prstGeom>
          <a:noFill/>
          <a:ln>
            <a:noFill/>
          </a:ln>
        </p:spPr>
      </p:pic>
      <p:pic>
        <p:nvPicPr>
          <p:cNvPr descr="trading_strategy2.PNG" id="97" name="Shape 97"/>
          <p:cNvPicPr preferRelativeResize="0"/>
          <p:nvPr/>
        </p:nvPicPr>
        <p:blipFill>
          <a:blip r:embed="rId4">
            <a:alphaModFix/>
          </a:blip>
          <a:stretch>
            <a:fillRect/>
          </a:stretch>
        </p:blipFill>
        <p:spPr>
          <a:xfrm>
            <a:off x="1171000" y="2895374"/>
            <a:ext cx="7137119" cy="2116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0" y="41250"/>
            <a:ext cx="4582800" cy="4383600"/>
          </a:xfrm>
          <a:prstGeom prst="rect">
            <a:avLst/>
          </a:prstGeom>
        </p:spPr>
        <p:txBody>
          <a:bodyPr anchorCtr="0" anchor="b" bIns="91425" lIns="91425" rIns="91425" tIns="91425">
            <a:noAutofit/>
          </a:bodyPr>
          <a:lstStyle/>
          <a:p>
            <a:pPr lvl="0">
              <a:spcBef>
                <a:spcPts val="0"/>
              </a:spcBef>
              <a:buNone/>
            </a:pPr>
            <a:r>
              <a:rPr lang="en"/>
              <a:t>EMA Crossover Strategy:</a:t>
            </a:r>
          </a:p>
          <a:p>
            <a:pPr lvl="0">
              <a:spcBef>
                <a:spcPts val="0"/>
              </a:spcBef>
              <a:buNone/>
            </a:pPr>
            <a:r>
              <a:t/>
            </a:r>
            <a:endParaRPr/>
          </a:p>
          <a:p>
            <a:pPr lvl="0" rtl="0">
              <a:spcBef>
                <a:spcPts val="0"/>
              </a:spcBef>
              <a:buNone/>
            </a:pPr>
            <a:r>
              <a:rPr lang="en" sz="3600"/>
              <a:t>Using a Search Tree to</a:t>
            </a:r>
          </a:p>
          <a:p>
            <a:pPr lvl="0" rtl="0">
              <a:spcBef>
                <a:spcPts val="0"/>
              </a:spcBef>
              <a:buNone/>
            </a:pPr>
            <a:r>
              <a:rPr lang="en" sz="3600"/>
              <a:t>F</a:t>
            </a:r>
            <a:r>
              <a:rPr lang="en" sz="3600"/>
              <a:t>ind Localized Optimal EMA Parameters</a:t>
            </a:r>
          </a:p>
        </p:txBody>
      </p:sp>
      <p:pic>
        <p:nvPicPr>
          <p:cNvPr descr="8arrayTree.png" id="103" name="Shape 103"/>
          <p:cNvPicPr preferRelativeResize="0"/>
          <p:nvPr/>
        </p:nvPicPr>
        <p:blipFill>
          <a:blip r:embed="rId3">
            <a:alphaModFix/>
          </a:blip>
          <a:stretch>
            <a:fillRect/>
          </a:stretch>
        </p:blipFill>
        <p:spPr>
          <a:xfrm>
            <a:off x="4775474" y="3535174"/>
            <a:ext cx="4186775" cy="1441825"/>
          </a:xfrm>
          <a:prstGeom prst="rect">
            <a:avLst/>
          </a:prstGeom>
          <a:noFill/>
          <a:ln>
            <a:noFill/>
          </a:ln>
        </p:spPr>
      </p:pic>
      <p:pic>
        <p:nvPicPr>
          <p:cNvPr descr="optimal_parameters2.PNG" id="104" name="Shape 104"/>
          <p:cNvPicPr preferRelativeResize="0"/>
          <p:nvPr/>
        </p:nvPicPr>
        <p:blipFill>
          <a:blip r:embed="rId4">
            <a:alphaModFix/>
          </a:blip>
          <a:stretch>
            <a:fillRect/>
          </a:stretch>
        </p:blipFill>
        <p:spPr>
          <a:xfrm>
            <a:off x="5016250" y="386350"/>
            <a:ext cx="3705225" cy="3095625"/>
          </a:xfrm>
          <a:prstGeom prst="rect">
            <a:avLst/>
          </a:prstGeom>
          <a:noFill/>
          <a:ln>
            <a:noFill/>
          </a:ln>
        </p:spPr>
      </p:pic>
      <p:sp>
        <p:nvSpPr>
          <p:cNvPr id="105" name="Shape 105"/>
          <p:cNvSpPr txBox="1"/>
          <p:nvPr/>
        </p:nvSpPr>
        <p:spPr>
          <a:xfrm>
            <a:off x="6010112" y="41250"/>
            <a:ext cx="1717500" cy="368100"/>
          </a:xfrm>
          <a:prstGeom prst="rect">
            <a:avLst/>
          </a:prstGeom>
          <a:noFill/>
          <a:ln>
            <a:noFill/>
          </a:ln>
        </p:spPr>
        <p:txBody>
          <a:bodyPr anchorCtr="0" anchor="t" bIns="91425" lIns="91425" rIns="91425" tIns="91425">
            <a:noAutofit/>
          </a:bodyPr>
          <a:lstStyle/>
          <a:p>
            <a:pPr lvl="0" algn="ctr">
              <a:spcBef>
                <a:spcPts val="0"/>
              </a:spcBef>
              <a:buNone/>
            </a:pPr>
            <a:r>
              <a:rPr lang="en"/>
              <a:t>Short Period EMA</a:t>
            </a:r>
          </a:p>
        </p:txBody>
      </p:sp>
      <p:sp>
        <p:nvSpPr>
          <p:cNvPr id="106" name="Shape 106"/>
          <p:cNvSpPr txBox="1"/>
          <p:nvPr/>
        </p:nvSpPr>
        <p:spPr>
          <a:xfrm rot="-5400000">
            <a:off x="3973450" y="1750112"/>
            <a:ext cx="1717500" cy="368100"/>
          </a:xfrm>
          <a:prstGeom prst="rect">
            <a:avLst/>
          </a:prstGeom>
          <a:noFill/>
          <a:ln>
            <a:noFill/>
          </a:ln>
        </p:spPr>
        <p:txBody>
          <a:bodyPr anchorCtr="0" anchor="t" bIns="91425" lIns="91425" rIns="91425" tIns="91425">
            <a:noAutofit/>
          </a:bodyPr>
          <a:lstStyle/>
          <a:p>
            <a:pPr lvl="0" rtl="0" algn="ctr">
              <a:spcBef>
                <a:spcPts val="0"/>
              </a:spcBef>
              <a:buNone/>
            </a:pPr>
            <a:r>
              <a:rPr lang="en"/>
              <a:t>Long </a:t>
            </a:r>
            <a:r>
              <a:rPr lang="en"/>
              <a:t>Period EMA</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645900" y="55800"/>
            <a:ext cx="7852200" cy="861000"/>
          </a:xfrm>
          <a:prstGeom prst="rect">
            <a:avLst/>
          </a:prstGeom>
        </p:spPr>
        <p:txBody>
          <a:bodyPr anchorCtr="0" anchor="ctr" bIns="91425" lIns="91425" rIns="91425" tIns="91425">
            <a:noAutofit/>
          </a:bodyPr>
          <a:lstStyle/>
          <a:p>
            <a:pPr lvl="0" rtl="0">
              <a:spcBef>
                <a:spcPts val="0"/>
              </a:spcBef>
              <a:buNone/>
            </a:pPr>
            <a:r>
              <a:rPr lang="en">
                <a:solidFill>
                  <a:schemeClr val="lt1"/>
                </a:solidFill>
              </a:rPr>
              <a:t>Machine Learning</a:t>
            </a:r>
            <a:r>
              <a:rPr lang="en">
                <a:solidFill>
                  <a:schemeClr val="lt1"/>
                </a:solidFill>
              </a:rPr>
              <a:t>: Naive Bayes Classifier</a:t>
            </a:r>
          </a:p>
        </p:txBody>
      </p:sp>
      <p:pic>
        <p:nvPicPr>
          <p:cNvPr descr="trading_strategy2.PNG" id="112" name="Shape 112"/>
          <p:cNvPicPr preferRelativeResize="0"/>
          <p:nvPr/>
        </p:nvPicPr>
        <p:blipFill>
          <a:blip r:embed="rId3">
            <a:alphaModFix/>
          </a:blip>
          <a:stretch>
            <a:fillRect/>
          </a:stretch>
        </p:blipFill>
        <p:spPr>
          <a:xfrm>
            <a:off x="1171000" y="2895374"/>
            <a:ext cx="7137119" cy="2116074"/>
          </a:xfrm>
          <a:prstGeom prst="rect">
            <a:avLst/>
          </a:prstGeom>
          <a:noFill/>
          <a:ln>
            <a:noFill/>
          </a:ln>
        </p:spPr>
      </p:pic>
      <p:pic>
        <p:nvPicPr>
          <p:cNvPr descr="Naive_Bayes.PNG" id="113" name="Shape 113"/>
          <p:cNvPicPr preferRelativeResize="0"/>
          <p:nvPr/>
        </p:nvPicPr>
        <p:blipFill>
          <a:blip r:embed="rId4">
            <a:alphaModFix/>
          </a:blip>
          <a:stretch>
            <a:fillRect/>
          </a:stretch>
        </p:blipFill>
        <p:spPr>
          <a:xfrm>
            <a:off x="2338937" y="1016624"/>
            <a:ext cx="4466120" cy="1673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645900" y="55800"/>
            <a:ext cx="7852200" cy="861000"/>
          </a:xfrm>
          <a:prstGeom prst="rect">
            <a:avLst/>
          </a:prstGeom>
        </p:spPr>
        <p:txBody>
          <a:bodyPr anchorCtr="0" anchor="ctr" bIns="91425" lIns="91425" rIns="91425" tIns="91425">
            <a:noAutofit/>
          </a:bodyPr>
          <a:lstStyle/>
          <a:p>
            <a:pPr lvl="0" rtl="0">
              <a:spcBef>
                <a:spcPts val="0"/>
              </a:spcBef>
              <a:buNone/>
            </a:pPr>
            <a:r>
              <a:rPr lang="en"/>
              <a:t>Machine Learning: Naive Bayes Classifier</a:t>
            </a:r>
          </a:p>
        </p:txBody>
      </p:sp>
      <p:pic>
        <p:nvPicPr>
          <p:cNvPr descr="structure.PNG" id="119" name="Shape 119"/>
          <p:cNvPicPr preferRelativeResize="0"/>
          <p:nvPr/>
        </p:nvPicPr>
        <p:blipFill>
          <a:blip r:embed="rId3">
            <a:alphaModFix/>
          </a:blip>
          <a:stretch>
            <a:fillRect/>
          </a:stretch>
        </p:blipFill>
        <p:spPr>
          <a:xfrm>
            <a:off x="1228724" y="1286874"/>
            <a:ext cx="6686574" cy="1813699"/>
          </a:xfrm>
          <a:prstGeom prst="rect">
            <a:avLst/>
          </a:prstGeom>
          <a:noFill/>
          <a:ln>
            <a:noFill/>
          </a:ln>
        </p:spPr>
      </p:pic>
      <p:pic>
        <p:nvPicPr>
          <p:cNvPr descr="trading_strategy2.PNG" id="120" name="Shape 120"/>
          <p:cNvPicPr preferRelativeResize="0"/>
          <p:nvPr/>
        </p:nvPicPr>
        <p:blipFill>
          <a:blip r:embed="rId4">
            <a:alphaModFix/>
          </a:blip>
          <a:stretch>
            <a:fillRect/>
          </a:stretch>
        </p:blipFill>
        <p:spPr>
          <a:xfrm>
            <a:off x="1003450" y="2982374"/>
            <a:ext cx="7137119" cy="2116074"/>
          </a:xfrm>
          <a:prstGeom prst="rect">
            <a:avLst/>
          </a:prstGeom>
          <a:noFill/>
          <a:ln>
            <a:noFill/>
          </a:ln>
        </p:spPr>
      </p:pic>
      <p:pic>
        <p:nvPicPr>
          <p:cNvPr descr="summaries.PNG" id="121" name="Shape 121"/>
          <p:cNvPicPr preferRelativeResize="0"/>
          <p:nvPr/>
        </p:nvPicPr>
        <p:blipFill>
          <a:blip r:embed="rId5">
            <a:alphaModFix/>
          </a:blip>
          <a:stretch>
            <a:fillRect/>
          </a:stretch>
        </p:blipFill>
        <p:spPr>
          <a:xfrm>
            <a:off x="812687" y="764399"/>
            <a:ext cx="7518625" cy="635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