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2" r:id="rId9"/>
    <p:sldId id="273" r:id="rId10"/>
    <p:sldId id="271"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Loss Per Epoch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Loss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Sheet1!$B$2:$B$42</c:f>
              <c:numCache>
                <c:formatCode>General</c:formatCode>
                <c:ptCount val="4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numCache>
            </c:numRef>
          </c:xVal>
          <c:yVal>
            <c:numRef>
              <c:f>Sheet1!$C$2:$C$42</c:f>
              <c:numCache>
                <c:formatCode>General</c:formatCode>
                <c:ptCount val="41"/>
                <c:pt idx="0">
                  <c:v>3.3342000000000001</c:v>
                </c:pt>
                <c:pt idx="1">
                  <c:v>1.798</c:v>
                </c:pt>
                <c:pt idx="2">
                  <c:v>1.5649</c:v>
                </c:pt>
                <c:pt idx="3">
                  <c:v>1.4044000000000001</c:v>
                </c:pt>
                <c:pt idx="4">
                  <c:v>1.2454000000000001</c:v>
                </c:pt>
                <c:pt idx="5">
                  <c:v>1.1257999999999999</c:v>
                </c:pt>
                <c:pt idx="6">
                  <c:v>0.97770000000000001</c:v>
                </c:pt>
                <c:pt idx="7">
                  <c:v>0.85170000000000001</c:v>
                </c:pt>
                <c:pt idx="8">
                  <c:v>0.75160000000000005</c:v>
                </c:pt>
                <c:pt idx="9">
                  <c:v>0.66590000000000005</c:v>
                </c:pt>
                <c:pt idx="10">
                  <c:v>0.59009999999999996</c:v>
                </c:pt>
                <c:pt idx="11">
                  <c:v>0.53390000000000004</c:v>
                </c:pt>
                <c:pt idx="12">
                  <c:v>0.49149999999999999</c:v>
                </c:pt>
                <c:pt idx="13">
                  <c:v>0.45469999999999999</c:v>
                </c:pt>
                <c:pt idx="14">
                  <c:v>0.42070000000000002</c:v>
                </c:pt>
                <c:pt idx="15">
                  <c:v>0.39560000000000001</c:v>
                </c:pt>
                <c:pt idx="16">
                  <c:v>0.37609999999999999</c:v>
                </c:pt>
                <c:pt idx="17">
                  <c:v>0.35470000000000002</c:v>
                </c:pt>
                <c:pt idx="18">
                  <c:v>0.33779999999999999</c:v>
                </c:pt>
                <c:pt idx="19">
                  <c:v>0.32300000000000001</c:v>
                </c:pt>
                <c:pt idx="20">
                  <c:v>0.3115</c:v>
                </c:pt>
                <c:pt idx="21">
                  <c:v>0.29780000000000001</c:v>
                </c:pt>
                <c:pt idx="22">
                  <c:v>0.28839999999999999</c:v>
                </c:pt>
                <c:pt idx="23">
                  <c:v>0.28100000000000003</c:v>
                </c:pt>
                <c:pt idx="24">
                  <c:v>0.27389999999999998</c:v>
                </c:pt>
                <c:pt idx="25">
                  <c:v>0.26619999999999999</c:v>
                </c:pt>
                <c:pt idx="26">
                  <c:v>0.25769999999999998</c:v>
                </c:pt>
                <c:pt idx="27">
                  <c:v>0.2545</c:v>
                </c:pt>
                <c:pt idx="28">
                  <c:v>0.24959999999999999</c:v>
                </c:pt>
                <c:pt idx="29">
                  <c:v>0.24479999999999999</c:v>
                </c:pt>
                <c:pt idx="30">
                  <c:v>0.24440000000000001</c:v>
                </c:pt>
                <c:pt idx="31">
                  <c:v>0.23669999999999999</c:v>
                </c:pt>
                <c:pt idx="32">
                  <c:v>0.23569999999999999</c:v>
                </c:pt>
                <c:pt idx="33">
                  <c:v>0.23119999999999999</c:v>
                </c:pt>
                <c:pt idx="34">
                  <c:v>0.2293</c:v>
                </c:pt>
                <c:pt idx="35">
                  <c:v>0.2293</c:v>
                </c:pt>
                <c:pt idx="36">
                  <c:v>0.2273</c:v>
                </c:pt>
                <c:pt idx="37">
                  <c:v>0.2243</c:v>
                </c:pt>
                <c:pt idx="38">
                  <c:v>0.22059999999999999</c:v>
                </c:pt>
                <c:pt idx="39">
                  <c:v>0.2208</c:v>
                </c:pt>
                <c:pt idx="40">
                  <c:v>0.2089</c:v>
                </c:pt>
              </c:numCache>
            </c:numRef>
          </c:yVal>
          <c:smooth val="1"/>
          <c:extLst>
            <c:ext xmlns:c16="http://schemas.microsoft.com/office/drawing/2014/chart" uri="{C3380CC4-5D6E-409C-BE32-E72D297353CC}">
              <c16:uniqueId val="{00000000-A5D9-48B7-A4A2-AD4BCE3D9C97}"/>
            </c:ext>
          </c:extLst>
        </c:ser>
        <c:dLbls>
          <c:showLegendKey val="0"/>
          <c:showVal val="0"/>
          <c:showCatName val="0"/>
          <c:showSerName val="0"/>
          <c:showPercent val="0"/>
          <c:showBubbleSize val="0"/>
        </c:dLbls>
        <c:axId val="414069464"/>
        <c:axId val="414074712"/>
      </c:scatterChart>
      <c:valAx>
        <c:axId val="414069464"/>
        <c:scaling>
          <c:orientation val="minMax"/>
          <c:max val="4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074712"/>
        <c:crosses val="autoZero"/>
        <c:crossBetween val="midCat"/>
      </c:valAx>
      <c:valAx>
        <c:axId val="414074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069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AFDB5-FB71-4994-A4FF-5C6D44E1E6B6}"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D5A5C-CB6C-4862-93FD-A680DBC464D9}" type="slidenum">
              <a:rPr lang="en-US" smtClean="0"/>
              <a:t>‹#›</a:t>
            </a:fld>
            <a:endParaRPr lang="en-US"/>
          </a:p>
        </p:txBody>
      </p:sp>
    </p:spTree>
    <p:extLst>
      <p:ext uri="{BB962C8B-B14F-4D97-AF65-F5344CB8AC3E}">
        <p14:creationId xmlns:p14="http://schemas.microsoft.com/office/powerpoint/2010/main" val="279561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4F4-D3FA-493D-B27A-FFCBFC0C7E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8E2DF-328D-4DA6-A302-D2B4790FF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714F66-FD32-4EA6-98DC-ED8065D7163D}"/>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3C0BC22C-55A4-4099-B60A-DE1672B44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D1072-4048-4D04-951C-A1A641F54E1B}"/>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107859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1010-5441-4BCC-A0D8-30F6C16B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45185F-5B5A-44B1-8FBC-44951984E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5ABE5-7F7C-4ECA-871F-6FAFDCD288DA}"/>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48097C31-2C2B-41E6-9172-00A5E2276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4EFAD8-63DE-4624-BF94-45C8DC8FE9DF}"/>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210726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CD026-4022-4550-A894-E68F402ED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F3A92D-2DE1-4AB5-936C-482011C75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7BC4D-9BE5-42ED-AED4-74AA6F6B05B8}"/>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472C1A48-AD9C-47D8-9995-6A6A22F50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635AE-53AD-427B-B746-2C289C82D1CA}"/>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149901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CEAC-E44C-43BD-8D16-F2C5E42A6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07CF9-DD39-4783-A723-00242C84D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93B72-059D-48AD-8085-022BDE31AD01}"/>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883BF4F0-DAB5-4F7F-AD71-D60400243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44954-4F65-43FD-ABD1-C40B44A1F6A5}"/>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111359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528C-C29A-453E-A63D-DB7557CA7B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8E6079-50BC-41EF-8AED-AF6F6CDA4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92BDD7-B329-48C8-B64D-9FB6A5975BDE}"/>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B4A3E054-AA65-451F-B9BF-CDFEFB527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E0C23-00CB-4EE0-A254-E2FB7E770A29}"/>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204875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E2DA-088F-4BF0-B88E-6562D37782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7B8741-DA12-4F4D-A70F-FE9D51EA1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A09FC-25CD-4A05-ABA8-7E1AC6405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792994-D85C-4D3C-A77E-72065FDE1B56}"/>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6" name="Footer Placeholder 5">
            <a:extLst>
              <a:ext uri="{FF2B5EF4-FFF2-40B4-BE49-F238E27FC236}">
                <a16:creationId xmlns:a16="http://schemas.microsoft.com/office/drawing/2014/main" id="{D85F1DD9-CF64-4903-9615-9B3D65B2A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1684B-B9DE-4BB6-9FB7-1CF1A5E77E68}"/>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408385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8727-36EE-425B-BE64-AB863B40BF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4AE0C4-98B3-4BE3-81C6-07F4FF1DF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0B05D-ACDC-489E-AEFB-1723583F4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6DA9ED-C9A0-465C-99AC-544B3DB7A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1CAA75-7961-4F0E-9ACF-31B745970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721E3-D8FD-437B-9466-98C3D1065985}"/>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8" name="Footer Placeholder 7">
            <a:extLst>
              <a:ext uri="{FF2B5EF4-FFF2-40B4-BE49-F238E27FC236}">
                <a16:creationId xmlns:a16="http://schemas.microsoft.com/office/drawing/2014/main" id="{509BD5BF-1A9D-4590-8D00-7E8857663E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186D2-2B23-4C8C-9F86-1753B64025AD}"/>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420671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F8F8-DBA8-45A5-B0BB-F06EF686C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4A611-89BC-43A8-BA9C-F65A44841BFF}"/>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4" name="Footer Placeholder 3">
            <a:extLst>
              <a:ext uri="{FF2B5EF4-FFF2-40B4-BE49-F238E27FC236}">
                <a16:creationId xmlns:a16="http://schemas.microsoft.com/office/drawing/2014/main" id="{81F57AEB-7A75-4874-BA46-EDF5E4799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7B2C2-F920-4F4F-ADDA-183B3AADA36B}"/>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377284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4CEAB-CAFA-400E-991C-C898FE8B4AEA}"/>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3" name="Footer Placeholder 2">
            <a:extLst>
              <a:ext uri="{FF2B5EF4-FFF2-40B4-BE49-F238E27FC236}">
                <a16:creationId xmlns:a16="http://schemas.microsoft.com/office/drawing/2014/main" id="{0CB70373-0AE1-4C16-A7B3-F66F43225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C43725-BEC7-4970-A7A3-1C838357AD62}"/>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331837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7231-4914-44EB-89DC-AC39DFADE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4D939E-3D23-484D-A029-8803C92D4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F6120E-76AC-4E97-9B91-3487C0CC4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A8D70-90C2-42A1-B0B7-AF30CB003867}"/>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6" name="Footer Placeholder 5">
            <a:extLst>
              <a:ext uri="{FF2B5EF4-FFF2-40B4-BE49-F238E27FC236}">
                <a16:creationId xmlns:a16="http://schemas.microsoft.com/office/drawing/2014/main" id="{19A1B6E0-5BB8-4BCA-B237-0DB122FFC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BBDB9-B26E-4A51-9AE8-B6D47E048AA1}"/>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314943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5D29-4D72-49E0-9545-58458E7CB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9C038-F250-4357-8486-6A0716FE6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CEAB6D-A6D8-4D1C-B63A-4BBDEF9F6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62445-E044-4408-B89F-E885AE0F1628}"/>
              </a:ext>
            </a:extLst>
          </p:cNvPr>
          <p:cNvSpPr>
            <a:spLocks noGrp="1"/>
          </p:cNvSpPr>
          <p:nvPr>
            <p:ph type="dt" sz="half" idx="10"/>
          </p:nvPr>
        </p:nvSpPr>
        <p:spPr/>
        <p:txBody>
          <a:bodyPr/>
          <a:lstStyle/>
          <a:p>
            <a:fld id="{990120B1-300E-4C7B-A46F-12388CC9BA5C}" type="datetimeFigureOut">
              <a:rPr lang="en-US" smtClean="0"/>
              <a:t>2/16/2021</a:t>
            </a:fld>
            <a:endParaRPr lang="en-US"/>
          </a:p>
        </p:txBody>
      </p:sp>
      <p:sp>
        <p:nvSpPr>
          <p:cNvPr id="6" name="Footer Placeholder 5">
            <a:extLst>
              <a:ext uri="{FF2B5EF4-FFF2-40B4-BE49-F238E27FC236}">
                <a16:creationId xmlns:a16="http://schemas.microsoft.com/office/drawing/2014/main" id="{1867B438-0DA2-42E4-840D-C2C45793E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45500-1D36-4296-8D1B-6238296B7A9D}"/>
              </a:ext>
            </a:extLst>
          </p:cNvPr>
          <p:cNvSpPr>
            <a:spLocks noGrp="1"/>
          </p:cNvSpPr>
          <p:nvPr>
            <p:ph type="sldNum" sz="quarter" idx="12"/>
          </p:nvPr>
        </p:nvSpPr>
        <p:spPr/>
        <p:txBody>
          <a:bodyPr/>
          <a:lstStyle/>
          <a:p>
            <a:fld id="{A44FA6E3-45BF-431C-B192-43F18061B8C2}" type="slidenum">
              <a:rPr lang="en-US" smtClean="0"/>
              <a:t>‹#›</a:t>
            </a:fld>
            <a:endParaRPr lang="en-US"/>
          </a:p>
        </p:txBody>
      </p:sp>
    </p:spTree>
    <p:extLst>
      <p:ext uri="{BB962C8B-B14F-4D97-AF65-F5344CB8AC3E}">
        <p14:creationId xmlns:p14="http://schemas.microsoft.com/office/powerpoint/2010/main" val="211554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7EEB80-471A-41F8-8D61-2BBC36F12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5B7E2-44C4-474A-8D83-25BE13B62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76C05-1E11-4C97-99B9-F0AC7FB75C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120B1-300E-4C7B-A46F-12388CC9BA5C}" type="datetimeFigureOut">
              <a:rPr lang="en-US" smtClean="0"/>
              <a:t>2/16/2021</a:t>
            </a:fld>
            <a:endParaRPr lang="en-US"/>
          </a:p>
        </p:txBody>
      </p:sp>
      <p:sp>
        <p:nvSpPr>
          <p:cNvPr id="5" name="Footer Placeholder 4">
            <a:extLst>
              <a:ext uri="{FF2B5EF4-FFF2-40B4-BE49-F238E27FC236}">
                <a16:creationId xmlns:a16="http://schemas.microsoft.com/office/drawing/2014/main" id="{F8BBDAA2-0C21-4C20-A6B3-B189C1A81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AA040-6CBC-4591-B094-B88AAA601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FA6E3-45BF-431C-B192-43F18061B8C2}" type="slidenum">
              <a:rPr lang="en-US" smtClean="0"/>
              <a:t>‹#›</a:t>
            </a:fld>
            <a:endParaRPr lang="en-US"/>
          </a:p>
        </p:txBody>
      </p:sp>
    </p:spTree>
    <p:extLst>
      <p:ext uri="{BB962C8B-B14F-4D97-AF65-F5344CB8AC3E}">
        <p14:creationId xmlns:p14="http://schemas.microsoft.com/office/powerpoint/2010/main" val="397194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B8931-6C50-4D9A-B49E-2783AECA3048}"/>
              </a:ext>
            </a:extLst>
          </p:cNvPr>
          <p:cNvSpPr>
            <a:spLocks noGrp="1"/>
          </p:cNvSpPr>
          <p:nvPr>
            <p:ph type="ctrTitle"/>
          </p:nvPr>
        </p:nvSpPr>
        <p:spPr/>
        <p:txBody>
          <a:bodyPr/>
          <a:lstStyle/>
          <a:p>
            <a:r>
              <a:rPr lang="en-US" dirty="0"/>
              <a:t>Thesis Meeting 2.16.2021</a:t>
            </a:r>
          </a:p>
        </p:txBody>
      </p:sp>
      <p:sp>
        <p:nvSpPr>
          <p:cNvPr id="3" name="Subtitle 2">
            <a:extLst>
              <a:ext uri="{FF2B5EF4-FFF2-40B4-BE49-F238E27FC236}">
                <a16:creationId xmlns:a16="http://schemas.microsoft.com/office/drawing/2014/main" id="{E30DFE22-90EE-4909-918D-3965D0AD911B}"/>
              </a:ext>
            </a:extLst>
          </p:cNvPr>
          <p:cNvSpPr>
            <a:spLocks noGrp="1"/>
          </p:cNvSpPr>
          <p:nvPr>
            <p:ph type="subTitle" idx="1"/>
          </p:nvPr>
        </p:nvSpPr>
        <p:spPr/>
        <p:txBody>
          <a:bodyPr/>
          <a:lstStyle/>
          <a:p>
            <a:r>
              <a:rPr lang="en-US" dirty="0"/>
              <a:t>Story Time</a:t>
            </a:r>
          </a:p>
        </p:txBody>
      </p:sp>
    </p:spTree>
    <p:extLst>
      <p:ext uri="{BB962C8B-B14F-4D97-AF65-F5344CB8AC3E}">
        <p14:creationId xmlns:p14="http://schemas.microsoft.com/office/powerpoint/2010/main" val="304246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2D1BD-0B82-4644-8C20-755EB90400F0}"/>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Training</a:t>
            </a:r>
          </a:p>
        </p:txBody>
      </p:sp>
      <p:sp>
        <p:nvSpPr>
          <p:cNvPr id="3" name="Content Placeholder 2">
            <a:extLst>
              <a:ext uri="{FF2B5EF4-FFF2-40B4-BE49-F238E27FC236}">
                <a16:creationId xmlns:a16="http://schemas.microsoft.com/office/drawing/2014/main" id="{B4B89469-B0F3-43FB-86E3-39033DE101A8}"/>
              </a:ext>
            </a:extLst>
          </p:cNvPr>
          <p:cNvSpPr>
            <a:spLocks noGrp="1"/>
          </p:cNvSpPr>
          <p:nvPr>
            <p:ph idx="1"/>
          </p:nvPr>
        </p:nvSpPr>
        <p:spPr>
          <a:xfrm>
            <a:off x="1286930" y="2962451"/>
            <a:ext cx="4052499" cy="2820012"/>
          </a:xfrm>
        </p:spPr>
        <p:txBody>
          <a:bodyPr>
            <a:normAutofit/>
          </a:bodyPr>
          <a:lstStyle/>
          <a:p>
            <a:r>
              <a:rPr lang="en-US" sz="1500"/>
              <a:t>Ran through the night</a:t>
            </a:r>
          </a:p>
          <a:p>
            <a:r>
              <a:rPr lang="en-US" sz="1500"/>
              <a:t>100 epochs at roughly 15 minutes an epoch</a:t>
            </a:r>
          </a:p>
          <a:p>
            <a:r>
              <a:rPr lang="en-US" sz="1500"/>
              <a:t>Woke up only 30 epochs into first cycle</a:t>
            </a:r>
          </a:p>
          <a:p>
            <a:r>
              <a:rPr lang="en-US" sz="1500"/>
              <a:t>Laptop couldn’t access the internet</a:t>
            </a:r>
          </a:p>
          <a:p>
            <a:r>
              <a:rPr lang="en-US" sz="1500"/>
              <a:t>Decided to interrupt the run after morning classes</a:t>
            </a:r>
          </a:p>
          <a:p>
            <a:r>
              <a:rPr lang="en-US" sz="1500"/>
              <a:t>Re-ran quickly on 5 epochs but largely gibberish results </a:t>
            </a:r>
          </a:p>
        </p:txBody>
      </p:sp>
      <p:graphicFrame>
        <p:nvGraphicFramePr>
          <p:cNvPr id="4" name="Chart 3">
            <a:extLst>
              <a:ext uri="{FF2B5EF4-FFF2-40B4-BE49-F238E27FC236}">
                <a16:creationId xmlns:a16="http://schemas.microsoft.com/office/drawing/2014/main" id="{AE0CE72D-6C37-4430-B9FB-37F125ADF502}"/>
              </a:ext>
            </a:extLst>
          </p:cNvPr>
          <p:cNvGraphicFramePr>
            <a:graphicFrameLocks/>
          </p:cNvGraphicFramePr>
          <p:nvPr>
            <p:extLst>
              <p:ext uri="{D42A27DB-BD31-4B8C-83A1-F6EECF244321}">
                <p14:modId xmlns:p14="http://schemas.microsoft.com/office/powerpoint/2010/main" val="3485683252"/>
              </p:ext>
            </p:extLst>
          </p:nvPr>
        </p:nvGraphicFramePr>
        <p:xfrm>
          <a:off x="6088195" y="2962451"/>
          <a:ext cx="5141701" cy="28200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471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2E5767-35CC-45C0-90AE-E813910D0D02}"/>
              </a:ext>
            </a:extLst>
          </p:cNvPr>
          <p:cNvSpPr/>
          <p:nvPr/>
        </p:nvSpPr>
        <p:spPr>
          <a:xfrm>
            <a:off x="1984346" y="1084205"/>
            <a:ext cx="1798041" cy="548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keyword_comment_cleaned.csv</a:t>
            </a:r>
          </a:p>
        </p:txBody>
      </p:sp>
      <p:sp>
        <p:nvSpPr>
          <p:cNvPr id="3" name="Rectangle: Rounded Corners 2">
            <a:extLst>
              <a:ext uri="{FF2B5EF4-FFF2-40B4-BE49-F238E27FC236}">
                <a16:creationId xmlns:a16="http://schemas.microsoft.com/office/drawing/2014/main" id="{2A162E3B-04FA-426A-A3B0-49EB12E5B902}"/>
              </a:ext>
            </a:extLst>
          </p:cNvPr>
          <p:cNvSpPr/>
          <p:nvPr/>
        </p:nvSpPr>
        <p:spPr>
          <a:xfrm>
            <a:off x="1984346" y="1851796"/>
            <a:ext cx="1798041" cy="5484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Reddit_Samples.csv</a:t>
            </a:r>
          </a:p>
        </p:txBody>
      </p:sp>
      <p:sp>
        <p:nvSpPr>
          <p:cNvPr id="4" name="Rectangle: Rounded Corners 3">
            <a:extLst>
              <a:ext uri="{FF2B5EF4-FFF2-40B4-BE49-F238E27FC236}">
                <a16:creationId xmlns:a16="http://schemas.microsoft.com/office/drawing/2014/main" id="{F115E2EC-DB86-4B97-B609-934BF461009C}"/>
              </a:ext>
            </a:extLst>
          </p:cNvPr>
          <p:cNvSpPr/>
          <p:nvPr/>
        </p:nvSpPr>
        <p:spPr>
          <a:xfrm>
            <a:off x="2442944" y="4224151"/>
            <a:ext cx="1352026" cy="6627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Google T5</a:t>
            </a:r>
          </a:p>
        </p:txBody>
      </p:sp>
      <p:sp>
        <p:nvSpPr>
          <p:cNvPr id="5" name="Rectangle: Rounded Corners 4">
            <a:extLst>
              <a:ext uri="{FF2B5EF4-FFF2-40B4-BE49-F238E27FC236}">
                <a16:creationId xmlns:a16="http://schemas.microsoft.com/office/drawing/2014/main" id="{D99D0E03-005A-47DD-8EB3-914100CC8E98}"/>
              </a:ext>
            </a:extLst>
          </p:cNvPr>
          <p:cNvSpPr/>
          <p:nvPr/>
        </p:nvSpPr>
        <p:spPr>
          <a:xfrm>
            <a:off x="5057864" y="2632808"/>
            <a:ext cx="1352026" cy="6165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Markov Model</a:t>
            </a:r>
          </a:p>
        </p:txBody>
      </p:sp>
      <p:sp>
        <p:nvSpPr>
          <p:cNvPr id="6" name="Rectangle: Rounded Corners 5">
            <a:extLst>
              <a:ext uri="{FF2B5EF4-FFF2-40B4-BE49-F238E27FC236}">
                <a16:creationId xmlns:a16="http://schemas.microsoft.com/office/drawing/2014/main" id="{EC6F5F92-F91D-4C56-BD82-1BE48734168F}"/>
              </a:ext>
            </a:extLst>
          </p:cNvPr>
          <p:cNvSpPr/>
          <p:nvPr/>
        </p:nvSpPr>
        <p:spPr>
          <a:xfrm>
            <a:off x="4618839" y="4224151"/>
            <a:ext cx="1352026" cy="6165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Summaries</a:t>
            </a:r>
          </a:p>
        </p:txBody>
      </p:sp>
      <p:sp>
        <p:nvSpPr>
          <p:cNvPr id="7" name="Rectangle: Rounded Corners 6">
            <a:extLst>
              <a:ext uri="{FF2B5EF4-FFF2-40B4-BE49-F238E27FC236}">
                <a16:creationId xmlns:a16="http://schemas.microsoft.com/office/drawing/2014/main" id="{8C05EE51-305C-44B5-BFEF-D9FF0FDAA167}"/>
              </a:ext>
            </a:extLst>
          </p:cNvPr>
          <p:cNvSpPr/>
          <p:nvPr/>
        </p:nvSpPr>
        <p:spPr>
          <a:xfrm>
            <a:off x="8711970" y="4219951"/>
            <a:ext cx="1352026" cy="6165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HMW Fragments</a:t>
            </a:r>
          </a:p>
        </p:txBody>
      </p:sp>
      <p:sp>
        <p:nvSpPr>
          <p:cNvPr id="8" name="Rectangle: Rounded Corners 7">
            <a:extLst>
              <a:ext uri="{FF2B5EF4-FFF2-40B4-BE49-F238E27FC236}">
                <a16:creationId xmlns:a16="http://schemas.microsoft.com/office/drawing/2014/main" id="{C4D92CDF-B243-4C42-9EBA-054F648D7724}"/>
              </a:ext>
            </a:extLst>
          </p:cNvPr>
          <p:cNvSpPr/>
          <p:nvPr/>
        </p:nvSpPr>
        <p:spPr>
          <a:xfrm>
            <a:off x="6794734" y="4219951"/>
            <a:ext cx="1352026" cy="616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t>TextBlob</a:t>
            </a:r>
            <a:endParaRPr lang="en-US" sz="1200" dirty="0"/>
          </a:p>
        </p:txBody>
      </p:sp>
      <p:sp>
        <p:nvSpPr>
          <p:cNvPr id="9" name="Rectangle: Rounded Corners 8">
            <a:extLst>
              <a:ext uri="{FF2B5EF4-FFF2-40B4-BE49-F238E27FC236}">
                <a16:creationId xmlns:a16="http://schemas.microsoft.com/office/drawing/2014/main" id="{70EA931C-C29C-4059-B813-19C54A17898A}"/>
              </a:ext>
            </a:extLst>
          </p:cNvPr>
          <p:cNvSpPr/>
          <p:nvPr/>
        </p:nvSpPr>
        <p:spPr>
          <a:xfrm>
            <a:off x="7059861" y="2609742"/>
            <a:ext cx="1498833" cy="6627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Part of Speech Probability Matrix</a:t>
            </a:r>
          </a:p>
        </p:txBody>
      </p:sp>
      <p:sp>
        <p:nvSpPr>
          <p:cNvPr id="10" name="Rectangle: Rounded Corners 9">
            <a:extLst>
              <a:ext uri="{FF2B5EF4-FFF2-40B4-BE49-F238E27FC236}">
                <a16:creationId xmlns:a16="http://schemas.microsoft.com/office/drawing/2014/main" id="{DE4F95EE-865E-452D-9A25-CD43B6E314E5}"/>
              </a:ext>
            </a:extLst>
          </p:cNvPr>
          <p:cNvSpPr/>
          <p:nvPr/>
        </p:nvSpPr>
        <p:spPr>
          <a:xfrm>
            <a:off x="4405620" y="1428156"/>
            <a:ext cx="2080470" cy="6627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Preprocessor</a:t>
            </a:r>
          </a:p>
        </p:txBody>
      </p:sp>
      <p:sp>
        <p:nvSpPr>
          <p:cNvPr id="11" name="Rectangle: Rounded Corners 10">
            <a:extLst>
              <a:ext uri="{FF2B5EF4-FFF2-40B4-BE49-F238E27FC236}">
                <a16:creationId xmlns:a16="http://schemas.microsoft.com/office/drawing/2014/main" id="{0D39C859-D128-4B41-8589-04B8093CEBD4}"/>
              </a:ext>
            </a:extLst>
          </p:cNvPr>
          <p:cNvSpPr/>
          <p:nvPr/>
        </p:nvSpPr>
        <p:spPr>
          <a:xfrm>
            <a:off x="7031725" y="1028899"/>
            <a:ext cx="1335247" cy="6156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Training Data</a:t>
            </a:r>
          </a:p>
        </p:txBody>
      </p:sp>
      <p:sp>
        <p:nvSpPr>
          <p:cNvPr id="12" name="Rectangle: Rounded Corners 11">
            <a:extLst>
              <a:ext uri="{FF2B5EF4-FFF2-40B4-BE49-F238E27FC236}">
                <a16:creationId xmlns:a16="http://schemas.microsoft.com/office/drawing/2014/main" id="{2291E6A7-34C3-4779-A324-39795F19C285}"/>
              </a:ext>
            </a:extLst>
          </p:cNvPr>
          <p:cNvSpPr/>
          <p:nvPr/>
        </p:nvSpPr>
        <p:spPr>
          <a:xfrm>
            <a:off x="7014946" y="1897935"/>
            <a:ext cx="1352026" cy="52291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Test Data</a:t>
            </a:r>
          </a:p>
        </p:txBody>
      </p:sp>
      <p:cxnSp>
        <p:nvCxnSpPr>
          <p:cNvPr id="14" name="Straight Arrow Connector 13">
            <a:extLst>
              <a:ext uri="{FF2B5EF4-FFF2-40B4-BE49-F238E27FC236}">
                <a16:creationId xmlns:a16="http://schemas.microsoft.com/office/drawing/2014/main" id="{DB21A019-7082-4CEF-A586-26238303E058}"/>
              </a:ext>
            </a:extLst>
          </p:cNvPr>
          <p:cNvCxnSpPr>
            <a:cxnSpLocks/>
            <a:stCxn id="2" idx="3"/>
            <a:endCxn id="10" idx="1"/>
          </p:cNvCxnSpPr>
          <p:nvPr/>
        </p:nvCxnSpPr>
        <p:spPr>
          <a:xfrm>
            <a:off x="3782387" y="1358422"/>
            <a:ext cx="623233" cy="401099"/>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EFEABAF-8105-4B9B-BE36-F33FBBEA8ACC}"/>
              </a:ext>
            </a:extLst>
          </p:cNvPr>
          <p:cNvCxnSpPr>
            <a:cxnSpLocks/>
            <a:stCxn id="3" idx="3"/>
            <a:endCxn id="10" idx="1"/>
          </p:cNvCxnSpPr>
          <p:nvPr/>
        </p:nvCxnSpPr>
        <p:spPr>
          <a:xfrm flipV="1">
            <a:off x="3782387" y="1759521"/>
            <a:ext cx="623233" cy="366492"/>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B5BBEBC-36F2-45ED-89E6-782598D7C234}"/>
              </a:ext>
            </a:extLst>
          </p:cNvPr>
          <p:cNvCxnSpPr>
            <a:cxnSpLocks/>
            <a:stCxn id="10" idx="3"/>
            <a:endCxn id="11" idx="1"/>
          </p:cNvCxnSpPr>
          <p:nvPr/>
        </p:nvCxnSpPr>
        <p:spPr>
          <a:xfrm flipV="1">
            <a:off x="6486090" y="1336705"/>
            <a:ext cx="545635" cy="422816"/>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06CF918-77CA-469B-AB5E-A83AEBADF74D}"/>
              </a:ext>
            </a:extLst>
          </p:cNvPr>
          <p:cNvCxnSpPr>
            <a:cxnSpLocks/>
            <a:stCxn id="10" idx="3"/>
            <a:endCxn id="12" idx="1"/>
          </p:cNvCxnSpPr>
          <p:nvPr/>
        </p:nvCxnSpPr>
        <p:spPr>
          <a:xfrm>
            <a:off x="6486090" y="1759521"/>
            <a:ext cx="528856" cy="399872"/>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D4602F10-FB1A-4D6D-9DDB-F0DD462DE3A1}"/>
              </a:ext>
            </a:extLst>
          </p:cNvPr>
          <p:cNvSpPr/>
          <p:nvPr/>
        </p:nvSpPr>
        <p:spPr>
          <a:xfrm>
            <a:off x="1672206" y="3115200"/>
            <a:ext cx="1352026" cy="6627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Training Data</a:t>
            </a:r>
          </a:p>
        </p:txBody>
      </p:sp>
      <p:sp>
        <p:nvSpPr>
          <p:cNvPr id="26" name="Rectangle: Rounded Corners 25">
            <a:extLst>
              <a:ext uri="{FF2B5EF4-FFF2-40B4-BE49-F238E27FC236}">
                <a16:creationId xmlns:a16="http://schemas.microsoft.com/office/drawing/2014/main" id="{C5B58E80-8F33-44D0-ACEC-7C8D87E7527B}"/>
              </a:ext>
            </a:extLst>
          </p:cNvPr>
          <p:cNvSpPr/>
          <p:nvPr/>
        </p:nvSpPr>
        <p:spPr>
          <a:xfrm>
            <a:off x="267049" y="4224151"/>
            <a:ext cx="1352026" cy="6627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Test Data</a:t>
            </a:r>
          </a:p>
        </p:txBody>
      </p:sp>
      <p:cxnSp>
        <p:nvCxnSpPr>
          <p:cNvPr id="27" name="Straight Arrow Connector 26">
            <a:extLst>
              <a:ext uri="{FF2B5EF4-FFF2-40B4-BE49-F238E27FC236}">
                <a16:creationId xmlns:a16="http://schemas.microsoft.com/office/drawing/2014/main" id="{D748EAED-777F-4DC7-AF02-4E0DA29FFC1B}"/>
              </a:ext>
            </a:extLst>
          </p:cNvPr>
          <p:cNvCxnSpPr>
            <a:cxnSpLocks/>
            <a:stCxn id="26" idx="3"/>
            <a:endCxn id="4" idx="1"/>
          </p:cNvCxnSpPr>
          <p:nvPr/>
        </p:nvCxnSpPr>
        <p:spPr>
          <a:xfrm>
            <a:off x="1619075" y="4555516"/>
            <a:ext cx="823869"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F842207-F2C2-4B1E-9354-58ED9901C1F8}"/>
              </a:ext>
            </a:extLst>
          </p:cNvPr>
          <p:cNvCxnSpPr>
            <a:cxnSpLocks/>
          </p:cNvCxnSpPr>
          <p:nvPr/>
        </p:nvCxnSpPr>
        <p:spPr>
          <a:xfrm>
            <a:off x="3821186" y="4555516"/>
            <a:ext cx="823869"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E010A48-DDD2-4E41-98EC-CE4DDB5CEBE0}"/>
              </a:ext>
            </a:extLst>
          </p:cNvPr>
          <p:cNvCxnSpPr>
            <a:cxnSpLocks/>
            <a:endCxn id="7" idx="1"/>
          </p:cNvCxnSpPr>
          <p:nvPr/>
        </p:nvCxnSpPr>
        <p:spPr>
          <a:xfrm>
            <a:off x="8146760" y="4528247"/>
            <a:ext cx="565210" cy="2"/>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E1B700A-3548-482E-A500-5051D223AF69}"/>
              </a:ext>
            </a:extLst>
          </p:cNvPr>
          <p:cNvCxnSpPr>
            <a:cxnSpLocks/>
          </p:cNvCxnSpPr>
          <p:nvPr/>
        </p:nvCxnSpPr>
        <p:spPr>
          <a:xfrm>
            <a:off x="5970865" y="4552028"/>
            <a:ext cx="823869"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3DF396E4-824A-4AF7-AAE4-0E08F4313DA1}"/>
              </a:ext>
            </a:extLst>
          </p:cNvPr>
          <p:cNvSpPr/>
          <p:nvPr/>
        </p:nvSpPr>
        <p:spPr>
          <a:xfrm>
            <a:off x="3365035" y="2632807"/>
            <a:ext cx="1352026" cy="616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t>TextBlob</a:t>
            </a:r>
            <a:endParaRPr lang="en-US" sz="1200" dirty="0"/>
          </a:p>
        </p:txBody>
      </p:sp>
      <p:sp>
        <p:nvSpPr>
          <p:cNvPr id="34" name="Rectangle: Rounded Corners 33">
            <a:extLst>
              <a:ext uri="{FF2B5EF4-FFF2-40B4-BE49-F238E27FC236}">
                <a16:creationId xmlns:a16="http://schemas.microsoft.com/office/drawing/2014/main" id="{71192C1E-9B5D-417F-A7B8-B9E3C4BF1563}"/>
              </a:ext>
            </a:extLst>
          </p:cNvPr>
          <p:cNvSpPr/>
          <p:nvPr/>
        </p:nvSpPr>
        <p:spPr>
          <a:xfrm>
            <a:off x="7014946" y="3446565"/>
            <a:ext cx="1498833" cy="6165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Token Probability Matrix</a:t>
            </a:r>
          </a:p>
        </p:txBody>
      </p:sp>
      <p:sp>
        <p:nvSpPr>
          <p:cNvPr id="35" name="Rectangle: Rounded Corners 34">
            <a:extLst>
              <a:ext uri="{FF2B5EF4-FFF2-40B4-BE49-F238E27FC236}">
                <a16:creationId xmlns:a16="http://schemas.microsoft.com/office/drawing/2014/main" id="{450F3DAA-42FE-44CA-BFF3-709B55EC807B}"/>
              </a:ext>
            </a:extLst>
          </p:cNvPr>
          <p:cNvSpPr/>
          <p:nvPr/>
        </p:nvSpPr>
        <p:spPr>
          <a:xfrm>
            <a:off x="3365035" y="3446565"/>
            <a:ext cx="1352026" cy="616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Markov Model</a:t>
            </a:r>
          </a:p>
        </p:txBody>
      </p:sp>
      <p:cxnSp>
        <p:nvCxnSpPr>
          <p:cNvPr id="36" name="Straight Arrow Connector 35">
            <a:extLst>
              <a:ext uri="{FF2B5EF4-FFF2-40B4-BE49-F238E27FC236}">
                <a16:creationId xmlns:a16="http://schemas.microsoft.com/office/drawing/2014/main" id="{DF228959-FD8C-46B4-A65A-F74FB31E65D2}"/>
              </a:ext>
            </a:extLst>
          </p:cNvPr>
          <p:cNvCxnSpPr>
            <a:cxnSpLocks/>
            <a:stCxn id="25" idx="3"/>
            <a:endCxn id="33" idx="1"/>
          </p:cNvCxnSpPr>
          <p:nvPr/>
        </p:nvCxnSpPr>
        <p:spPr>
          <a:xfrm flipV="1">
            <a:off x="3024232" y="2941105"/>
            <a:ext cx="340803" cy="50546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01D5941-9E79-459A-931D-4E77C753221D}"/>
              </a:ext>
            </a:extLst>
          </p:cNvPr>
          <p:cNvCxnSpPr>
            <a:cxnSpLocks/>
            <a:stCxn id="33" idx="3"/>
            <a:endCxn id="5" idx="1"/>
          </p:cNvCxnSpPr>
          <p:nvPr/>
        </p:nvCxnSpPr>
        <p:spPr>
          <a:xfrm>
            <a:off x="4717061" y="2941105"/>
            <a:ext cx="340803"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4C26E50-1935-4B6D-8C7E-A92A702B3A17}"/>
              </a:ext>
            </a:extLst>
          </p:cNvPr>
          <p:cNvCxnSpPr>
            <a:cxnSpLocks/>
            <a:stCxn id="5" idx="3"/>
            <a:endCxn id="9" idx="1"/>
          </p:cNvCxnSpPr>
          <p:nvPr/>
        </p:nvCxnSpPr>
        <p:spPr>
          <a:xfrm flipV="1">
            <a:off x="6409890" y="2941104"/>
            <a:ext cx="649971" cy="1"/>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A2EC7B9-26B4-4C5A-B9C0-A8055CDEA7D5}"/>
              </a:ext>
            </a:extLst>
          </p:cNvPr>
          <p:cNvCxnSpPr>
            <a:cxnSpLocks/>
            <a:stCxn id="25" idx="3"/>
            <a:endCxn id="35" idx="1"/>
          </p:cNvCxnSpPr>
          <p:nvPr/>
        </p:nvCxnSpPr>
        <p:spPr>
          <a:xfrm>
            <a:off x="3024232" y="3446565"/>
            <a:ext cx="340803" cy="308298"/>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FD49E92-9D02-4BB0-9DB0-9E90B87EFC0A}"/>
              </a:ext>
            </a:extLst>
          </p:cNvPr>
          <p:cNvCxnSpPr>
            <a:cxnSpLocks/>
            <a:stCxn id="35" idx="3"/>
            <a:endCxn id="34" idx="1"/>
          </p:cNvCxnSpPr>
          <p:nvPr/>
        </p:nvCxnSpPr>
        <p:spPr>
          <a:xfrm flipV="1">
            <a:off x="4717061" y="3754862"/>
            <a:ext cx="2297885" cy="1"/>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B366A779-E469-49CC-BBC3-121AB8914E20}"/>
              </a:ext>
            </a:extLst>
          </p:cNvPr>
          <p:cNvSpPr/>
          <p:nvPr/>
        </p:nvSpPr>
        <p:spPr>
          <a:xfrm>
            <a:off x="10677442" y="5537888"/>
            <a:ext cx="1352026" cy="616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HMW Questions</a:t>
            </a:r>
          </a:p>
        </p:txBody>
      </p:sp>
      <p:sp>
        <p:nvSpPr>
          <p:cNvPr id="82" name="Rectangle: Rounded Corners 81">
            <a:extLst>
              <a:ext uri="{FF2B5EF4-FFF2-40B4-BE49-F238E27FC236}">
                <a16:creationId xmlns:a16="http://schemas.microsoft.com/office/drawing/2014/main" id="{A6D1B608-5DBB-412C-87F6-64524425FD43}"/>
              </a:ext>
            </a:extLst>
          </p:cNvPr>
          <p:cNvSpPr/>
          <p:nvPr/>
        </p:nvSpPr>
        <p:spPr>
          <a:xfrm>
            <a:off x="10618367" y="1492446"/>
            <a:ext cx="1352026" cy="616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83" name="Rectangle: Rounded Corners 82">
            <a:extLst>
              <a:ext uri="{FF2B5EF4-FFF2-40B4-BE49-F238E27FC236}">
                <a16:creationId xmlns:a16="http://schemas.microsoft.com/office/drawing/2014/main" id="{C1D92FB8-533F-477C-B986-4B36D437C001}"/>
              </a:ext>
            </a:extLst>
          </p:cNvPr>
          <p:cNvSpPr/>
          <p:nvPr/>
        </p:nvSpPr>
        <p:spPr>
          <a:xfrm>
            <a:off x="10618367" y="2255858"/>
            <a:ext cx="1352026" cy="616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FUNCTION</a:t>
            </a:r>
          </a:p>
        </p:txBody>
      </p:sp>
      <p:sp>
        <p:nvSpPr>
          <p:cNvPr id="84" name="Rectangle: Rounded Corners 83">
            <a:extLst>
              <a:ext uri="{FF2B5EF4-FFF2-40B4-BE49-F238E27FC236}">
                <a16:creationId xmlns:a16="http://schemas.microsoft.com/office/drawing/2014/main" id="{512A665C-0440-4768-B0F0-955B62D963D8}"/>
              </a:ext>
            </a:extLst>
          </p:cNvPr>
          <p:cNvSpPr/>
          <p:nvPr/>
        </p:nvSpPr>
        <p:spPr>
          <a:xfrm>
            <a:off x="10618367" y="3058811"/>
            <a:ext cx="1352026" cy="6165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OUTPUT</a:t>
            </a:r>
          </a:p>
        </p:txBody>
      </p:sp>
      <p:sp>
        <p:nvSpPr>
          <p:cNvPr id="85" name="Rectangle: Rounded Corners 84">
            <a:extLst>
              <a:ext uri="{FF2B5EF4-FFF2-40B4-BE49-F238E27FC236}">
                <a16:creationId xmlns:a16="http://schemas.microsoft.com/office/drawing/2014/main" id="{D3DD2679-9E22-4BEA-8733-BD7E0FBB6FBF}"/>
              </a:ext>
            </a:extLst>
          </p:cNvPr>
          <p:cNvSpPr/>
          <p:nvPr/>
        </p:nvSpPr>
        <p:spPr>
          <a:xfrm>
            <a:off x="10618367" y="3935433"/>
            <a:ext cx="1352026" cy="6165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END RESULT</a:t>
            </a:r>
          </a:p>
        </p:txBody>
      </p:sp>
      <p:sp>
        <p:nvSpPr>
          <p:cNvPr id="50" name="Rectangle: Rounded Corners 49">
            <a:extLst>
              <a:ext uri="{FF2B5EF4-FFF2-40B4-BE49-F238E27FC236}">
                <a16:creationId xmlns:a16="http://schemas.microsoft.com/office/drawing/2014/main" id="{366F2697-6CB5-4075-9245-D8F387ABECE8}"/>
              </a:ext>
            </a:extLst>
          </p:cNvPr>
          <p:cNvSpPr/>
          <p:nvPr/>
        </p:nvSpPr>
        <p:spPr>
          <a:xfrm>
            <a:off x="267049" y="5489840"/>
            <a:ext cx="1352026" cy="616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HMW Questions</a:t>
            </a:r>
          </a:p>
        </p:txBody>
      </p:sp>
      <p:sp>
        <p:nvSpPr>
          <p:cNvPr id="52" name="Rectangle: Rounded Corners 51">
            <a:extLst>
              <a:ext uri="{FF2B5EF4-FFF2-40B4-BE49-F238E27FC236}">
                <a16:creationId xmlns:a16="http://schemas.microsoft.com/office/drawing/2014/main" id="{A4872DD5-8FA7-4BED-9F24-32B21E1F93E8}"/>
              </a:ext>
            </a:extLst>
          </p:cNvPr>
          <p:cNvSpPr/>
          <p:nvPr/>
        </p:nvSpPr>
        <p:spPr>
          <a:xfrm>
            <a:off x="2223781" y="5489840"/>
            <a:ext cx="1352026" cy="616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t>Tensorflow</a:t>
            </a:r>
            <a:endParaRPr lang="en-US" sz="1200" dirty="0"/>
          </a:p>
          <a:p>
            <a:pPr algn="ctr"/>
            <a:r>
              <a:rPr lang="en-US" sz="1200" dirty="0" err="1"/>
              <a:t>Keras</a:t>
            </a:r>
            <a:r>
              <a:rPr lang="en-US" sz="1200" dirty="0"/>
              <a:t> API</a:t>
            </a:r>
          </a:p>
        </p:txBody>
      </p:sp>
      <p:sp>
        <p:nvSpPr>
          <p:cNvPr id="53" name="Rectangle: Rounded Corners 52">
            <a:extLst>
              <a:ext uri="{FF2B5EF4-FFF2-40B4-BE49-F238E27FC236}">
                <a16:creationId xmlns:a16="http://schemas.microsoft.com/office/drawing/2014/main" id="{9FE936C0-3F1D-467A-B23B-21045F12042A}"/>
              </a:ext>
            </a:extLst>
          </p:cNvPr>
          <p:cNvSpPr/>
          <p:nvPr/>
        </p:nvSpPr>
        <p:spPr>
          <a:xfrm>
            <a:off x="6079221" y="5947045"/>
            <a:ext cx="1498833" cy="61659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Token Probability Matrix</a:t>
            </a:r>
          </a:p>
        </p:txBody>
      </p:sp>
      <p:sp>
        <p:nvSpPr>
          <p:cNvPr id="54" name="Rectangle: Rounded Corners 53">
            <a:extLst>
              <a:ext uri="{FF2B5EF4-FFF2-40B4-BE49-F238E27FC236}">
                <a16:creationId xmlns:a16="http://schemas.microsoft.com/office/drawing/2014/main" id="{EF697489-30FE-4416-8A0B-9FCB3AB70126}"/>
              </a:ext>
            </a:extLst>
          </p:cNvPr>
          <p:cNvSpPr/>
          <p:nvPr/>
        </p:nvSpPr>
        <p:spPr>
          <a:xfrm>
            <a:off x="6079222" y="5206528"/>
            <a:ext cx="1498833" cy="6627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Part of Speech Probability Matrix</a:t>
            </a:r>
          </a:p>
        </p:txBody>
      </p:sp>
      <p:cxnSp>
        <p:nvCxnSpPr>
          <p:cNvPr id="55" name="Straight Arrow Connector 54">
            <a:extLst>
              <a:ext uri="{FF2B5EF4-FFF2-40B4-BE49-F238E27FC236}">
                <a16:creationId xmlns:a16="http://schemas.microsoft.com/office/drawing/2014/main" id="{BA5283D9-AFAE-4FAB-A122-7981E7EA7B92}"/>
              </a:ext>
            </a:extLst>
          </p:cNvPr>
          <p:cNvCxnSpPr>
            <a:cxnSpLocks/>
            <a:stCxn id="50" idx="3"/>
            <a:endCxn id="52" idx="1"/>
          </p:cNvCxnSpPr>
          <p:nvPr/>
        </p:nvCxnSpPr>
        <p:spPr>
          <a:xfrm>
            <a:off x="1619075" y="5798138"/>
            <a:ext cx="604706" cy="0"/>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797C27AB-3260-4D6D-868B-31193A7F66D6}"/>
              </a:ext>
            </a:extLst>
          </p:cNvPr>
          <p:cNvSpPr/>
          <p:nvPr/>
        </p:nvSpPr>
        <p:spPr>
          <a:xfrm>
            <a:off x="3969042" y="5482579"/>
            <a:ext cx="1352026" cy="6165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HMW Questions</a:t>
            </a:r>
          </a:p>
        </p:txBody>
      </p:sp>
      <p:cxnSp>
        <p:nvCxnSpPr>
          <p:cNvPr id="61" name="Straight Arrow Connector 60">
            <a:extLst>
              <a:ext uri="{FF2B5EF4-FFF2-40B4-BE49-F238E27FC236}">
                <a16:creationId xmlns:a16="http://schemas.microsoft.com/office/drawing/2014/main" id="{172AEC23-E099-4F38-818E-9111BDF44E51}"/>
              </a:ext>
            </a:extLst>
          </p:cNvPr>
          <p:cNvCxnSpPr>
            <a:cxnSpLocks/>
            <a:stCxn id="60" idx="3"/>
          </p:cNvCxnSpPr>
          <p:nvPr/>
        </p:nvCxnSpPr>
        <p:spPr>
          <a:xfrm flipV="1">
            <a:off x="5321068" y="5537889"/>
            <a:ext cx="760953" cy="252988"/>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737AA9E-A65C-4A22-97C0-39E190D45AC0}"/>
              </a:ext>
            </a:extLst>
          </p:cNvPr>
          <p:cNvCxnSpPr>
            <a:cxnSpLocks/>
            <a:stCxn id="60" idx="3"/>
            <a:endCxn id="53" idx="1"/>
          </p:cNvCxnSpPr>
          <p:nvPr/>
        </p:nvCxnSpPr>
        <p:spPr>
          <a:xfrm>
            <a:off x="5321068" y="5790877"/>
            <a:ext cx="758153" cy="464465"/>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AB15BB9E-21D2-406D-939F-4607652CDC53}"/>
              </a:ext>
            </a:extLst>
          </p:cNvPr>
          <p:cNvCxnSpPr>
            <a:cxnSpLocks/>
            <a:stCxn id="52" idx="3"/>
            <a:endCxn id="60" idx="1"/>
          </p:cNvCxnSpPr>
          <p:nvPr/>
        </p:nvCxnSpPr>
        <p:spPr>
          <a:xfrm flipV="1">
            <a:off x="3575807" y="5790877"/>
            <a:ext cx="393235" cy="7261"/>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764F605-62F1-4B51-B773-E4ABE70E6001}"/>
              </a:ext>
            </a:extLst>
          </p:cNvPr>
          <p:cNvCxnSpPr>
            <a:cxnSpLocks/>
            <a:stCxn id="54" idx="3"/>
            <a:endCxn id="79" idx="1"/>
          </p:cNvCxnSpPr>
          <p:nvPr/>
        </p:nvCxnSpPr>
        <p:spPr>
          <a:xfrm>
            <a:off x="7578055" y="5537890"/>
            <a:ext cx="980639" cy="308297"/>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FA6F12E-F035-49B8-8132-7159B52A3314}"/>
              </a:ext>
            </a:extLst>
          </p:cNvPr>
          <p:cNvCxnSpPr>
            <a:cxnSpLocks/>
            <a:stCxn id="53" idx="3"/>
            <a:endCxn id="79" idx="1"/>
          </p:cNvCxnSpPr>
          <p:nvPr/>
        </p:nvCxnSpPr>
        <p:spPr>
          <a:xfrm flipV="1">
            <a:off x="7578054" y="5846187"/>
            <a:ext cx="980640" cy="409155"/>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79" name="Rectangle: Rounded Corners 78">
            <a:extLst>
              <a:ext uri="{FF2B5EF4-FFF2-40B4-BE49-F238E27FC236}">
                <a16:creationId xmlns:a16="http://schemas.microsoft.com/office/drawing/2014/main" id="{38DC9B59-A2EF-453A-B36D-8493E2C65513}"/>
              </a:ext>
            </a:extLst>
          </p:cNvPr>
          <p:cNvSpPr/>
          <p:nvPr/>
        </p:nvSpPr>
        <p:spPr>
          <a:xfrm>
            <a:off x="8558694" y="5537889"/>
            <a:ext cx="1352026" cy="61659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Better</a:t>
            </a:r>
          </a:p>
          <a:p>
            <a:pPr algn="ctr"/>
            <a:r>
              <a:rPr lang="en-US" sz="1200" dirty="0"/>
              <a:t>HMW Questions</a:t>
            </a:r>
          </a:p>
        </p:txBody>
      </p:sp>
      <p:cxnSp>
        <p:nvCxnSpPr>
          <p:cNvPr id="86" name="Straight Arrow Connector 85">
            <a:extLst>
              <a:ext uri="{FF2B5EF4-FFF2-40B4-BE49-F238E27FC236}">
                <a16:creationId xmlns:a16="http://schemas.microsoft.com/office/drawing/2014/main" id="{0343823F-86C9-457D-9E64-6D667BA20045}"/>
              </a:ext>
            </a:extLst>
          </p:cNvPr>
          <p:cNvCxnSpPr>
            <a:cxnSpLocks/>
            <a:stCxn id="79" idx="3"/>
            <a:endCxn id="69" idx="1"/>
          </p:cNvCxnSpPr>
          <p:nvPr/>
        </p:nvCxnSpPr>
        <p:spPr>
          <a:xfrm flipV="1">
            <a:off x="9910720" y="5846186"/>
            <a:ext cx="766722" cy="1"/>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8E9DBB32-C40C-4A4A-A6F3-08D577FCF07B}"/>
              </a:ext>
            </a:extLst>
          </p:cNvPr>
          <p:cNvCxnSpPr>
            <a:cxnSpLocks/>
            <a:stCxn id="79" idx="2"/>
            <a:endCxn id="50" idx="2"/>
          </p:cNvCxnSpPr>
          <p:nvPr/>
        </p:nvCxnSpPr>
        <p:spPr>
          <a:xfrm rot="5400000" flipH="1">
            <a:off x="5064860" y="1984638"/>
            <a:ext cx="48049" cy="8291645"/>
          </a:xfrm>
          <a:prstGeom prst="bentConnector3">
            <a:avLst>
              <a:gd name="adj1" fmla="val -1139214"/>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32F9236C-D17F-4009-B83C-4E4624DB1311}"/>
              </a:ext>
            </a:extLst>
          </p:cNvPr>
          <p:cNvSpPr txBox="1"/>
          <p:nvPr/>
        </p:nvSpPr>
        <p:spPr>
          <a:xfrm>
            <a:off x="3255802" y="6336359"/>
            <a:ext cx="1954635" cy="369332"/>
          </a:xfrm>
          <a:prstGeom prst="rect">
            <a:avLst/>
          </a:prstGeom>
          <a:noFill/>
        </p:spPr>
        <p:txBody>
          <a:bodyPr wrap="square" rtlCol="0">
            <a:spAutoFit/>
          </a:bodyPr>
          <a:lstStyle/>
          <a:p>
            <a:pPr algn="ctr"/>
            <a:r>
              <a:rPr lang="en-US" dirty="0"/>
              <a:t>Repeated </a:t>
            </a:r>
            <a:r>
              <a:rPr lang="en-US" i="1" dirty="0"/>
              <a:t>n</a:t>
            </a:r>
            <a:r>
              <a:rPr lang="en-US" dirty="0"/>
              <a:t> times</a:t>
            </a:r>
          </a:p>
        </p:txBody>
      </p:sp>
      <p:cxnSp>
        <p:nvCxnSpPr>
          <p:cNvPr id="93" name="Connector: Elbow 92">
            <a:extLst>
              <a:ext uri="{FF2B5EF4-FFF2-40B4-BE49-F238E27FC236}">
                <a16:creationId xmlns:a16="http://schemas.microsoft.com/office/drawing/2014/main" id="{278046AD-1BFF-4D68-BBF0-49BB033F05D2}"/>
              </a:ext>
            </a:extLst>
          </p:cNvPr>
          <p:cNvCxnSpPr>
            <a:cxnSpLocks/>
            <a:stCxn id="7" idx="2"/>
            <a:endCxn id="50" idx="0"/>
          </p:cNvCxnSpPr>
          <p:nvPr/>
        </p:nvCxnSpPr>
        <p:spPr>
          <a:xfrm rot="5400000">
            <a:off x="4838876" y="940733"/>
            <a:ext cx="653294" cy="8444921"/>
          </a:xfrm>
          <a:prstGeom prst="bentConnector3">
            <a:avLst>
              <a:gd name="adj1" fmla="val 38443"/>
            </a:avLst>
          </a:prstGeom>
          <a:ln w="19050">
            <a:prstDash val="sysDash"/>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E745FF04-316B-447B-98A6-251839BF90CA}"/>
              </a:ext>
            </a:extLst>
          </p:cNvPr>
          <p:cNvSpPr txBox="1"/>
          <p:nvPr/>
        </p:nvSpPr>
        <p:spPr>
          <a:xfrm>
            <a:off x="4334744" y="58908"/>
            <a:ext cx="3272242" cy="769441"/>
          </a:xfrm>
          <a:prstGeom prst="rect">
            <a:avLst/>
          </a:prstGeom>
          <a:noFill/>
        </p:spPr>
        <p:txBody>
          <a:bodyPr wrap="none" rtlCol="0">
            <a:spAutoFit/>
          </a:bodyPr>
          <a:lstStyle/>
          <a:p>
            <a:pPr algn="ctr"/>
            <a:r>
              <a:rPr lang="en-US" sz="4400" dirty="0"/>
              <a:t>Methodology</a:t>
            </a:r>
          </a:p>
        </p:txBody>
      </p:sp>
    </p:spTree>
    <p:extLst>
      <p:ext uri="{BB962C8B-B14F-4D97-AF65-F5344CB8AC3E}">
        <p14:creationId xmlns:p14="http://schemas.microsoft.com/office/powerpoint/2010/main" val="348167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fine design thinking">
            <a:extLst>
              <a:ext uri="{FF2B5EF4-FFF2-40B4-BE49-F238E27FC236}">
                <a16:creationId xmlns:a16="http://schemas.microsoft.com/office/drawing/2014/main" id="{A5B7CC2A-381A-4E18-A7D4-EA6924DDE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2" r="-1" b="6610"/>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F8AD7B-C127-430C-805C-17463C997E7D}"/>
              </a:ext>
            </a:extLst>
          </p:cNvPr>
          <p:cNvSpPr>
            <a:spLocks noGrp="1"/>
          </p:cNvSpPr>
          <p:nvPr>
            <p:ph type="title"/>
          </p:nvPr>
        </p:nvSpPr>
        <p:spPr>
          <a:xfrm>
            <a:off x="841248" y="5009083"/>
            <a:ext cx="2889504" cy="1345997"/>
          </a:xfrm>
        </p:spPr>
        <p:txBody>
          <a:bodyPr anchor="ctr">
            <a:normAutofit/>
          </a:bodyPr>
          <a:lstStyle/>
          <a:p>
            <a:r>
              <a:rPr lang="en-US" sz="2600">
                <a:solidFill>
                  <a:schemeClr val="bg1"/>
                </a:solidFill>
              </a:rPr>
              <a:t>Design Thinking</a:t>
            </a:r>
          </a:p>
        </p:txBody>
      </p:sp>
      <p:cxnSp>
        <p:nvCxnSpPr>
          <p:cNvPr id="75" name="Straight Connector 7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031155-8270-4664-97C7-04732F71D626}"/>
              </a:ext>
            </a:extLst>
          </p:cNvPr>
          <p:cNvSpPr>
            <a:spLocks noGrp="1"/>
          </p:cNvSpPr>
          <p:nvPr>
            <p:ph idx="1"/>
          </p:nvPr>
        </p:nvSpPr>
        <p:spPr>
          <a:xfrm>
            <a:off x="4379976" y="5009083"/>
            <a:ext cx="6976872" cy="1345997"/>
          </a:xfrm>
        </p:spPr>
        <p:txBody>
          <a:bodyPr anchor="ctr">
            <a:normAutofit lnSpcReduction="10000"/>
          </a:bodyPr>
          <a:lstStyle/>
          <a:p>
            <a:r>
              <a:rPr lang="en-US" sz="1700" dirty="0">
                <a:solidFill>
                  <a:schemeClr val="bg1"/>
                </a:solidFill>
                <a:latin typeface="Times New Roman" panose="02020603050405020304" pitchFamily="18" charset="0"/>
              </a:rPr>
              <a:t>Design thinking: p</a:t>
            </a:r>
            <a:r>
              <a:rPr lang="en-US" sz="1700" b="0" i="0" dirty="0">
                <a:solidFill>
                  <a:schemeClr val="bg1"/>
                </a:solidFill>
                <a:effectLst/>
                <a:latin typeface="Times New Roman" panose="02020603050405020304" pitchFamily="18" charset="0"/>
              </a:rPr>
              <a:t>rocesses used by designers to </a:t>
            </a:r>
            <a:r>
              <a:rPr lang="en-US" sz="1700" b="1" i="1" dirty="0">
                <a:solidFill>
                  <a:schemeClr val="bg1"/>
                </a:solidFill>
                <a:effectLst/>
                <a:latin typeface="Times New Roman" panose="02020603050405020304" pitchFamily="18" charset="0"/>
              </a:rPr>
              <a:t>find the solution to complex issues</a:t>
            </a:r>
            <a:r>
              <a:rPr lang="en-US" sz="1700" b="0" i="0" dirty="0">
                <a:solidFill>
                  <a:schemeClr val="bg1"/>
                </a:solidFill>
                <a:effectLst/>
                <a:latin typeface="Times New Roman" panose="02020603050405020304" pitchFamily="18" charset="0"/>
              </a:rPr>
              <a:t>, navigate new or uncertain environments, and create a new product for the world</a:t>
            </a:r>
          </a:p>
          <a:p>
            <a:r>
              <a:rPr lang="en-US" sz="1700" dirty="0">
                <a:solidFill>
                  <a:schemeClr val="bg1"/>
                </a:solidFill>
                <a:latin typeface="Times New Roman" panose="02020603050405020304" pitchFamily="18" charset="0"/>
              </a:rPr>
              <a:t>Complex issue: aerophobia (rivals other conditions, such as agoraphobia and social phobia)</a:t>
            </a:r>
            <a:endParaRPr lang="en-US" sz="1700" b="0" i="0" dirty="0">
              <a:solidFill>
                <a:schemeClr val="bg1"/>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4BA96773-1687-4FB7-99D0-BF0779DA087C}"/>
              </a:ext>
            </a:extLst>
          </p:cNvPr>
          <p:cNvSpPr>
            <a:spLocks noGrp="1"/>
          </p:cNvSpPr>
          <p:nvPr>
            <p:ph type="ftr" sz="quarter" idx="11"/>
          </p:nvPr>
        </p:nvSpPr>
        <p:spPr>
          <a:xfrm>
            <a:off x="2899385" y="6515418"/>
            <a:ext cx="6390182" cy="365125"/>
          </a:xfrm>
        </p:spPr>
        <p:txBody>
          <a:bodyPr/>
          <a:lstStyle/>
          <a:p>
            <a:r>
              <a:rPr lang="en-US" dirty="0"/>
              <a:t>Black, S., Gardner, D. G., Pierce, J. L., &amp; Steers, R. (2019). Design thinking. Organizational Behavior.</a:t>
            </a:r>
          </a:p>
        </p:txBody>
      </p:sp>
      <p:sp>
        <p:nvSpPr>
          <p:cNvPr id="5" name="Slide Number Placeholder 4">
            <a:extLst>
              <a:ext uri="{FF2B5EF4-FFF2-40B4-BE49-F238E27FC236}">
                <a16:creationId xmlns:a16="http://schemas.microsoft.com/office/drawing/2014/main" id="{D90D1617-EE40-4E02-96A0-10B7275874D3}"/>
              </a:ext>
            </a:extLst>
          </p:cNvPr>
          <p:cNvSpPr>
            <a:spLocks noGrp="1"/>
          </p:cNvSpPr>
          <p:nvPr>
            <p:ph type="sldNum" sz="quarter" idx="12"/>
          </p:nvPr>
        </p:nvSpPr>
        <p:spPr/>
        <p:txBody>
          <a:bodyPr/>
          <a:lstStyle/>
          <a:p>
            <a:fld id="{A44FA6E3-45BF-431C-B192-43F18061B8C2}" type="slidenum">
              <a:rPr lang="en-US" smtClean="0"/>
              <a:t>2</a:t>
            </a:fld>
            <a:endParaRPr lang="en-US"/>
          </a:p>
        </p:txBody>
      </p:sp>
    </p:spTree>
    <p:extLst>
      <p:ext uri="{BB962C8B-B14F-4D97-AF65-F5344CB8AC3E}">
        <p14:creationId xmlns:p14="http://schemas.microsoft.com/office/powerpoint/2010/main" val="8278264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76AA947-7D02-45A1-9EFC-24119EF8E56D}"/>
              </a:ext>
            </a:extLst>
          </p:cNvPr>
          <p:cNvSpPr>
            <a:spLocks noGrp="1"/>
          </p:cNvSpPr>
          <p:nvPr>
            <p:ph type="title"/>
          </p:nvPr>
        </p:nvSpPr>
        <p:spPr>
          <a:xfrm>
            <a:off x="841248" y="932688"/>
            <a:ext cx="4892040" cy="1773936"/>
          </a:xfrm>
        </p:spPr>
        <p:txBody>
          <a:bodyPr anchor="b">
            <a:normAutofit/>
          </a:bodyPr>
          <a:lstStyle/>
          <a:p>
            <a:r>
              <a:rPr lang="en-US" sz="4000"/>
              <a:t>Ideate</a:t>
            </a:r>
          </a:p>
        </p:txBody>
      </p:sp>
      <p:sp>
        <p:nvSpPr>
          <p:cNvPr id="3" name="Content Placeholder 2">
            <a:extLst>
              <a:ext uri="{FF2B5EF4-FFF2-40B4-BE49-F238E27FC236}">
                <a16:creationId xmlns:a16="http://schemas.microsoft.com/office/drawing/2014/main" id="{4683D537-96A1-4C30-9F58-DD9F3A489460}"/>
              </a:ext>
            </a:extLst>
          </p:cNvPr>
          <p:cNvSpPr>
            <a:spLocks noGrp="1"/>
          </p:cNvSpPr>
          <p:nvPr>
            <p:ph idx="1"/>
          </p:nvPr>
        </p:nvSpPr>
        <p:spPr>
          <a:xfrm>
            <a:off x="841248" y="2898648"/>
            <a:ext cx="4892040" cy="3209544"/>
          </a:xfrm>
        </p:spPr>
        <p:txBody>
          <a:bodyPr anchor="t">
            <a:normAutofit/>
          </a:bodyPr>
          <a:lstStyle/>
          <a:p>
            <a:r>
              <a:rPr lang="en-US" sz="1400"/>
              <a:t>Prerequisites: detailed observation of user, thorough diagnosis of needs and expectations, synthesis of user information</a:t>
            </a:r>
          </a:p>
          <a:p>
            <a:r>
              <a:rPr lang="en-US" sz="1400"/>
              <a:t>Goal: generate as many creative ideas as possible. Generating good ideas requires not only technical knowledge on the topic, but also ingenuity, courage and creativity. In order to facilitate this process, mitigating bias and maximizing idea generation (good and bad) are critical.</a:t>
            </a:r>
          </a:p>
          <a:p>
            <a:r>
              <a:rPr lang="en-US" sz="1400"/>
              <a:t>HMW Questions: </a:t>
            </a:r>
            <a:r>
              <a:rPr lang="en-US" sz="1400" b="0" i="0">
                <a:effectLst/>
              </a:rPr>
              <a:t>way to frame your ideation, and often used for launching brainstorms. Goal: create questions that provoke meaningful and relevant ideas; do so by keeping the questions insightful and nuanced.</a:t>
            </a:r>
            <a:endParaRPr lang="en-US" sz="1400"/>
          </a:p>
        </p:txBody>
      </p:sp>
      <p:cxnSp>
        <p:nvCxnSpPr>
          <p:cNvPr id="137" name="Straight Connector 136">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design thinking ideate">
            <a:extLst>
              <a:ext uri="{FF2B5EF4-FFF2-40B4-BE49-F238E27FC236}">
                <a16:creationId xmlns:a16="http://schemas.microsoft.com/office/drawing/2014/main" id="{F55E71D2-618E-4941-A240-0198E18C4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97" t="23301" r="38968" b="16"/>
          <a:stretch/>
        </p:blipFill>
        <p:spPr bwMode="auto">
          <a:xfrm>
            <a:off x="7252008" y="576072"/>
            <a:ext cx="4018052"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A2C4652-41D8-4136-B272-863A75BC2FA2}"/>
              </a:ext>
            </a:extLst>
          </p:cNvPr>
          <p:cNvSpPr>
            <a:spLocks noGrp="1"/>
          </p:cNvSpPr>
          <p:nvPr>
            <p:ph type="ftr" sz="quarter" idx="11"/>
          </p:nvPr>
        </p:nvSpPr>
        <p:spPr>
          <a:xfrm>
            <a:off x="841248" y="6169389"/>
            <a:ext cx="9122436" cy="612648"/>
          </a:xfrm>
        </p:spPr>
        <p:txBody>
          <a:bodyPr>
            <a:normAutofit/>
          </a:bodyPr>
          <a:lstStyle/>
          <a:p>
            <a:pPr algn="l">
              <a:lnSpc>
                <a:spcPct val="90000"/>
              </a:lnSpc>
              <a:spcAft>
                <a:spcPts val="600"/>
              </a:spcAft>
            </a:pPr>
            <a:r>
              <a:rPr lang="en-US" sz="1000" dirty="0" err="1">
                <a:solidFill>
                  <a:schemeClr val="tx1">
                    <a:alpha val="80000"/>
                  </a:schemeClr>
                </a:solidFill>
              </a:rPr>
              <a:t>Wolniak</a:t>
            </a:r>
            <a:r>
              <a:rPr lang="en-US" sz="1000" dirty="0">
                <a:solidFill>
                  <a:schemeClr val="tx1">
                    <a:alpha val="80000"/>
                  </a:schemeClr>
                </a:solidFill>
              </a:rPr>
              <a:t>, R. (2017). The Design Thinking method and its stages. </a:t>
            </a:r>
            <a:r>
              <a:rPr lang="en-US" sz="1000" dirty="0" err="1">
                <a:solidFill>
                  <a:schemeClr val="tx1">
                    <a:alpha val="80000"/>
                  </a:schemeClr>
                </a:solidFill>
              </a:rPr>
              <a:t>Systemy</a:t>
            </a:r>
            <a:r>
              <a:rPr lang="en-US" sz="1000" dirty="0">
                <a:solidFill>
                  <a:schemeClr val="tx1">
                    <a:alpha val="80000"/>
                  </a:schemeClr>
                </a:solidFill>
              </a:rPr>
              <a:t> </a:t>
            </a:r>
            <a:r>
              <a:rPr lang="en-US" sz="1000" dirty="0" err="1">
                <a:solidFill>
                  <a:schemeClr val="tx1">
                    <a:alpha val="80000"/>
                  </a:schemeClr>
                </a:solidFill>
              </a:rPr>
              <a:t>Wspomagania</a:t>
            </a:r>
            <a:r>
              <a:rPr lang="en-US" sz="1000" dirty="0">
                <a:solidFill>
                  <a:schemeClr val="tx1">
                    <a:alpha val="80000"/>
                  </a:schemeClr>
                </a:solidFill>
              </a:rPr>
              <a:t> w </a:t>
            </a:r>
            <a:r>
              <a:rPr lang="en-US" sz="1000" dirty="0" err="1">
                <a:solidFill>
                  <a:schemeClr val="tx1">
                    <a:alpha val="80000"/>
                  </a:schemeClr>
                </a:solidFill>
              </a:rPr>
              <a:t>Inżynierii</a:t>
            </a:r>
            <a:r>
              <a:rPr lang="en-US" sz="1000" dirty="0">
                <a:solidFill>
                  <a:schemeClr val="tx1">
                    <a:alpha val="80000"/>
                  </a:schemeClr>
                </a:solidFill>
              </a:rPr>
              <a:t> </a:t>
            </a:r>
            <a:r>
              <a:rPr lang="en-US" sz="1000" dirty="0" err="1">
                <a:solidFill>
                  <a:schemeClr val="tx1">
                    <a:alpha val="80000"/>
                  </a:schemeClr>
                </a:solidFill>
              </a:rPr>
              <a:t>Produkcji</a:t>
            </a:r>
            <a:r>
              <a:rPr lang="en-US" sz="1000" dirty="0">
                <a:solidFill>
                  <a:schemeClr val="tx1">
                    <a:alpha val="80000"/>
                  </a:schemeClr>
                </a:solidFill>
              </a:rPr>
              <a:t>, 6. </a:t>
            </a:r>
          </a:p>
          <a:p>
            <a:pPr algn="l">
              <a:lnSpc>
                <a:spcPct val="90000"/>
              </a:lnSpc>
              <a:spcAft>
                <a:spcPts val="600"/>
              </a:spcAft>
            </a:pPr>
            <a:r>
              <a:rPr lang="en-US" sz="1000" dirty="0">
                <a:solidFill>
                  <a:schemeClr val="tx1">
                    <a:alpha val="80000"/>
                  </a:schemeClr>
                </a:solidFill>
              </a:rPr>
              <a:t>Romanoff, M. (2018, March 16). "How Might We" Questions. Retrieved February 16, 2021, from https://dschool.stanford.edu/resources/how-might-we-questions</a:t>
            </a:r>
          </a:p>
        </p:txBody>
      </p:sp>
    </p:spTree>
    <p:extLst>
      <p:ext uri="{BB962C8B-B14F-4D97-AF65-F5344CB8AC3E}">
        <p14:creationId xmlns:p14="http://schemas.microsoft.com/office/powerpoint/2010/main" val="38132322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95E159E-93CC-4F4E-854F-A73189132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ABDC9-1261-48BA-A316-983BCB8FA3D2}"/>
              </a:ext>
            </a:extLst>
          </p:cNvPr>
          <p:cNvSpPr>
            <a:spLocks noGrp="1"/>
          </p:cNvSpPr>
          <p:nvPr>
            <p:ph type="title"/>
          </p:nvPr>
        </p:nvSpPr>
        <p:spPr>
          <a:xfrm>
            <a:off x="1166648" y="679927"/>
            <a:ext cx="5064470" cy="2270664"/>
          </a:xfrm>
        </p:spPr>
        <p:txBody>
          <a:bodyPr>
            <a:normAutofit/>
          </a:bodyPr>
          <a:lstStyle/>
          <a:p>
            <a:r>
              <a:rPr lang="en-US" dirty="0"/>
              <a:t>Utilization of Social Media Data</a:t>
            </a:r>
          </a:p>
        </p:txBody>
      </p:sp>
      <p:sp>
        <p:nvSpPr>
          <p:cNvPr id="77" name="Rectangle 7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8224D79E-4C7E-4A03-BC98-C11627ED4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80" name="Rectangle 64">
              <a:extLst>
                <a:ext uri="{FF2B5EF4-FFF2-40B4-BE49-F238E27FC236}">
                  <a16:creationId xmlns:a16="http://schemas.microsoft.com/office/drawing/2014/main" id="{84226CB9-AAE1-46B6-9936-1C5F16126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8D742D28-AF83-4049-B1E5-3B8C63FC7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92B66613-362C-4881-A297-73A6D9862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C095AE55-BD70-4677-8988-688DFA3A5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53FC3E90-8A63-4152-92ED-8196DCBEB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09E194FA-170D-410B-980F-656A0C00D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6C46A6E9-2503-4458-B643-A704F1D4B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90039F9D-222F-4D8E-B502-543BEEFCF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1543C8F8-F06A-4F56-A1C8-380B309B9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6E87739D-1D42-42FA-9790-B7DF61CBF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05029ACE-6799-4197-873B-B5F61B965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D9A3E88D-C7C3-4426-8069-D642CD117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125D27B-B124-4B5D-9CC1-169BF2A99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E087664C-11B9-4631-ABF5-940AE79E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C6EE431E-21F6-422E-94B7-5CD5980E4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D7A3CEC9-DFB6-43FE-9CC5-DDA19B5A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C79ADC73-1C5F-4F12-A3A1-C0BCE82A2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C20130EC-78F4-42AA-9E20-2D0F481F5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64">
              <a:extLst>
                <a:ext uri="{FF2B5EF4-FFF2-40B4-BE49-F238E27FC236}">
                  <a16:creationId xmlns:a16="http://schemas.microsoft.com/office/drawing/2014/main" id="{6353D739-20D4-4D5A-9A57-707C5AD88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66">
              <a:extLst>
                <a:ext uri="{FF2B5EF4-FFF2-40B4-BE49-F238E27FC236}">
                  <a16:creationId xmlns:a16="http://schemas.microsoft.com/office/drawing/2014/main" id="{348A8E3F-A128-4F3D-926C-77185809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6" name="Picture 4" descr="Image result for reddit">
            <a:extLst>
              <a:ext uri="{FF2B5EF4-FFF2-40B4-BE49-F238E27FC236}">
                <a16:creationId xmlns:a16="http://schemas.microsoft.com/office/drawing/2014/main" id="{EE9486A1-1E58-47FE-9FCA-1077A014FC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41" r="-3" b="215"/>
          <a:stretch/>
        </p:blipFill>
        <p:spPr bwMode="auto">
          <a:xfrm>
            <a:off x="6606643" y="10"/>
            <a:ext cx="5585357" cy="3233973"/>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10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2"/>
            <a:ext cx="606972" cy="36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2091E0-302F-4876-AF70-7C3A15E458FD}"/>
              </a:ext>
            </a:extLst>
          </p:cNvPr>
          <p:cNvSpPr>
            <a:spLocks noGrp="1"/>
          </p:cNvSpPr>
          <p:nvPr>
            <p:ph idx="1"/>
          </p:nvPr>
        </p:nvSpPr>
        <p:spPr>
          <a:xfrm>
            <a:off x="1166649" y="3540334"/>
            <a:ext cx="10350062" cy="3026004"/>
          </a:xfrm>
        </p:spPr>
        <p:txBody>
          <a:bodyPr anchor="ctr">
            <a:normAutofit/>
          </a:bodyPr>
          <a:lstStyle/>
          <a:p>
            <a:r>
              <a:rPr lang="en-US" sz="1600" b="0" i="0" dirty="0">
                <a:solidFill>
                  <a:schemeClr val="bg2">
                    <a:lumMod val="25000"/>
                  </a:schemeClr>
                </a:solidFill>
                <a:effectLst/>
                <a:latin typeface="arial" panose="020B0604020202020204" pitchFamily="34" charset="0"/>
              </a:rPr>
              <a:t>Social media have rendered the opinions and interactions among complex networks of individuals accessible and searchable</a:t>
            </a:r>
          </a:p>
          <a:p>
            <a:r>
              <a:rPr lang="en-US" sz="1600" b="0" i="0" dirty="0">
                <a:solidFill>
                  <a:schemeClr val="bg2">
                    <a:lumMod val="25000"/>
                  </a:schemeClr>
                </a:solidFill>
                <a:effectLst/>
                <a:latin typeface="Arial" panose="020B0604020202020204" pitchFamily="34" charset="0"/>
                <a:cs typeface="Arial" panose="020B0604020202020204" pitchFamily="34" charset="0"/>
              </a:rPr>
              <a:t>The massive amount of data generated by users using </a:t>
            </a:r>
            <a:r>
              <a:rPr lang="en-US" sz="1600" b="0" i="0" strike="noStrike" dirty="0">
                <a:solidFill>
                  <a:schemeClr val="bg2">
                    <a:lumMod val="25000"/>
                  </a:schemeClr>
                </a:solidFill>
                <a:effectLst/>
                <a:latin typeface="Arial" panose="020B0604020202020204" pitchFamily="34" charset="0"/>
                <a:cs typeface="Arial" panose="020B0604020202020204" pitchFamily="34" charset="0"/>
              </a:rPr>
              <a:t>social media platforms</a:t>
            </a:r>
            <a:r>
              <a:rPr lang="en-US" sz="1600" b="0" i="0" dirty="0">
                <a:solidFill>
                  <a:schemeClr val="bg2">
                    <a:lumMod val="25000"/>
                  </a:schemeClr>
                </a:solidFill>
                <a:effectLst/>
                <a:latin typeface="Arial" panose="020B0604020202020204" pitchFamily="34" charset="0"/>
                <a:cs typeface="Arial" panose="020B0604020202020204" pitchFamily="34" charset="0"/>
              </a:rPr>
              <a:t> is the result of the integration of their background details and daily activities. </a:t>
            </a:r>
          </a:p>
          <a:p>
            <a:r>
              <a:rPr lang="en-US" sz="1600" b="0" i="0" dirty="0">
                <a:solidFill>
                  <a:schemeClr val="bg2">
                    <a:lumMod val="25000"/>
                  </a:schemeClr>
                </a:solidFill>
                <a:effectLst/>
                <a:latin typeface="arial" panose="020B0604020202020204" pitchFamily="34" charset="0"/>
              </a:rPr>
              <a:t>Reddit viewed as favorable site for data analysis as topics are easily filterable and response length/content is not limited – site proved to generate ‘high-quality, expensive data’ in comparison to other platforms</a:t>
            </a:r>
          </a:p>
          <a:p>
            <a:r>
              <a:rPr lang="en-US" sz="1600" dirty="0">
                <a:solidFill>
                  <a:schemeClr val="bg2">
                    <a:lumMod val="25000"/>
                  </a:schemeClr>
                </a:solidFill>
                <a:latin typeface="arial" panose="020B0604020202020204" pitchFamily="34" charset="0"/>
              </a:rPr>
              <a:t>Two data sets: 1) larger training data set of broader selection of Reddit threads/sub-</a:t>
            </a:r>
            <a:r>
              <a:rPr lang="en-US" sz="1600" dirty="0" err="1">
                <a:solidFill>
                  <a:schemeClr val="bg2">
                    <a:lumMod val="25000"/>
                  </a:schemeClr>
                </a:solidFill>
                <a:latin typeface="arial" panose="020B0604020202020204" pitchFamily="34" charset="0"/>
              </a:rPr>
              <a:t>reddits</a:t>
            </a:r>
            <a:r>
              <a:rPr lang="en-US" sz="1600" dirty="0">
                <a:solidFill>
                  <a:schemeClr val="bg2">
                    <a:lumMod val="25000"/>
                  </a:schemeClr>
                </a:solidFill>
                <a:latin typeface="arial" panose="020B0604020202020204" pitchFamily="34" charset="0"/>
              </a:rPr>
              <a:t> revolving around airplanes/air travel experience, 2) test data set of 180 posts from the Fear of Flying subreddit</a:t>
            </a:r>
            <a:endParaRPr lang="en-US" sz="1600" b="0" i="0" dirty="0">
              <a:solidFill>
                <a:schemeClr val="bg2">
                  <a:lumMod val="25000"/>
                </a:schemeClr>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4EFAA485-8A85-4FD2-901D-BF37E62B7D88}"/>
              </a:ext>
            </a:extLst>
          </p:cNvPr>
          <p:cNvSpPr>
            <a:spLocks noGrp="1"/>
          </p:cNvSpPr>
          <p:nvPr>
            <p:ph type="ftr" sz="quarter" idx="11"/>
          </p:nvPr>
        </p:nvSpPr>
        <p:spPr>
          <a:xfrm>
            <a:off x="1379852" y="6347044"/>
            <a:ext cx="9429248" cy="365125"/>
          </a:xfrm>
        </p:spPr>
        <p:txBody>
          <a:bodyPr/>
          <a:lstStyle/>
          <a:p>
            <a:r>
              <a:rPr lang="en-US" b="0" i="0" dirty="0">
                <a:solidFill>
                  <a:schemeClr val="bg2">
                    <a:lumMod val="25000"/>
                  </a:schemeClr>
                </a:solidFill>
                <a:effectLst/>
              </a:rPr>
              <a:t>Ghani, N. A., Hamid, S., Hashem, I. A. T., &amp; Ahmed, E. (2019). Social media big data analytics: A survey. </a:t>
            </a:r>
            <a:r>
              <a:rPr lang="en-US" b="0" i="1" dirty="0">
                <a:solidFill>
                  <a:schemeClr val="bg2">
                    <a:lumMod val="25000"/>
                  </a:schemeClr>
                </a:solidFill>
                <a:effectLst/>
              </a:rPr>
              <a:t>Computers in Human Behavior</a:t>
            </a:r>
            <a:r>
              <a:rPr lang="en-US" b="0" i="0" dirty="0">
                <a:solidFill>
                  <a:schemeClr val="bg2">
                    <a:lumMod val="25000"/>
                  </a:schemeClr>
                </a:solidFill>
                <a:effectLst/>
              </a:rPr>
              <a:t>, </a:t>
            </a:r>
            <a:r>
              <a:rPr lang="en-US" b="0" i="1" dirty="0">
                <a:solidFill>
                  <a:schemeClr val="bg2">
                    <a:lumMod val="25000"/>
                  </a:schemeClr>
                </a:solidFill>
                <a:effectLst/>
              </a:rPr>
              <a:t>101</a:t>
            </a:r>
            <a:r>
              <a:rPr lang="en-US" b="0" i="0" dirty="0">
                <a:solidFill>
                  <a:schemeClr val="bg2">
                    <a:lumMod val="25000"/>
                  </a:schemeClr>
                </a:solidFill>
                <a:effectLst/>
              </a:rPr>
              <a:t>, 417-428.</a:t>
            </a:r>
          </a:p>
          <a:p>
            <a:r>
              <a:rPr lang="en-US" dirty="0" err="1">
                <a:solidFill>
                  <a:schemeClr val="bg2">
                    <a:lumMod val="25000"/>
                  </a:schemeClr>
                </a:solidFill>
              </a:rPr>
              <a:t>Jamnik</a:t>
            </a:r>
            <a:r>
              <a:rPr lang="en-US" dirty="0">
                <a:solidFill>
                  <a:schemeClr val="bg2">
                    <a:lumMod val="25000"/>
                  </a:schemeClr>
                </a:solidFill>
              </a:rPr>
              <a:t>, Matthew R. and Lane, David J. (2017) "The Use of Reddit as an Inexpensive Source for High-Quality Data," Practical Assessment, Research, and Evaluation: Vol. 22 , Article 5.</a:t>
            </a:r>
          </a:p>
        </p:txBody>
      </p:sp>
    </p:spTree>
    <p:extLst>
      <p:ext uri="{BB962C8B-B14F-4D97-AF65-F5344CB8AC3E}">
        <p14:creationId xmlns:p14="http://schemas.microsoft.com/office/powerpoint/2010/main" val="2250047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AE954-D2E8-4B38-8B0A-F4F5326AEEE7}"/>
              </a:ext>
            </a:extLst>
          </p:cNvPr>
          <p:cNvSpPr>
            <a:spLocks noGrp="1"/>
          </p:cNvSpPr>
          <p:nvPr>
            <p:ph type="title"/>
          </p:nvPr>
        </p:nvSpPr>
        <p:spPr>
          <a:xfrm>
            <a:off x="1155557" y="649674"/>
            <a:ext cx="4284420" cy="1687143"/>
          </a:xfrm>
        </p:spPr>
        <p:txBody>
          <a:bodyPr anchor="t">
            <a:normAutofit/>
          </a:bodyPr>
          <a:lstStyle/>
          <a:p>
            <a:r>
              <a:rPr lang="en-US">
                <a:solidFill>
                  <a:schemeClr val="bg1"/>
                </a:solidFill>
              </a:rPr>
              <a:t>Summarization</a:t>
            </a: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D45097-1E03-4784-A484-656CA7E0D5AA}"/>
              </a:ext>
            </a:extLst>
          </p:cNvPr>
          <p:cNvSpPr>
            <a:spLocks noGrp="1"/>
          </p:cNvSpPr>
          <p:nvPr>
            <p:ph idx="1"/>
          </p:nvPr>
        </p:nvSpPr>
        <p:spPr>
          <a:xfrm>
            <a:off x="6752022" y="849338"/>
            <a:ext cx="4438892" cy="1319636"/>
          </a:xfrm>
        </p:spPr>
        <p:txBody>
          <a:bodyPr>
            <a:normAutofit/>
          </a:bodyPr>
          <a:lstStyle/>
          <a:p>
            <a:pPr>
              <a:lnSpc>
                <a:spcPct val="100000"/>
              </a:lnSpc>
              <a:spcBef>
                <a:spcPts val="0"/>
              </a:spcBef>
            </a:pPr>
            <a:r>
              <a:rPr lang="en-US" sz="1100" dirty="0"/>
              <a:t>Transfer learning: model is first pre-trained on a data-rich task before being finetuned on a downstream task</a:t>
            </a:r>
          </a:p>
          <a:p>
            <a:pPr>
              <a:lnSpc>
                <a:spcPct val="100000"/>
              </a:lnSpc>
              <a:spcBef>
                <a:spcPts val="0"/>
              </a:spcBef>
            </a:pPr>
            <a:r>
              <a:rPr lang="en-US" sz="1100" dirty="0"/>
              <a:t>Downstream task: summarization across multiple Reddit samples</a:t>
            </a:r>
          </a:p>
          <a:p>
            <a:pPr>
              <a:lnSpc>
                <a:spcPct val="100000"/>
              </a:lnSpc>
              <a:spcBef>
                <a:spcPts val="0"/>
              </a:spcBef>
            </a:pPr>
            <a:r>
              <a:rPr lang="en-US" sz="1100" dirty="0"/>
              <a:t>State-of-the-art results on many benchmarks covering summarization, question answering, text classification, and translation</a:t>
            </a:r>
          </a:p>
          <a:p>
            <a:pPr>
              <a:lnSpc>
                <a:spcPct val="100000"/>
              </a:lnSpc>
              <a:spcBef>
                <a:spcPts val="0"/>
              </a:spcBef>
            </a:pPr>
            <a:r>
              <a:rPr lang="en-US" sz="1100" dirty="0"/>
              <a:t>Released publicly to facilitate future work on transfer learning for NLP</a:t>
            </a:r>
          </a:p>
        </p:txBody>
      </p:sp>
      <p:pic>
        <p:nvPicPr>
          <p:cNvPr id="5" name="Picture 4" descr="Diagram&#10;&#10;Description automatically generated">
            <a:extLst>
              <a:ext uri="{FF2B5EF4-FFF2-40B4-BE49-F238E27FC236}">
                <a16:creationId xmlns:a16="http://schemas.microsoft.com/office/drawing/2014/main" id="{23F9CE83-A7EF-46A1-8AB5-027BD9C59E30}"/>
              </a:ext>
            </a:extLst>
          </p:cNvPr>
          <p:cNvPicPr>
            <a:picLocks noChangeAspect="1"/>
          </p:cNvPicPr>
          <p:nvPr/>
        </p:nvPicPr>
        <p:blipFill rotWithShape="1">
          <a:blip r:embed="rId2"/>
          <a:srcRect t="2840" r="-2" b="-2"/>
          <a:stretch/>
        </p:blipFill>
        <p:spPr>
          <a:xfrm>
            <a:off x="495094" y="2629018"/>
            <a:ext cx="9889765" cy="3579308"/>
          </a:xfrm>
          <a:prstGeom prst="rect">
            <a:avLst/>
          </a:prstGeom>
        </p:spPr>
      </p:pic>
      <p:sp>
        <p:nvSpPr>
          <p:cNvPr id="6" name="Footer Placeholder 5">
            <a:extLst>
              <a:ext uri="{FF2B5EF4-FFF2-40B4-BE49-F238E27FC236}">
                <a16:creationId xmlns:a16="http://schemas.microsoft.com/office/drawing/2014/main" id="{23F7C727-515F-44C4-A607-859ADE712953}"/>
              </a:ext>
            </a:extLst>
          </p:cNvPr>
          <p:cNvSpPr>
            <a:spLocks noGrp="1"/>
          </p:cNvSpPr>
          <p:nvPr>
            <p:ph type="ftr" sz="quarter" idx="11"/>
          </p:nvPr>
        </p:nvSpPr>
        <p:spPr>
          <a:xfrm>
            <a:off x="2303832" y="6350601"/>
            <a:ext cx="7584335" cy="365125"/>
          </a:xfrm>
        </p:spPr>
        <p:txBody>
          <a:bodyPr/>
          <a:lstStyle/>
          <a:p>
            <a:r>
              <a:rPr lang="en-US" dirty="0" err="1"/>
              <a:t>Raffel</a:t>
            </a:r>
            <a:r>
              <a:rPr lang="en-US" dirty="0"/>
              <a:t>, C., </a:t>
            </a:r>
            <a:r>
              <a:rPr lang="en-US" dirty="0" err="1"/>
              <a:t>Shazeer</a:t>
            </a:r>
            <a:r>
              <a:rPr lang="en-US" dirty="0"/>
              <a:t>, N., Roberts, A., Lee, K., Narang, S., </a:t>
            </a:r>
            <a:r>
              <a:rPr lang="en-US" dirty="0" err="1"/>
              <a:t>Matena</a:t>
            </a:r>
            <a:r>
              <a:rPr lang="en-US" dirty="0"/>
              <a:t>, M., ... &amp; Liu, P. J. (2019). Exploring the limits of transfer learning with a unified text-to-text transformer. </a:t>
            </a:r>
            <a:r>
              <a:rPr lang="en-US" dirty="0" err="1"/>
              <a:t>arXiv</a:t>
            </a:r>
            <a:r>
              <a:rPr lang="en-US" dirty="0"/>
              <a:t> preprint arXiv:1910.10683.</a:t>
            </a:r>
          </a:p>
        </p:txBody>
      </p:sp>
    </p:spTree>
    <p:extLst>
      <p:ext uri="{BB962C8B-B14F-4D97-AF65-F5344CB8AC3E}">
        <p14:creationId xmlns:p14="http://schemas.microsoft.com/office/powerpoint/2010/main" val="314518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56830-DA8B-476A-BA38-CC038402FEA0}"/>
              </a:ext>
            </a:extLst>
          </p:cNvPr>
          <p:cNvSpPr>
            <a:spLocks noGrp="1"/>
          </p:cNvSpPr>
          <p:nvPr>
            <p:ph type="title"/>
          </p:nvPr>
        </p:nvSpPr>
        <p:spPr>
          <a:xfrm>
            <a:off x="965199" y="447741"/>
            <a:ext cx="4278623" cy="1645919"/>
          </a:xfrm>
        </p:spPr>
        <p:txBody>
          <a:bodyPr>
            <a:normAutofit/>
          </a:bodyPr>
          <a:lstStyle/>
          <a:p>
            <a:r>
              <a:rPr lang="en-US" sz="4000"/>
              <a:t>Initial Text Generation</a:t>
            </a:r>
          </a:p>
        </p:txBody>
      </p:sp>
      <p:grpSp>
        <p:nvGrpSpPr>
          <p:cNvPr id="14" name="Group 13">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5"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9B7A1D1-7406-4353-9DDD-694E61F8E246}"/>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Loria, S. (2018). textblob Documentation. Release 0.15, 2.</a:t>
            </a:r>
          </a:p>
        </p:txBody>
      </p:sp>
      <p:sp>
        <p:nvSpPr>
          <p:cNvPr id="18"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Shape 19">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62A8E4B-4082-4305-B487-251A8A18425C}"/>
              </a:ext>
            </a:extLst>
          </p:cNvPr>
          <p:cNvSpPr>
            <a:spLocks noGrp="1"/>
          </p:cNvSpPr>
          <p:nvPr>
            <p:ph idx="1"/>
          </p:nvPr>
        </p:nvSpPr>
        <p:spPr>
          <a:xfrm>
            <a:off x="1134776" y="2464889"/>
            <a:ext cx="4741917" cy="4195970"/>
          </a:xfrm>
        </p:spPr>
        <p:txBody>
          <a:bodyPr>
            <a:normAutofit/>
          </a:bodyPr>
          <a:lstStyle/>
          <a:p>
            <a:r>
              <a:rPr lang="en-US" sz="2000" dirty="0">
                <a:solidFill>
                  <a:schemeClr val="bg1"/>
                </a:solidFill>
              </a:rPr>
              <a:t>Utilize </a:t>
            </a:r>
            <a:r>
              <a:rPr lang="en-US" sz="2000" dirty="0" err="1">
                <a:solidFill>
                  <a:schemeClr val="bg1"/>
                </a:solidFill>
              </a:rPr>
              <a:t>textblob</a:t>
            </a:r>
            <a:r>
              <a:rPr lang="en-US" sz="2000" dirty="0">
                <a:solidFill>
                  <a:schemeClr val="bg1"/>
                </a:solidFill>
              </a:rPr>
              <a:t> to tag parts of speech </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r>
              <a:rPr lang="en-US" sz="2000" dirty="0">
                <a:solidFill>
                  <a:schemeClr val="bg1"/>
                </a:solidFill>
              </a:rPr>
              <a:t>Extract verbs + key noun phrases from the summaries</a:t>
            </a:r>
          </a:p>
          <a:p>
            <a:pPr marL="0" indent="0">
              <a:buNone/>
            </a:pPr>
            <a:endParaRPr lang="en-US" sz="2000" dirty="0">
              <a:solidFill>
                <a:schemeClr val="bg1"/>
              </a:solidFill>
            </a:endParaRPr>
          </a:p>
          <a:p>
            <a:pPr marL="0" indent="0">
              <a:buNone/>
            </a:pPr>
            <a:endParaRPr lang="en-US" sz="2000" dirty="0">
              <a:solidFill>
                <a:schemeClr val="bg1"/>
              </a:solidFill>
            </a:endParaRPr>
          </a:p>
          <a:p>
            <a:r>
              <a:rPr lang="en-US" sz="2000" dirty="0">
                <a:solidFill>
                  <a:schemeClr val="bg1"/>
                </a:solidFill>
              </a:rPr>
              <a:t>Generate an initial set of thousands of HMW questions quickly</a:t>
            </a:r>
          </a:p>
        </p:txBody>
      </p:sp>
      <p:pic>
        <p:nvPicPr>
          <p:cNvPr id="7" name="Picture 6">
            <a:extLst>
              <a:ext uri="{FF2B5EF4-FFF2-40B4-BE49-F238E27FC236}">
                <a16:creationId xmlns:a16="http://schemas.microsoft.com/office/drawing/2014/main" id="{721C740B-F2A6-42BA-B380-A84059A2C453}"/>
              </a:ext>
            </a:extLst>
          </p:cNvPr>
          <p:cNvPicPr>
            <a:picLocks noChangeAspect="1"/>
          </p:cNvPicPr>
          <p:nvPr/>
        </p:nvPicPr>
        <p:blipFill>
          <a:blip r:embed="rId2"/>
          <a:stretch>
            <a:fillRect/>
          </a:stretch>
        </p:blipFill>
        <p:spPr>
          <a:xfrm>
            <a:off x="7688386" y="1494970"/>
            <a:ext cx="2902165" cy="3217333"/>
          </a:xfrm>
          <a:prstGeom prst="rect">
            <a:avLst/>
          </a:prstGeom>
        </p:spPr>
      </p:pic>
      <p:pic>
        <p:nvPicPr>
          <p:cNvPr id="11" name="Picture 10">
            <a:extLst>
              <a:ext uri="{FF2B5EF4-FFF2-40B4-BE49-F238E27FC236}">
                <a16:creationId xmlns:a16="http://schemas.microsoft.com/office/drawing/2014/main" id="{7C8D1C3B-3D5B-4038-B6E5-1C8E64BE6E48}"/>
              </a:ext>
            </a:extLst>
          </p:cNvPr>
          <p:cNvPicPr>
            <a:picLocks noChangeAspect="1"/>
          </p:cNvPicPr>
          <p:nvPr/>
        </p:nvPicPr>
        <p:blipFill>
          <a:blip r:embed="rId3"/>
          <a:stretch>
            <a:fillRect/>
          </a:stretch>
        </p:blipFill>
        <p:spPr>
          <a:xfrm>
            <a:off x="1430652" y="2875454"/>
            <a:ext cx="3947926" cy="1478272"/>
          </a:xfrm>
          <a:prstGeom prst="rect">
            <a:avLst/>
          </a:prstGeom>
        </p:spPr>
      </p:pic>
      <p:pic>
        <p:nvPicPr>
          <p:cNvPr id="21" name="Picture 20">
            <a:extLst>
              <a:ext uri="{FF2B5EF4-FFF2-40B4-BE49-F238E27FC236}">
                <a16:creationId xmlns:a16="http://schemas.microsoft.com/office/drawing/2014/main" id="{008F0796-9FCB-46DE-9D24-B41FA1FE2836}"/>
              </a:ext>
            </a:extLst>
          </p:cNvPr>
          <p:cNvPicPr>
            <a:picLocks noChangeAspect="1"/>
          </p:cNvPicPr>
          <p:nvPr/>
        </p:nvPicPr>
        <p:blipFill>
          <a:blip r:embed="rId4"/>
          <a:stretch>
            <a:fillRect/>
          </a:stretch>
        </p:blipFill>
        <p:spPr>
          <a:xfrm>
            <a:off x="1431355" y="5119225"/>
            <a:ext cx="5264479" cy="780158"/>
          </a:xfrm>
          <a:prstGeom prst="rect">
            <a:avLst/>
          </a:prstGeom>
        </p:spPr>
      </p:pic>
    </p:spTree>
    <p:extLst>
      <p:ext uri="{BB962C8B-B14F-4D97-AF65-F5344CB8AC3E}">
        <p14:creationId xmlns:p14="http://schemas.microsoft.com/office/powerpoint/2010/main" val="70005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D75D-6E1C-480D-9623-D4691EC5A60C}"/>
              </a:ext>
            </a:extLst>
          </p:cNvPr>
          <p:cNvSpPr>
            <a:spLocks noGrp="1"/>
          </p:cNvSpPr>
          <p:nvPr>
            <p:ph type="title"/>
          </p:nvPr>
        </p:nvSpPr>
        <p:spPr>
          <a:xfrm>
            <a:off x="838200" y="22064"/>
            <a:ext cx="10515600" cy="1325563"/>
          </a:xfrm>
        </p:spPr>
        <p:txBody>
          <a:bodyPr/>
          <a:lstStyle/>
          <a:p>
            <a:r>
              <a:rPr lang="en-US" dirty="0"/>
              <a:t>Markov Chains</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F156C37-D394-4849-8C11-CA156AEE6C3B}"/>
                  </a:ext>
                </a:extLst>
              </p:cNvPr>
              <p:cNvSpPr>
                <a:spLocks noChangeArrowheads="1"/>
              </p:cNvSpPr>
              <p:nvPr/>
            </p:nvSpPr>
            <p:spPr bwMode="auto">
              <a:xfrm>
                <a:off x="714027" y="5256414"/>
                <a:ext cx="10763946" cy="1069116"/>
              </a:xfrm>
              <a:prstGeom prst="rect">
                <a:avLst/>
              </a:prstGeom>
              <a:solidFill>
                <a:srgbClr val="F5F5F5"/>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lvl="0"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altLang="en-US" sz="3200" i="1" smtClean="0">
                              <a:solidFill>
                                <a:srgbClr val="333333"/>
                              </a:solidFill>
                              <a:latin typeface="Cambria Math" panose="02040503050406030204" pitchFamily="18" charset="0"/>
                            </a:rPr>
                          </m:ctrlPr>
                        </m:sSupPr>
                        <m:e>
                          <m:r>
                            <a:rPr lang="en-US" altLang="en-US" sz="3200" b="0" i="1" smtClean="0">
                              <a:solidFill>
                                <a:srgbClr val="333333"/>
                              </a:solidFill>
                              <a:latin typeface="Cambria Math" panose="02040503050406030204" pitchFamily="18" charset="0"/>
                            </a:rPr>
                            <m:t>𝑒</m:t>
                          </m:r>
                        </m:e>
                        <m:sup>
                          <m:func>
                            <m:funcPr>
                              <m:ctrlPr>
                                <a:rPr lang="en-US" altLang="en-US" sz="3200" b="0" i="1" smtClean="0">
                                  <a:solidFill>
                                    <a:srgbClr val="333333"/>
                                  </a:solidFill>
                                  <a:latin typeface="Cambria Math" panose="02040503050406030204" pitchFamily="18" charset="0"/>
                                </a:rPr>
                              </m:ctrlPr>
                            </m:funcPr>
                            <m:fName>
                              <m:r>
                                <m:rPr>
                                  <m:sty m:val="p"/>
                                </m:rPr>
                                <a:rPr lang="en-US" altLang="en-US" sz="3200" b="0" i="0" smtClean="0">
                                  <a:solidFill>
                                    <a:srgbClr val="333333"/>
                                  </a:solidFill>
                                  <a:latin typeface="Cambria Math" panose="02040503050406030204" pitchFamily="18" charset="0"/>
                                </a:rPr>
                                <m:t>ln</m:t>
                              </m:r>
                            </m:fName>
                            <m:e>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e>
                              </m:d>
                            </m:e>
                          </m:func>
                          <m:r>
                            <a:rPr lang="en-US" altLang="en-US" sz="3200" b="0" i="1" smtClean="0">
                              <a:solidFill>
                                <a:srgbClr val="333333"/>
                              </a:solidFill>
                              <a:latin typeface="Cambria Math" panose="02040503050406030204" pitchFamily="18" charset="0"/>
                            </a:rPr>
                            <m:t>+</m:t>
                          </m:r>
                          <m:func>
                            <m:funcPr>
                              <m:ctrlPr>
                                <a:rPr lang="en-US" altLang="en-US" sz="3200" b="0" i="1" smtClean="0">
                                  <a:solidFill>
                                    <a:srgbClr val="333333"/>
                                  </a:solidFill>
                                  <a:latin typeface="Cambria Math" panose="02040503050406030204" pitchFamily="18" charset="0"/>
                                </a:rPr>
                              </m:ctrlPr>
                            </m:funcPr>
                            <m:fName>
                              <m:r>
                                <m:rPr>
                                  <m:sty m:val="p"/>
                                </m:rPr>
                                <a:rPr lang="en-US" altLang="en-US" sz="3200" b="0" i="0" smtClean="0">
                                  <a:solidFill>
                                    <a:srgbClr val="333333"/>
                                  </a:solidFill>
                                  <a:latin typeface="Cambria Math" panose="02040503050406030204" pitchFamily="18" charset="0"/>
                                </a:rPr>
                                <m:t>ln</m:t>
                              </m:r>
                            </m:fName>
                            <m:e>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𝐵</m:t>
                                      </m:r>
                                    </m:e>
                                  </m:d>
                                </m:e>
                              </m:d>
                            </m:e>
                          </m:func>
                        </m:sup>
                      </m:sSup>
                      <m:r>
                        <a:rPr lang="en-US" altLang="en-US" sz="3200" b="0" i="1" smtClean="0">
                          <a:solidFill>
                            <a:srgbClr val="333333"/>
                          </a:solidFill>
                          <a:latin typeface="Cambria Math" panose="02040503050406030204" pitchFamily="18" charset="0"/>
                        </a:rPr>
                        <m:t>=</m:t>
                      </m:r>
                      <m:sSup>
                        <m:sSupPr>
                          <m:ctrlPr>
                            <a:rPr lang="en-US" altLang="en-US" sz="3200" b="0" i="1" smtClean="0">
                              <a:solidFill>
                                <a:srgbClr val="333333"/>
                              </a:solidFill>
                              <a:latin typeface="Cambria Math" panose="02040503050406030204" pitchFamily="18" charset="0"/>
                            </a:rPr>
                          </m:ctrlPr>
                        </m:sSupPr>
                        <m:e>
                          <m:r>
                            <a:rPr lang="en-US" altLang="en-US" sz="3200" b="0" i="1" smtClean="0">
                              <a:solidFill>
                                <a:srgbClr val="333333"/>
                              </a:solidFill>
                              <a:latin typeface="Cambria Math" panose="02040503050406030204" pitchFamily="18" charset="0"/>
                            </a:rPr>
                            <m:t>𝑒</m:t>
                          </m:r>
                        </m:e>
                        <m:sup>
                          <m:r>
                            <m:rPr>
                              <m:nor/>
                            </m:rPr>
                            <a:rPr lang="en-US" altLang="en-US" sz="3200" b="0" i="1" smtClean="0">
                              <a:solidFill>
                                <a:srgbClr val="333333"/>
                              </a:solidFill>
                              <a:latin typeface="Cambria Math" panose="02040503050406030204" pitchFamily="18" charset="0"/>
                            </a:rPr>
                            <m:t>ln</m:t>
                          </m:r>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𝐵</m:t>
                              </m:r>
                            </m:e>
                          </m:d>
                          <m:r>
                            <a:rPr lang="en-US" altLang="en-US" sz="3200" b="0" i="1" smtClean="0">
                              <a:solidFill>
                                <a:srgbClr val="333333"/>
                              </a:solidFill>
                              <a:latin typeface="Cambria Math" panose="02040503050406030204" pitchFamily="18" charset="0"/>
                            </a:rPr>
                            <m:t>]</m:t>
                          </m:r>
                        </m:sup>
                      </m:sSup>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𝐵</m:t>
                      </m:r>
                      <m:r>
                        <a:rPr lang="en-US" altLang="en-US" sz="3200" b="0" i="1" smtClean="0">
                          <a:solidFill>
                            <a:srgbClr val="333333"/>
                          </a:solidFill>
                          <a:latin typeface="Cambria Math" panose="02040503050406030204" pitchFamily="18" charset="0"/>
                        </a:rPr>
                        <m:t>)</m:t>
                      </m:r>
                    </m:oMath>
                  </m:oMathPara>
                </a14:m>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mc:Choice>
        <mc:Fallback>
          <p:sp>
            <p:nvSpPr>
              <p:cNvPr id="4" name="Rectangle 3">
                <a:extLst>
                  <a:ext uri="{FF2B5EF4-FFF2-40B4-BE49-F238E27FC236}">
                    <a16:creationId xmlns:a16="http://schemas.microsoft.com/office/drawing/2014/main" id="{CF156C37-D394-4849-8C11-CA156AEE6C3B}"/>
                  </a:ext>
                </a:extLst>
              </p:cNvPr>
              <p:cNvSpPr>
                <a:spLocks noRot="1" noChangeAspect="1" noMove="1" noResize="1" noEditPoints="1" noAdjustHandles="1" noChangeArrowheads="1" noChangeShapeType="1" noTextEdit="1"/>
              </p:cNvSpPr>
              <p:nvPr/>
            </p:nvSpPr>
            <p:spPr bwMode="auto">
              <a:xfrm>
                <a:off x="714027" y="5256414"/>
                <a:ext cx="10763946" cy="1069116"/>
              </a:xfrm>
              <a:prstGeom prst="rect">
                <a:avLst/>
              </a:prstGeom>
              <a:blipFill>
                <a:blip r:embed="rId2"/>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0" name="Picture 9" descr="Graphical user interface, chart, diagram, bar chart&#10;&#10;Description automatically generated">
            <a:extLst>
              <a:ext uri="{FF2B5EF4-FFF2-40B4-BE49-F238E27FC236}">
                <a16:creationId xmlns:a16="http://schemas.microsoft.com/office/drawing/2014/main" id="{B119E987-A635-4356-957F-10AFD5509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938" y="151233"/>
            <a:ext cx="3316993" cy="2551181"/>
          </a:xfrm>
          <a:prstGeom prst="rect">
            <a:avLst/>
          </a:prstGeom>
        </p:spPr>
      </p:pic>
      <p:pic>
        <p:nvPicPr>
          <p:cNvPr id="12" name="Picture 11" descr="Diagram&#10;&#10;Description automatically generated with low confidence">
            <a:extLst>
              <a:ext uri="{FF2B5EF4-FFF2-40B4-BE49-F238E27FC236}">
                <a16:creationId xmlns:a16="http://schemas.microsoft.com/office/drawing/2014/main" id="{775D096B-4BFF-47EB-ABCA-AA1E1B843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7938" y="2676074"/>
            <a:ext cx="3316993" cy="2551181"/>
          </a:xfrm>
          <a:prstGeom prst="rect">
            <a:avLst/>
          </a:prstGeom>
        </p:spPr>
      </p:pic>
      <p:sp>
        <p:nvSpPr>
          <p:cNvPr id="15" name="TextBox 14">
            <a:extLst>
              <a:ext uri="{FF2B5EF4-FFF2-40B4-BE49-F238E27FC236}">
                <a16:creationId xmlns:a16="http://schemas.microsoft.com/office/drawing/2014/main" id="{5C73D9B8-8B92-4C2E-BD60-E89993119D46}"/>
              </a:ext>
            </a:extLst>
          </p:cNvPr>
          <p:cNvSpPr txBox="1"/>
          <p:nvPr/>
        </p:nvSpPr>
        <p:spPr>
          <a:xfrm>
            <a:off x="6964981" y="2352908"/>
            <a:ext cx="1294278" cy="646331"/>
          </a:xfrm>
          <a:prstGeom prst="rect">
            <a:avLst/>
          </a:prstGeom>
          <a:noFill/>
        </p:spPr>
        <p:txBody>
          <a:bodyPr wrap="square">
            <a:spAutoFit/>
          </a:bodyPr>
          <a:lstStyle/>
          <a:p>
            <a:pPr algn="ctr"/>
            <a:r>
              <a:rPr lang="en-US" i="1" dirty="0"/>
              <a:t>Natural Log Function</a:t>
            </a:r>
          </a:p>
        </p:txBody>
      </p:sp>
      <p:sp>
        <p:nvSpPr>
          <p:cNvPr id="16" name="TextBox 15">
            <a:extLst>
              <a:ext uri="{FF2B5EF4-FFF2-40B4-BE49-F238E27FC236}">
                <a16:creationId xmlns:a16="http://schemas.microsoft.com/office/drawing/2014/main" id="{1C0A9A08-912D-41AA-B0E0-2B6ADA340A44}"/>
              </a:ext>
            </a:extLst>
          </p:cNvPr>
          <p:cNvSpPr txBox="1"/>
          <p:nvPr/>
        </p:nvSpPr>
        <p:spPr>
          <a:xfrm>
            <a:off x="1929408" y="1601586"/>
            <a:ext cx="3316994" cy="261610"/>
          </a:xfrm>
          <a:prstGeom prst="rect">
            <a:avLst/>
          </a:prstGeom>
          <a:noFill/>
        </p:spPr>
        <p:txBody>
          <a:bodyPr wrap="square">
            <a:spAutoFit/>
          </a:bodyPr>
          <a:lstStyle/>
          <a:p>
            <a:pPr algn="ctr"/>
            <a:r>
              <a:rPr lang="en-US" sz="1100" dirty="0"/>
              <a:t>'understand about airplane pilots and flight crews'</a:t>
            </a:r>
          </a:p>
        </p:txBody>
      </p:sp>
      <p:sp>
        <p:nvSpPr>
          <p:cNvPr id="17" name="TextBox 16">
            <a:extLst>
              <a:ext uri="{FF2B5EF4-FFF2-40B4-BE49-F238E27FC236}">
                <a16:creationId xmlns:a16="http://schemas.microsoft.com/office/drawing/2014/main" id="{9D14E08C-D6F8-4238-8FF4-A67B55A37F60}"/>
              </a:ext>
            </a:extLst>
          </p:cNvPr>
          <p:cNvSpPr txBox="1"/>
          <p:nvPr/>
        </p:nvSpPr>
        <p:spPr>
          <a:xfrm>
            <a:off x="0" y="1932589"/>
            <a:ext cx="6917623" cy="261610"/>
          </a:xfrm>
          <a:prstGeom prst="rect">
            <a:avLst/>
          </a:prstGeom>
          <a:noFill/>
        </p:spPr>
        <p:txBody>
          <a:bodyPr wrap="square">
            <a:spAutoFit/>
          </a:bodyPr>
          <a:lstStyle/>
          <a:p>
            <a:pPr algn="ctr"/>
            <a:r>
              <a:rPr lang="en-US" sz="1100" dirty="0"/>
              <a:t>[('understand', ‘VBP’), ('about', 'IN’), ('airplanes', ‘JJ’), ('pilots, ‘NNS’), (‘and’, ‘CC’), (‘flight', 'JJ’), ('crews', 'NNS')]</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BFC718E-F36B-420F-BE9B-2C7CD3DBF74C}"/>
                  </a:ext>
                </a:extLst>
              </p:cNvPr>
              <p:cNvSpPr txBox="1"/>
              <p:nvPr/>
            </p:nvSpPr>
            <p:spPr>
              <a:xfrm>
                <a:off x="1037859" y="2568985"/>
                <a:ext cx="5095142" cy="1135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4"/>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m:rPr>
                                            <m:brk m:alnAt="7"/>
                                          </m:rP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m:rPr>
                                            <m:brk m:alnAt="7"/>
                                          </m:rP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m:rPr>
                                        <m:brk m:alnAt="7"/>
                                      </m:rP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m:rPr>
                                            <m:brk m:alnAt="7"/>
                                          </m:rP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mr>
                            <m:mr>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e>
                                </m:d>
                              </m:e>
                            </m:mr>
                            <m:mr>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e>
                                </m:d>
                              </m:e>
                            </m:mr>
                            <m:mr>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𝐼</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e>
                                </m:d>
                              </m:e>
                              <m:e>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e>
                                </m:d>
                              </m:e>
                            </m:mr>
                            <m:mr>
                              <m:e>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𝑉𝐵</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𝑃</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e>
                              <m:e>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𝐼𝑁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𝑉𝐵</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𝑃</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e>
                              <m:e>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𝑁𝑁</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𝑉𝐵</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𝑃</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e>
                              <m:e>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𝐽</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𝐽</m:t>
                                    </m:r>
                                  </m:e>
                                  <m:sup>
                                    <m:r>
                                      <a:rPr lang="en-US" sz="1400" b="0" i="1" smtClean="0">
                                        <a:latin typeface="Cambria Math" panose="02040503050406030204" pitchFamily="18" charset="0"/>
                                      </a:rPr>
                                      <m:t>′</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𝑉𝐵</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𝑃</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e>
                            </m:mr>
                          </m:m>
                        </m:e>
                      </m:d>
                    </m:oMath>
                  </m:oMathPara>
                </a14:m>
                <a:endParaRPr lang="en-US" sz="1600" dirty="0"/>
              </a:p>
            </p:txBody>
          </p:sp>
        </mc:Choice>
        <mc:Fallback>
          <p:sp>
            <p:nvSpPr>
              <p:cNvPr id="18" name="TextBox 17">
                <a:extLst>
                  <a:ext uri="{FF2B5EF4-FFF2-40B4-BE49-F238E27FC236}">
                    <a16:creationId xmlns:a16="http://schemas.microsoft.com/office/drawing/2014/main" id="{5BFC718E-F36B-420F-BE9B-2C7CD3DBF74C}"/>
                  </a:ext>
                </a:extLst>
              </p:cNvPr>
              <p:cNvSpPr txBox="1">
                <a:spLocks noRot="1" noChangeAspect="1" noMove="1" noResize="1" noEditPoints="1" noAdjustHandles="1" noChangeArrowheads="1" noChangeShapeType="1" noTextEdit="1"/>
              </p:cNvSpPr>
              <p:nvPr/>
            </p:nvSpPr>
            <p:spPr>
              <a:xfrm>
                <a:off x="1037859" y="2568985"/>
                <a:ext cx="5095142" cy="1135311"/>
              </a:xfrm>
              <a:prstGeom prst="rect">
                <a:avLst/>
              </a:prstGeom>
              <a:blipFill>
                <a:blip r:embed="rId5"/>
                <a:stretch>
                  <a:fillRect r="-2392"/>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B1C58BE-2436-4979-BD27-CAF2D1DE17CD}"/>
              </a:ext>
            </a:extLst>
          </p:cNvPr>
          <p:cNvSpPr txBox="1"/>
          <p:nvPr/>
        </p:nvSpPr>
        <p:spPr>
          <a:xfrm>
            <a:off x="1223467" y="2179884"/>
            <a:ext cx="4838700" cy="338554"/>
          </a:xfrm>
          <a:prstGeom prst="rect">
            <a:avLst/>
          </a:prstGeom>
          <a:noFill/>
        </p:spPr>
        <p:txBody>
          <a:bodyPr wrap="square" rtlCol="0">
            <a:spAutoFit/>
          </a:bodyPr>
          <a:lstStyle/>
          <a:p>
            <a:r>
              <a:rPr lang="en-US" sz="1600" dirty="0"/>
              <a:t>     </a:t>
            </a:r>
            <a:r>
              <a:rPr lang="en-US" sz="1400" dirty="0"/>
              <a:t>‘NN’ 	                 ‘IN’                          ‘NNS’ 	                ‘JJ’</a:t>
            </a:r>
            <a:endParaRPr lang="en-US" sz="1600" dirty="0"/>
          </a:p>
        </p:txBody>
      </p:sp>
      <p:sp>
        <p:nvSpPr>
          <p:cNvPr id="20" name="TextBox 19">
            <a:extLst>
              <a:ext uri="{FF2B5EF4-FFF2-40B4-BE49-F238E27FC236}">
                <a16:creationId xmlns:a16="http://schemas.microsoft.com/office/drawing/2014/main" id="{450EBD6D-08B8-4B68-B84E-830FB6EFC687}"/>
              </a:ext>
            </a:extLst>
          </p:cNvPr>
          <p:cNvSpPr txBox="1"/>
          <p:nvPr/>
        </p:nvSpPr>
        <p:spPr>
          <a:xfrm>
            <a:off x="448573" y="2522497"/>
            <a:ext cx="704061" cy="1200329"/>
          </a:xfrm>
          <a:prstGeom prst="rect">
            <a:avLst/>
          </a:prstGeom>
          <a:noFill/>
        </p:spPr>
        <p:txBody>
          <a:bodyPr wrap="square" rtlCol="0">
            <a:spAutoFit/>
          </a:bodyPr>
          <a:lstStyle/>
          <a:p>
            <a:r>
              <a:rPr lang="en-US" sz="1400" dirty="0"/>
              <a:t>‘NN’ ‘IN’ ‘NNS’ ‘JJ’</a:t>
            </a:r>
            <a:endParaRPr lang="en-US" sz="1600" dirty="0"/>
          </a:p>
          <a:p>
            <a:r>
              <a:rPr lang="en-US" sz="1400" dirty="0"/>
              <a:t>‘VBP’</a:t>
            </a:r>
            <a:endParaRPr lang="en-US" sz="1200" dirty="0"/>
          </a:p>
        </p:txBody>
      </p:sp>
      <p:cxnSp>
        <p:nvCxnSpPr>
          <p:cNvPr id="33" name="Connector: Elbow 32">
            <a:extLst>
              <a:ext uri="{FF2B5EF4-FFF2-40B4-BE49-F238E27FC236}">
                <a16:creationId xmlns:a16="http://schemas.microsoft.com/office/drawing/2014/main" id="{CF3F6F3A-2D1E-4B37-BF95-A3833F6BDB82}"/>
              </a:ext>
            </a:extLst>
          </p:cNvPr>
          <p:cNvCxnSpPr>
            <a:cxnSpLocks/>
            <a:stCxn id="15" idx="0"/>
            <a:endCxn id="10" idx="1"/>
          </p:cNvCxnSpPr>
          <p:nvPr/>
        </p:nvCxnSpPr>
        <p:spPr>
          <a:xfrm rot="5400000" flipH="1" flipV="1">
            <a:off x="7701987" y="1336957"/>
            <a:ext cx="926084" cy="11058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D1892D2-9ECC-4D5C-B1FA-71FDE27F3686}"/>
              </a:ext>
            </a:extLst>
          </p:cNvPr>
          <p:cNvCxnSpPr>
            <a:cxnSpLocks/>
            <a:stCxn id="15" idx="2"/>
            <a:endCxn id="12" idx="1"/>
          </p:cNvCxnSpPr>
          <p:nvPr/>
        </p:nvCxnSpPr>
        <p:spPr>
          <a:xfrm rot="16200000" flipH="1">
            <a:off x="7688816" y="2922543"/>
            <a:ext cx="952426" cy="11058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81D4F31-3B83-4091-B7AD-25418F5D69AE}"/>
              </a:ext>
            </a:extLst>
          </p:cNvPr>
          <p:cNvSpPr>
            <a:spLocks noGrp="1"/>
          </p:cNvSpPr>
          <p:nvPr>
            <p:ph type="ftr" sz="quarter" idx="11"/>
          </p:nvPr>
        </p:nvSpPr>
        <p:spPr>
          <a:xfrm>
            <a:off x="1454207" y="6373139"/>
            <a:ext cx="9215920" cy="365125"/>
          </a:xfrm>
        </p:spPr>
        <p:txBody>
          <a:bodyPr/>
          <a:lstStyle/>
          <a:p>
            <a:r>
              <a:rPr lang="en-US" dirty="0">
                <a:solidFill>
                  <a:schemeClr val="tx1">
                    <a:lumMod val="85000"/>
                    <a:lumOff val="15000"/>
                  </a:schemeClr>
                </a:solidFill>
              </a:rPr>
              <a:t>Eddy, S. R. (2004). What is a hidden Markov model?. Nature biotechnology, 22(10), 1315-1316. </a:t>
            </a:r>
          </a:p>
          <a:p>
            <a:r>
              <a:rPr lang="en-US" dirty="0">
                <a:solidFill>
                  <a:schemeClr val="tx1">
                    <a:lumMod val="85000"/>
                    <a:lumOff val="15000"/>
                  </a:schemeClr>
                </a:solidFill>
              </a:rPr>
              <a:t>Chow, V. T. (1954). Log-probability law and its engineering applications. Proceedings (American Society of Civil Engineers); v. 80, separate no. 536.</a:t>
            </a:r>
          </a:p>
        </p:txBody>
      </p:sp>
    </p:spTree>
    <p:extLst>
      <p:ext uri="{BB962C8B-B14F-4D97-AF65-F5344CB8AC3E}">
        <p14:creationId xmlns:p14="http://schemas.microsoft.com/office/powerpoint/2010/main" val="419443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1889-E679-40BA-A88B-5E12FECF2BE7}"/>
              </a:ext>
            </a:extLst>
          </p:cNvPr>
          <p:cNvSpPr>
            <a:spLocks noGrp="1"/>
          </p:cNvSpPr>
          <p:nvPr>
            <p:ph type="title"/>
          </p:nvPr>
        </p:nvSpPr>
        <p:spPr>
          <a:xfrm>
            <a:off x="838199" y="0"/>
            <a:ext cx="5257801" cy="1325563"/>
          </a:xfrm>
        </p:spPr>
        <p:txBody>
          <a:bodyPr/>
          <a:lstStyle/>
          <a:p>
            <a:r>
              <a:rPr lang="en-US" dirty="0"/>
              <a:t>Calculating Probability</a:t>
            </a:r>
          </a:p>
        </p:txBody>
      </p:sp>
      <p:sp>
        <p:nvSpPr>
          <p:cNvPr id="3" name="Content Placeholder 2">
            <a:extLst>
              <a:ext uri="{FF2B5EF4-FFF2-40B4-BE49-F238E27FC236}">
                <a16:creationId xmlns:a16="http://schemas.microsoft.com/office/drawing/2014/main" id="{3A6A11EF-2E42-4151-BB40-0F04A2DF9238}"/>
              </a:ext>
            </a:extLst>
          </p:cNvPr>
          <p:cNvSpPr>
            <a:spLocks noGrp="1"/>
          </p:cNvSpPr>
          <p:nvPr>
            <p:ph idx="1"/>
          </p:nvPr>
        </p:nvSpPr>
        <p:spPr>
          <a:xfrm>
            <a:off x="6916365" y="1831705"/>
            <a:ext cx="4523362" cy="1824122"/>
          </a:xfrm>
          <a:solidFill>
            <a:schemeClr val="bg2"/>
          </a:solidFill>
          <a:ln w="19050">
            <a:solidFill>
              <a:schemeClr val="tx1"/>
            </a:solidFill>
          </a:ln>
        </p:spPr>
        <p:txBody>
          <a:bodyPr>
            <a:normAutofit fontScale="85000" lnSpcReduction="10000"/>
          </a:bodyPr>
          <a:lstStyle/>
          <a:p>
            <a:pPr marL="0" indent="0">
              <a:lnSpc>
                <a:spcPct val="100000"/>
              </a:lnSpc>
              <a:spcBef>
                <a:spcPts val="0"/>
              </a:spcBef>
              <a:buNone/>
            </a:pPr>
            <a:r>
              <a:rPr lang="en-US" sz="2400" dirty="0"/>
              <a:t>Avg Random POS Probability: 0.08240</a:t>
            </a:r>
          </a:p>
          <a:p>
            <a:pPr marL="0" indent="0">
              <a:lnSpc>
                <a:spcPct val="100000"/>
              </a:lnSpc>
              <a:spcBef>
                <a:spcPts val="0"/>
              </a:spcBef>
              <a:buNone/>
            </a:pPr>
            <a:r>
              <a:rPr lang="en-US" sz="2400" dirty="0"/>
              <a:t>Avg POS Probability: 0.1393</a:t>
            </a:r>
          </a:p>
          <a:p>
            <a:pPr marL="0" indent="0">
              <a:lnSpc>
                <a:spcPct val="100000"/>
              </a:lnSpc>
              <a:spcBef>
                <a:spcPts val="0"/>
              </a:spcBef>
              <a:buNone/>
            </a:pPr>
            <a:r>
              <a:rPr lang="en-US" sz="2400" dirty="0"/>
              <a:t>Avg Random Token Probability: 0.002951</a:t>
            </a:r>
          </a:p>
          <a:p>
            <a:pPr marL="0" indent="0">
              <a:lnSpc>
                <a:spcPct val="100000"/>
              </a:lnSpc>
              <a:spcBef>
                <a:spcPts val="0"/>
              </a:spcBef>
              <a:buNone/>
            </a:pPr>
            <a:r>
              <a:rPr lang="en-US" sz="2400" dirty="0"/>
              <a:t>Avg Token Probability: 0.003021</a:t>
            </a:r>
          </a:p>
          <a:p>
            <a:pPr marL="0" indent="0">
              <a:lnSpc>
                <a:spcPct val="100000"/>
              </a:lnSpc>
              <a:spcBef>
                <a:spcPts val="0"/>
              </a:spcBef>
              <a:buNone/>
            </a:pPr>
            <a:r>
              <a:rPr lang="en-US" sz="2400" dirty="0"/>
              <a:t>POS Scale Factor: 1.6905</a:t>
            </a:r>
          </a:p>
          <a:p>
            <a:pPr marL="0" indent="0">
              <a:lnSpc>
                <a:spcPct val="100000"/>
              </a:lnSpc>
              <a:spcBef>
                <a:spcPts val="0"/>
              </a:spcBef>
              <a:buNone/>
            </a:pPr>
            <a:r>
              <a:rPr lang="en-US" sz="2400" dirty="0"/>
              <a:t>Token Scale Factor: 1.0237</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E1DD2416-1ADA-48A7-AB0B-340B145032DF}"/>
                  </a:ext>
                </a:extLst>
              </p:cNvPr>
              <p:cNvSpPr>
                <a:spLocks noChangeArrowheads="1"/>
              </p:cNvSpPr>
              <p:nvPr/>
            </p:nvSpPr>
            <p:spPr bwMode="auto">
              <a:xfrm>
                <a:off x="0" y="4384312"/>
                <a:ext cx="12191999" cy="1069116"/>
              </a:xfrm>
              <a:prstGeom prst="rect">
                <a:avLst/>
              </a:prstGeom>
              <a:solidFill>
                <a:srgbClr val="F5F5F5"/>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lvl="0"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altLang="en-US" sz="3200" i="1" smtClean="0">
                              <a:solidFill>
                                <a:srgbClr val="333333"/>
                              </a:solidFill>
                              <a:latin typeface="Cambria Math" panose="02040503050406030204" pitchFamily="18" charset="0"/>
                            </a:rPr>
                          </m:ctrlPr>
                        </m:sSupPr>
                        <m:e>
                          <m:r>
                            <a:rPr lang="en-US" altLang="en-US" sz="3200" b="0" i="1" smtClean="0">
                              <a:solidFill>
                                <a:srgbClr val="333333"/>
                              </a:solidFill>
                              <a:latin typeface="Cambria Math" panose="02040503050406030204" pitchFamily="18" charset="0"/>
                            </a:rPr>
                            <m:t>𝑃𝑟𝑜𝑏𝑎𝑏𝑖𝑙𝑖𝑡𝑦</m:t>
                          </m:r>
                          <m:r>
                            <a:rPr lang="en-US" altLang="en-US" sz="3200" b="0" i="1" smtClean="0">
                              <a:solidFill>
                                <a:srgbClr val="333333"/>
                              </a:solidFill>
                              <a:latin typeface="Cambria Math" panose="02040503050406030204" pitchFamily="18" charset="0"/>
                            </a:rPr>
                            <m:t>: </m:t>
                          </m:r>
                          <m:r>
                            <a:rPr lang="en-US" altLang="en-US" sz="3200" b="0" i="1" smtClean="0">
                              <a:solidFill>
                                <a:srgbClr val="333333"/>
                              </a:solidFill>
                              <a:latin typeface="Cambria Math" panose="02040503050406030204" pitchFamily="18" charset="0"/>
                            </a:rPr>
                            <m:t>𝑒</m:t>
                          </m:r>
                        </m:e>
                        <m:sup>
                          <m:func>
                            <m:funcPr>
                              <m:ctrlPr>
                                <a:rPr lang="en-US" altLang="en-US" sz="3200" b="0" i="1" smtClean="0">
                                  <a:solidFill>
                                    <a:srgbClr val="333333"/>
                                  </a:solidFill>
                                  <a:latin typeface="Cambria Math" panose="02040503050406030204" pitchFamily="18" charset="0"/>
                                </a:rPr>
                              </m:ctrlPr>
                            </m:funcPr>
                            <m:fName>
                              <m:r>
                                <m:rPr>
                                  <m:sty m:val="p"/>
                                </m:rPr>
                                <a:rPr lang="en-US" altLang="en-US" sz="3200" b="0" i="0" smtClean="0">
                                  <a:solidFill>
                                    <a:srgbClr val="333333"/>
                                  </a:solidFill>
                                  <a:latin typeface="Cambria Math" panose="02040503050406030204" pitchFamily="18" charset="0"/>
                                </a:rPr>
                                <m:t>ln</m:t>
                              </m:r>
                            </m:fName>
                            <m:e>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e>
                              </m:d>
                            </m:e>
                          </m:func>
                          <m:r>
                            <a:rPr lang="en-US" altLang="en-US" sz="3200" b="0" i="1" smtClean="0">
                              <a:solidFill>
                                <a:srgbClr val="333333"/>
                              </a:solidFill>
                              <a:latin typeface="Cambria Math" panose="02040503050406030204" pitchFamily="18" charset="0"/>
                            </a:rPr>
                            <m:t>+</m:t>
                          </m:r>
                          <m:func>
                            <m:funcPr>
                              <m:ctrlPr>
                                <a:rPr lang="en-US" altLang="en-US" sz="3200" b="0" i="1" smtClean="0">
                                  <a:solidFill>
                                    <a:srgbClr val="333333"/>
                                  </a:solidFill>
                                  <a:latin typeface="Cambria Math" panose="02040503050406030204" pitchFamily="18" charset="0"/>
                                </a:rPr>
                              </m:ctrlPr>
                            </m:funcPr>
                            <m:fName>
                              <m:r>
                                <m:rPr>
                                  <m:sty m:val="p"/>
                                </m:rPr>
                                <a:rPr lang="en-US" altLang="en-US" sz="3200" b="0" i="0" smtClean="0">
                                  <a:solidFill>
                                    <a:srgbClr val="333333"/>
                                  </a:solidFill>
                                  <a:latin typeface="Cambria Math" panose="02040503050406030204" pitchFamily="18" charset="0"/>
                                </a:rPr>
                                <m:t>ln</m:t>
                              </m:r>
                            </m:fName>
                            <m:e>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𝐵</m:t>
                                      </m:r>
                                    </m:e>
                                  </m:d>
                                </m:e>
                              </m:d>
                            </m:e>
                          </m:func>
                        </m:sup>
                      </m:sSup>
                      <m:r>
                        <a:rPr lang="en-US" altLang="en-US" sz="3200" b="0" i="1" smtClean="0">
                          <a:solidFill>
                            <a:srgbClr val="333333"/>
                          </a:solidFill>
                          <a:latin typeface="Cambria Math" panose="02040503050406030204" pitchFamily="18" charset="0"/>
                        </a:rPr>
                        <m:t>=</m:t>
                      </m:r>
                      <m:sSup>
                        <m:sSupPr>
                          <m:ctrlPr>
                            <a:rPr lang="en-US" altLang="en-US" sz="3200" b="0" i="1" smtClean="0">
                              <a:solidFill>
                                <a:srgbClr val="333333"/>
                              </a:solidFill>
                              <a:latin typeface="Cambria Math" panose="02040503050406030204" pitchFamily="18" charset="0"/>
                            </a:rPr>
                          </m:ctrlPr>
                        </m:sSupPr>
                        <m:e>
                          <m:r>
                            <a:rPr lang="en-US" altLang="en-US" sz="3200" b="0" i="1" smtClean="0">
                              <a:solidFill>
                                <a:srgbClr val="333333"/>
                              </a:solidFill>
                              <a:latin typeface="Cambria Math" panose="02040503050406030204" pitchFamily="18" charset="0"/>
                            </a:rPr>
                            <m:t>𝑒</m:t>
                          </m:r>
                        </m:e>
                        <m:sup>
                          <m:r>
                            <m:rPr>
                              <m:nor/>
                            </m:rPr>
                            <a:rPr lang="en-US" altLang="en-US" sz="3200" b="0" i="1" smtClean="0">
                              <a:solidFill>
                                <a:srgbClr val="333333"/>
                              </a:solidFill>
                              <a:latin typeface="Cambria Math" panose="02040503050406030204" pitchFamily="18" charset="0"/>
                            </a:rPr>
                            <m:t>ln</m:t>
                          </m:r>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𝐵</m:t>
                              </m:r>
                            </m:e>
                          </m:d>
                          <m:r>
                            <a:rPr lang="en-US" altLang="en-US" sz="3200" b="0" i="1" smtClean="0">
                              <a:solidFill>
                                <a:srgbClr val="333333"/>
                              </a:solidFill>
                              <a:latin typeface="Cambria Math" panose="02040503050406030204" pitchFamily="18" charset="0"/>
                            </a:rPr>
                            <m:t>]</m:t>
                          </m:r>
                        </m:sup>
                      </m:sSup>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d>
                        <m:dPr>
                          <m:ctrlPr>
                            <a:rPr lang="en-US" altLang="en-US" sz="3200" b="0" i="1" smtClean="0">
                              <a:solidFill>
                                <a:srgbClr val="333333"/>
                              </a:solidFill>
                              <a:latin typeface="Cambria Math" panose="02040503050406030204" pitchFamily="18" charset="0"/>
                            </a:rPr>
                          </m:ctrlPr>
                        </m:dPr>
                        <m:e>
                          <m:r>
                            <a:rPr lang="en-US" altLang="en-US" sz="3200" b="0" i="1" smtClean="0">
                              <a:solidFill>
                                <a:srgbClr val="333333"/>
                              </a:solidFill>
                              <a:latin typeface="Cambria Math" panose="02040503050406030204" pitchFamily="18" charset="0"/>
                            </a:rPr>
                            <m:t>𝐴</m:t>
                          </m:r>
                        </m:e>
                      </m:d>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𝑃</m:t>
                      </m:r>
                      <m:r>
                        <a:rPr lang="en-US" altLang="en-US" sz="3200" b="0" i="1" smtClean="0">
                          <a:solidFill>
                            <a:srgbClr val="333333"/>
                          </a:solidFill>
                          <a:latin typeface="Cambria Math" panose="02040503050406030204" pitchFamily="18" charset="0"/>
                        </a:rPr>
                        <m:t>(</m:t>
                      </m:r>
                      <m:r>
                        <a:rPr lang="en-US" altLang="en-US" sz="3200" b="0" i="1" smtClean="0">
                          <a:solidFill>
                            <a:srgbClr val="333333"/>
                          </a:solidFill>
                          <a:latin typeface="Cambria Math" panose="02040503050406030204" pitchFamily="18" charset="0"/>
                        </a:rPr>
                        <m:t>𝐵</m:t>
                      </m:r>
                      <m:r>
                        <a:rPr lang="en-US" altLang="en-US" sz="3200" b="0" i="1" smtClean="0">
                          <a:solidFill>
                            <a:srgbClr val="333333"/>
                          </a:solidFill>
                          <a:latin typeface="Cambria Math" panose="02040503050406030204" pitchFamily="18" charset="0"/>
                        </a:rPr>
                        <m:t>)</m:t>
                      </m:r>
                    </m:oMath>
                  </m:oMathPara>
                </a14:m>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mc:Choice>
        <mc:Fallback>
          <p:sp>
            <p:nvSpPr>
              <p:cNvPr id="4" name="Rectangle 3">
                <a:extLst>
                  <a:ext uri="{FF2B5EF4-FFF2-40B4-BE49-F238E27FC236}">
                    <a16:creationId xmlns:a16="http://schemas.microsoft.com/office/drawing/2014/main" id="{E1DD2416-1ADA-48A7-AB0B-340B145032DF}"/>
                  </a:ext>
                </a:extLst>
              </p:cNvPr>
              <p:cNvSpPr>
                <a:spLocks noRot="1" noChangeAspect="1" noMove="1" noResize="1" noEditPoints="1" noAdjustHandles="1" noChangeArrowheads="1" noChangeShapeType="1" noTextEdit="1"/>
              </p:cNvSpPr>
              <p:nvPr/>
            </p:nvSpPr>
            <p:spPr bwMode="auto">
              <a:xfrm>
                <a:off x="0" y="4384312"/>
                <a:ext cx="12191999" cy="1069116"/>
              </a:xfrm>
              <a:prstGeom prst="rect">
                <a:avLst/>
              </a:prstGeom>
              <a:blipFill>
                <a:blip r:embed="rId2"/>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 name="Rectangle 4">
            <a:extLst>
              <a:ext uri="{FF2B5EF4-FFF2-40B4-BE49-F238E27FC236}">
                <a16:creationId xmlns:a16="http://schemas.microsoft.com/office/drawing/2014/main" id="{D645AD74-12BB-4570-82CC-CEE3A3E5522F}"/>
              </a:ext>
            </a:extLst>
          </p:cNvPr>
          <p:cNvSpPr>
            <a:spLocks noChangeArrowheads="1"/>
          </p:cNvSpPr>
          <p:nvPr/>
        </p:nvSpPr>
        <p:spPr bwMode="auto">
          <a:xfrm>
            <a:off x="1" y="5546254"/>
            <a:ext cx="12191999" cy="131174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38050" rIns="0" bIns="238050" numCol="1" anchor="ctr" anchorCtr="0" compatLnSpc="1">
            <a:prstTxWarp prst="textNoShape">
              <a:avLst/>
            </a:prstTxWarp>
            <a:spAutoFit/>
          </a:bodyPr>
          <a:lstStyle/>
          <a:p>
            <a:pPr lvl="0" algn="ctr" eaLnBrk="0" fontAlgn="base" hangingPunct="0">
              <a:spcBef>
                <a:spcPct val="0"/>
              </a:spcBef>
              <a:spcAft>
                <a:spcPct val="0"/>
              </a:spcAft>
            </a:pPr>
            <a:r>
              <a:rPr lang="en-US" altLang="en-US" dirty="0">
                <a:latin typeface="Arial" panose="020B0604020202020204" pitchFamily="34" charset="0"/>
              </a:rPr>
              <a:t>Condition: If the probability of a sentence existing based on POS and Token chain analysis is greater than the probability of that same sentence existing based on a random POS and Token chain analysis times the POS and Token scale factors, then the sentence is considered legitimate.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196255D-BB5D-4B6C-B2ED-B3670A4E2FA0}"/>
              </a:ext>
            </a:extLst>
          </p:cNvPr>
          <p:cNvPicPr>
            <a:picLocks noChangeAspect="1"/>
          </p:cNvPicPr>
          <p:nvPr/>
        </p:nvPicPr>
        <p:blipFill>
          <a:blip r:embed="rId3"/>
          <a:stretch>
            <a:fillRect/>
          </a:stretch>
        </p:blipFill>
        <p:spPr>
          <a:xfrm>
            <a:off x="1576162" y="1325563"/>
            <a:ext cx="3781874" cy="2836406"/>
          </a:xfrm>
          <a:prstGeom prst="rect">
            <a:avLst/>
          </a:prstGeom>
        </p:spPr>
      </p:pic>
    </p:spTree>
    <p:extLst>
      <p:ext uri="{BB962C8B-B14F-4D97-AF65-F5344CB8AC3E}">
        <p14:creationId xmlns:p14="http://schemas.microsoft.com/office/powerpoint/2010/main" val="58445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9C135-895F-4921-9B4B-04E0AED4A7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Tensorflow Keras API</a:t>
            </a:r>
          </a:p>
        </p:txBody>
      </p:sp>
      <p:pic>
        <p:nvPicPr>
          <p:cNvPr id="2050" name="Picture 2" descr="A drawing of the data passing through the model">
            <a:extLst>
              <a:ext uri="{FF2B5EF4-FFF2-40B4-BE49-F238E27FC236}">
                <a16:creationId xmlns:a16="http://schemas.microsoft.com/office/drawing/2014/main" id="{50CBDB10-FA20-4FC6-BC6D-8E6F9EDF4A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8018" y="643466"/>
            <a:ext cx="6419296" cy="556873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047D602-EFAD-4923-A49D-B68D470AA046}"/>
              </a:ext>
            </a:extLst>
          </p:cNvPr>
          <p:cNvSpPr>
            <a:spLocks noGrp="1"/>
          </p:cNvSpPr>
          <p:nvPr>
            <p:ph type="ftr" sz="quarter" idx="11"/>
          </p:nvPr>
        </p:nvSpPr>
        <p:spPr>
          <a:xfrm>
            <a:off x="437625" y="6356350"/>
            <a:ext cx="11316749" cy="365125"/>
          </a:xfrm>
        </p:spPr>
        <p:txBody>
          <a:bodyPr/>
          <a:lstStyle/>
          <a:p>
            <a:r>
              <a:rPr lang="en-US" dirty="0" err="1">
                <a:solidFill>
                  <a:schemeClr val="tx1">
                    <a:lumMod val="85000"/>
                    <a:lumOff val="15000"/>
                  </a:schemeClr>
                </a:solidFill>
              </a:rPr>
              <a:t>Ketkar</a:t>
            </a:r>
            <a:r>
              <a:rPr lang="en-US" dirty="0">
                <a:solidFill>
                  <a:schemeClr val="tx1">
                    <a:lumMod val="85000"/>
                    <a:lumOff val="15000"/>
                  </a:schemeClr>
                </a:solidFill>
              </a:rPr>
              <a:t>, N. (2017). Introduction to </a:t>
            </a:r>
            <a:r>
              <a:rPr lang="en-US" dirty="0" err="1">
                <a:solidFill>
                  <a:schemeClr val="tx1">
                    <a:lumMod val="85000"/>
                    <a:lumOff val="15000"/>
                  </a:schemeClr>
                </a:solidFill>
              </a:rPr>
              <a:t>keras</a:t>
            </a:r>
            <a:r>
              <a:rPr lang="en-US" dirty="0">
                <a:solidFill>
                  <a:schemeClr val="tx1">
                    <a:lumMod val="85000"/>
                    <a:lumOff val="15000"/>
                  </a:schemeClr>
                </a:solidFill>
              </a:rPr>
              <a:t>. In Deep learning with Python (pp. 97-111). </a:t>
            </a:r>
            <a:r>
              <a:rPr lang="en-US" dirty="0" err="1">
                <a:solidFill>
                  <a:schemeClr val="tx1">
                    <a:lumMod val="85000"/>
                    <a:lumOff val="15000"/>
                  </a:schemeClr>
                </a:solidFill>
              </a:rPr>
              <a:t>Apress</a:t>
            </a:r>
            <a:r>
              <a:rPr lang="en-US" dirty="0">
                <a:solidFill>
                  <a:schemeClr val="tx1">
                    <a:lumMod val="85000"/>
                    <a:lumOff val="15000"/>
                  </a:schemeClr>
                </a:solidFill>
              </a:rPr>
              <a:t>, Berkeley, CA. </a:t>
            </a:r>
          </a:p>
          <a:p>
            <a:r>
              <a:rPr lang="en-US" dirty="0">
                <a:solidFill>
                  <a:schemeClr val="tx1">
                    <a:lumMod val="85000"/>
                    <a:lumOff val="15000"/>
                  </a:schemeClr>
                </a:solidFill>
              </a:rPr>
              <a:t>Abadi, M. (2016, September). TensorFlow: learning functions at scale. In Proceedings of the 21st ACM SIGPLAN International Conference on Functional Programming (pp. 1-1).</a:t>
            </a:r>
          </a:p>
        </p:txBody>
      </p:sp>
    </p:spTree>
    <p:extLst>
      <p:ext uri="{BB962C8B-B14F-4D97-AF65-F5344CB8AC3E}">
        <p14:creationId xmlns:p14="http://schemas.microsoft.com/office/powerpoint/2010/main" val="1177207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1036</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Calibri Light</vt:lpstr>
      <vt:lpstr>Cambria Math</vt:lpstr>
      <vt:lpstr>Times New Roman</vt:lpstr>
      <vt:lpstr>Tw Cen MT</vt:lpstr>
      <vt:lpstr>Office Theme</vt:lpstr>
      <vt:lpstr>Thesis Meeting 2.16.2021</vt:lpstr>
      <vt:lpstr>Design Thinking</vt:lpstr>
      <vt:lpstr>Ideate</vt:lpstr>
      <vt:lpstr>Utilization of Social Media Data</vt:lpstr>
      <vt:lpstr>Summarization</vt:lpstr>
      <vt:lpstr>Initial Text Generation</vt:lpstr>
      <vt:lpstr>Markov Chains</vt:lpstr>
      <vt:lpstr>Calculating Probability</vt:lpstr>
      <vt:lpstr>Tensorflow Keras API</vt:lpstr>
      <vt:lpstr>Training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Meeting 2.16.2021</dc:title>
  <dc:creator>Meinzer, Emmett</dc:creator>
  <cp:lastModifiedBy>Meinzer, Emmett</cp:lastModifiedBy>
  <cp:revision>23</cp:revision>
  <dcterms:created xsi:type="dcterms:W3CDTF">2021-02-16T00:59:45Z</dcterms:created>
  <dcterms:modified xsi:type="dcterms:W3CDTF">2021-02-16T18:26:09Z</dcterms:modified>
</cp:coreProperties>
</file>