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9"/>
  </p:notesMasterIdLst>
  <p:sldIdLst>
    <p:sldId id="288" r:id="rId5"/>
    <p:sldId id="2804" r:id="rId6"/>
    <p:sldId id="2822" r:id="rId7"/>
    <p:sldId id="2819" r:id="rId8"/>
    <p:sldId id="2820" r:id="rId9"/>
    <p:sldId id="2821" r:id="rId10"/>
    <p:sldId id="2805" r:id="rId11"/>
    <p:sldId id="2817" r:id="rId12"/>
    <p:sldId id="2818" r:id="rId13"/>
    <p:sldId id="2826" r:id="rId14"/>
    <p:sldId id="2823" r:id="rId15"/>
    <p:sldId id="2824" r:id="rId16"/>
    <p:sldId id="2825" r:id="rId17"/>
    <p:sldId id="280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0487C98-6044-104F-9E32-D7C8F23E0292}">
          <p14:sldIdLst>
            <p14:sldId id="288"/>
            <p14:sldId id="2804"/>
            <p14:sldId id="2822"/>
            <p14:sldId id="2819"/>
            <p14:sldId id="2820"/>
            <p14:sldId id="2821"/>
            <p14:sldId id="2805"/>
            <p14:sldId id="2817"/>
            <p14:sldId id="2818"/>
            <p14:sldId id="2826"/>
            <p14:sldId id="2823"/>
            <p14:sldId id="2824"/>
            <p14:sldId id="2825"/>
            <p14:sldId id="280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5F5F"/>
    <a:srgbClr val="549E39"/>
    <a:srgbClr val="17325D"/>
    <a:srgbClr val="60A0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208"/>
  </p:normalViewPr>
  <p:slideViewPr>
    <p:cSldViewPr snapToGrid="0" snapToObjects="1">
      <p:cViewPr varScale="1">
        <p:scale>
          <a:sx n="114" d="100"/>
          <a:sy n="114" d="100"/>
        </p:scale>
        <p:origin x="414" y="102"/>
      </p:cViewPr>
      <p:guideLst/>
    </p:cSldViewPr>
  </p:slideViewPr>
  <p:outlineViewPr>
    <p:cViewPr>
      <p:scale>
        <a:sx n="33" d="100"/>
        <a:sy n="33" d="100"/>
      </p:scale>
      <p:origin x="0" y="-2490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590C58-DF70-2946-A94D-AEAAF9A35B1E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01C122-C540-F141-AFA4-54F6FAAA4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504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DC444-8826-E24A-A709-95529B64D6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828A74-79A7-A343-BC01-1F1FA73C89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1" i="0">
                <a:solidFill>
                  <a:srgbClr val="60A049"/>
                </a:solidFill>
                <a:latin typeface="Orbitron" panose="020000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A02C1-EB16-094F-8317-C264C0F517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8861" y="6356349"/>
            <a:ext cx="2178269" cy="365125"/>
          </a:xfrm>
        </p:spPr>
        <p:txBody>
          <a:bodyPr/>
          <a:lstStyle/>
          <a:p>
            <a:r>
              <a:rPr lang="en-CA"/>
              <a:t>May 2020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DBDF8-B620-D349-9D32-09D1507A6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92209-C8AA-524A-955A-048843D83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62592" y="6356350"/>
            <a:ext cx="591207" cy="365125"/>
          </a:xfrm>
        </p:spPr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494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4C481-7A41-B840-B8A1-42803F2D5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83B4F-F0E8-0047-A2C1-D915AD6F3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467AE-7F69-9A4A-8545-2486891B6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May 2020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2CB52-95AD-3640-98D0-A9071CB7F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B8BBC-9057-B34F-A164-0E13FBDBC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412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745AF-D5AC-7A4C-919F-450717C88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D9722-F98A-A848-97D9-D68B800AE5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82973"/>
            <a:ext cx="5181600" cy="48939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35F107-06C3-3D46-BACB-B73211B352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82973"/>
            <a:ext cx="5181600" cy="48939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B4A8A4-3695-264E-9EB7-8B8093DCD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May 2020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81A86F-9D68-1740-9038-CC5149085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B22DED-7BF8-3C4F-A73A-6748DE91E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882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212E2-CA2B-9C41-BF5A-7CE7442B7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ACC8FF-9329-AF47-85F3-22180F083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May 2020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B5CF8F-EF90-2D44-AA0D-FE1C30A45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46FBE7-8477-B040-A5A6-E0D1609F1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70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672D21-6BD8-5045-9498-6A1AFEFB5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May 2020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9CCCD3-B637-A143-BEA6-52A1DA6F1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D88B1E-6C50-7B47-BE6E-8EA009A59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39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4BA33-EB9E-8146-8DE5-C65ED2354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25A3C-6842-4D45-A879-4F84A6ED1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130AA8-B296-CF41-8FE1-EF57FC54A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F6AADD-5ACE-8C4B-BB45-F73FFFA1A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May 2020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252A8E-24ED-084A-AF92-73D1BACDD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AF4AB6-2C03-5044-B357-621212E6E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00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0C8EE-B396-C048-9DE7-39274BA3A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EE7820-EC91-E646-8E40-57A3A79509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5956A0-6213-A14F-A798-17209FB5A0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1D3366-672E-DD48-9F7A-BDFD0347D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May 2020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360CA7-5253-CE4F-890D-687EB156B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6A2525-4B5F-7F47-9821-7C7FD8F71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122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85438-BA29-FF4E-BAD0-CF0BDF1BF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0B10C3-19D0-E847-9C92-0FF7A84622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455D1-4747-DF4F-934E-0D941F083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May 2020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EE640B-D48B-7D4D-B120-49DE06F8C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2B7B59-219C-F64A-9AEB-DD26B19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199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emf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589FBC-7EB1-1247-860C-3CD780E93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157337" cy="7384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51CD1F-294A-504F-B632-00F44144B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40221"/>
            <a:ext cx="10515600" cy="4936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EA71A-2A54-8740-81BF-D95F18ABA6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142891" y="6343431"/>
            <a:ext cx="2083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5F5F5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CA"/>
              <a:t>May 2020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661D80-EE7C-E940-B59A-8890076DEE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5429" y="635383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5F5F5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© OpenHW Group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17809-FE97-364B-976A-EA1148FD99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67696" y="6356350"/>
            <a:ext cx="486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5F5F5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549DEEE6-291A-3B4C-87A2-0D3F8837F27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A0BC9E-56DC-0843-B47D-AD70BBA6C9BF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198383" y="6176963"/>
            <a:ext cx="2681451" cy="6309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BC121D8-6CE2-A44E-9947-C61E55586817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0995537" y="300309"/>
            <a:ext cx="1092672" cy="868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760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6" r:id="rId6"/>
    <p:sldLayoutId id="2147483657" r:id="rId7"/>
    <p:sldLayoutId id="2147483658" r:id="rId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i="0" kern="1200">
          <a:solidFill>
            <a:srgbClr val="17325D"/>
          </a:solidFill>
          <a:latin typeface="Orbitron" panose="020000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5F5F5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5F5F5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5F5F5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5F5F5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5F5F5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.em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ike@openhwgroup.org" TargetMode="External"/><Relationship Id="rId5" Type="http://schemas.openxmlformats.org/officeDocument/2006/relationships/hyperlink" Target="mailto:jingliangwang@futurewei.com" TargetMode="External"/><Relationship Id="rId4" Type="http://schemas.openxmlformats.org/officeDocument/2006/relationships/hyperlink" Target="mailto:steve.richmond@silabs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alendar.google.com/calendar/embed?src=meetings@openhwgroup.org&amp;ctz=America/Toronto&amp;pli=1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penhwgroup/core-v-docs/blob/master/verif/ISGs/Google_and_Nvidia_Random_Instruction_Generator_Comparison(scored)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>
            <a:extLst>
              <a:ext uri="{FF2B5EF4-FFF2-40B4-BE49-F238E27FC236}">
                <a16:creationId xmlns:a16="http://schemas.microsoft.com/office/drawing/2014/main" id="{BFDB25F2-3D51-5A4B-B6F6-4F3CBB9365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58" t="34374" r="11111"/>
          <a:stretch/>
        </p:blipFill>
        <p:spPr>
          <a:xfrm>
            <a:off x="0" y="1"/>
            <a:ext cx="12192000" cy="4384559"/>
          </a:xfrm>
          <a:prstGeom prst="rect">
            <a:avLst/>
          </a:prstGeom>
          <a:ln>
            <a:noFill/>
          </a:ln>
          <a:effectLst>
            <a:reflection blurRad="330200" stA="45000" endPos="65000" dist="50800" dir="5400000" sy="-100000" algn="bl" rotWithShape="0"/>
            <a:softEdge rad="0"/>
          </a:effectLst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DABD8273-4A38-8348-A706-FA20F607DA5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7" r="14497"/>
          <a:stretch/>
        </p:blipFill>
        <p:spPr>
          <a:xfrm>
            <a:off x="-1" y="457201"/>
            <a:ext cx="12192001" cy="2292889"/>
          </a:xfrm>
          <a:prstGeom prst="rect">
            <a:avLst/>
          </a:prstGeom>
        </p:spPr>
      </p:pic>
      <p:sp>
        <p:nvSpPr>
          <p:cNvPr id="42" name="Oval 41">
            <a:extLst>
              <a:ext uri="{FF2B5EF4-FFF2-40B4-BE49-F238E27FC236}">
                <a16:creationId xmlns:a16="http://schemas.microsoft.com/office/drawing/2014/main" id="{86EE7AF8-790F-B647-B45C-0213646C537D}"/>
              </a:ext>
            </a:extLst>
          </p:cNvPr>
          <p:cNvSpPr/>
          <p:nvPr/>
        </p:nvSpPr>
        <p:spPr>
          <a:xfrm>
            <a:off x="7752184" y="692696"/>
            <a:ext cx="2088232" cy="18002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B86AC7A-924A-2C4F-921C-C9AB735AA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0222" y="3474155"/>
            <a:ext cx="10563577" cy="962707"/>
          </a:xfrm>
        </p:spPr>
        <p:txBody>
          <a:bodyPr>
            <a:normAutofit fontScale="90000"/>
          </a:bodyPr>
          <a:lstStyle/>
          <a:p>
            <a:r>
              <a:rPr lang="en-US" dirty="0"/>
              <a:t>Verification Task Group</a:t>
            </a:r>
            <a:br>
              <a:rPr lang="en-US" dirty="0"/>
            </a:br>
            <a:r>
              <a:rPr lang="en-US" dirty="0"/>
              <a:t>July 2, 2020</a:t>
            </a:r>
            <a:endParaRPr lang="en-US" dirty="0">
              <a:solidFill>
                <a:srgbClr val="60A049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956B2D-BE4E-E646-8EA4-AA679C18F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83782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/>
              <a:t>Steve Richmond </a:t>
            </a:r>
            <a:r>
              <a:rPr lang="en-US" dirty="0">
                <a:hlinkClick r:id="rId4"/>
              </a:rPr>
              <a:t>steve.richmond@silabs.com</a:t>
            </a:r>
            <a:endParaRPr lang="en-US" dirty="0"/>
          </a:p>
          <a:p>
            <a:r>
              <a:rPr lang="en-US" dirty="0"/>
              <a:t>Jingliang (Leo) Wang </a:t>
            </a:r>
            <a:r>
              <a:rPr lang="en-US" dirty="0">
                <a:hlinkClick r:id="rId5"/>
              </a:rPr>
              <a:t>jingliangwang@futurewei.com</a:t>
            </a:r>
            <a:endParaRPr lang="en-US" dirty="0"/>
          </a:p>
          <a:p>
            <a:r>
              <a:rPr lang="en-US" dirty="0"/>
              <a:t>Mike Thompson </a:t>
            </a:r>
            <a:r>
              <a:rPr lang="en-US" dirty="0">
                <a:hlinkClick r:id="rId6"/>
              </a:rPr>
              <a:t>mike@openhwgroup.org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6" name="Slide Number Placeholder 45">
            <a:extLst>
              <a:ext uri="{FF2B5EF4-FFF2-40B4-BE49-F238E27FC236}">
                <a16:creationId xmlns:a16="http://schemas.microsoft.com/office/drawing/2014/main" id="{2ABD6EC2-41BA-B443-B0B0-C9F81A52E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57EE0D9-5109-5C49-BE8B-B7F2EE26B2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90892" y="920063"/>
            <a:ext cx="1610816" cy="1279739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ACB6C5-0C87-3C4F-B9A2-0F9B7CA15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July 2020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833728-553B-E249-ABA5-E6C657628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</p:spTree>
    <p:extLst>
      <p:ext uri="{BB962C8B-B14F-4D97-AF65-F5344CB8AC3E}">
        <p14:creationId xmlns:p14="http://schemas.microsoft.com/office/powerpoint/2010/main" val="4077986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038AA-0E12-44EC-9E03-AC2565B27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6D076-B0B4-4B85-B876-DC4B90854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 of VTG/</a:t>
            </a:r>
            <a:r>
              <a:rPr lang="en-US" dirty="0" err="1"/>
              <a:t>OpenHW</a:t>
            </a:r>
            <a:r>
              <a:rPr lang="en-US" dirty="0"/>
              <a:t> is to develop consensus for each core’s strategy in term of ISG &amp; ISS</a:t>
            </a:r>
          </a:p>
          <a:p>
            <a:pPr lvl="1"/>
            <a:r>
              <a:rPr lang="en-US" dirty="0"/>
              <a:t>e.g. CV32E40P = </a:t>
            </a:r>
            <a:r>
              <a:rPr lang="en-US" dirty="0" err="1"/>
              <a:t>riscv</a:t>
            </a:r>
            <a:r>
              <a:rPr lang="en-US" dirty="0"/>
              <a:t>-dv + </a:t>
            </a:r>
            <a:r>
              <a:rPr lang="en-US" dirty="0" err="1"/>
              <a:t>Imperas</a:t>
            </a:r>
            <a:r>
              <a:rPr lang="en-US" dirty="0"/>
              <a:t> </a:t>
            </a:r>
            <a:r>
              <a:rPr lang="en-US" dirty="0" err="1"/>
              <a:t>OVPSim</a:t>
            </a:r>
            <a:endParaRPr lang="en-US" dirty="0"/>
          </a:p>
          <a:p>
            <a:r>
              <a:rPr lang="en-US" dirty="0"/>
              <a:t>Environments remain agnostic to internal implementations</a:t>
            </a:r>
          </a:p>
          <a:p>
            <a:r>
              <a:rPr lang="en-US" dirty="0"/>
              <a:t>VTG will continue to facilitate open discussions of pros/cons of </a:t>
            </a:r>
            <a:r>
              <a:rPr lang="en-US"/>
              <a:t>each solution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9D8E5-70C1-45C7-B5FF-9CFFB453C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May 2020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70B67-ED5D-4A16-8426-FB2484265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4A1C51-B227-4792-8D3A-A921A3534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857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D80B8-FA79-47C3-A1EF-7F5282F4E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Simulator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FB6CF-8902-43C6-85C5-3F8251EC5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Technical contributors have a variety of simulators</a:t>
            </a:r>
          </a:p>
          <a:p>
            <a:r>
              <a:rPr lang="en-US" dirty="0"/>
              <a:t>Industry-standard is our motto so let’s ensure all simulators support a common set of controls</a:t>
            </a:r>
          </a:p>
          <a:p>
            <a:r>
              <a:rPr lang="en-US" dirty="0"/>
              <a:t>Create a common set of make flags, input files that implement common simulator behavior</a:t>
            </a:r>
          </a:p>
          <a:p>
            <a:r>
              <a:rPr lang="en-US" dirty="0"/>
              <a:t>Create common make targets to implement common tool debug flows (e.g. waveform viewers, coverage viewers, etc.)</a:t>
            </a:r>
          </a:p>
          <a:p>
            <a:r>
              <a:rPr lang="en-US" dirty="0"/>
              <a:t>Immediate task: Gather requirements for this task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2F9B9-896F-4E96-B370-1AF85F700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May 2020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667A5-B3B3-4272-A2DD-4C1712B43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9B1DC2-25D8-487F-9055-6BCFE1FCB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601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1F6FF-2ECD-4192-BBE4-5A0E8F532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Simulator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8D277-9609-4EF9-AEBB-39F7EFC16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Simulators/debuggers to support</a:t>
            </a:r>
          </a:p>
          <a:p>
            <a:pPr lvl="1"/>
            <a:r>
              <a:rPr lang="en-US" dirty="0" err="1"/>
              <a:t>dsim</a:t>
            </a:r>
            <a:endParaRPr lang="en-US" dirty="0"/>
          </a:p>
          <a:p>
            <a:pPr lvl="1"/>
            <a:r>
              <a:rPr lang="en-US" dirty="0" err="1"/>
              <a:t>Xcelium</a:t>
            </a:r>
            <a:r>
              <a:rPr lang="en-US" dirty="0"/>
              <a:t> + </a:t>
            </a:r>
            <a:r>
              <a:rPr lang="en-US" dirty="0" err="1"/>
              <a:t>SimVision</a:t>
            </a:r>
            <a:endParaRPr lang="en-US" dirty="0"/>
          </a:p>
          <a:p>
            <a:pPr lvl="1"/>
            <a:r>
              <a:rPr lang="en-US" dirty="0" err="1"/>
              <a:t>Xcelium</a:t>
            </a:r>
            <a:r>
              <a:rPr lang="en-US" dirty="0"/>
              <a:t> + </a:t>
            </a:r>
            <a:r>
              <a:rPr lang="en-US" dirty="0" err="1"/>
              <a:t>Indago</a:t>
            </a:r>
            <a:endParaRPr lang="en-US" dirty="0"/>
          </a:p>
          <a:p>
            <a:pPr lvl="1"/>
            <a:r>
              <a:rPr lang="en-US" dirty="0"/>
              <a:t>Questa + </a:t>
            </a:r>
            <a:r>
              <a:rPr lang="en-US" dirty="0" err="1"/>
              <a:t>TkGUI</a:t>
            </a:r>
            <a:endParaRPr lang="en-US" dirty="0"/>
          </a:p>
          <a:p>
            <a:pPr lvl="1"/>
            <a:r>
              <a:rPr lang="en-US" dirty="0"/>
              <a:t>Questa + Visualizer</a:t>
            </a:r>
          </a:p>
          <a:p>
            <a:pPr lvl="1"/>
            <a:r>
              <a:rPr lang="en-US" dirty="0"/>
              <a:t>VCS + DVE</a:t>
            </a:r>
          </a:p>
          <a:p>
            <a:pPr lvl="1"/>
            <a:r>
              <a:rPr lang="en-US" dirty="0" err="1"/>
              <a:t>Verilator</a:t>
            </a:r>
            <a:r>
              <a:rPr lang="en-US" dirty="0"/>
              <a:t> (only in Core testbench context for </a:t>
            </a:r>
            <a:r>
              <a:rPr lang="en-US"/>
              <a:t>software enablement)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0D9A8-DE2B-42DC-9C6B-C273C61C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May 2020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33EEE-CA22-4C60-80F1-0B26F715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CFFAD-BA7A-40C5-86E5-03AD1D93B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931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21AA0-FC02-42F7-8137-41115B84E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Simulator Control - Flows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C5F80-1D67-4A40-9924-ECF0881BA27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Waveform dump (post process)</a:t>
            </a:r>
          </a:p>
          <a:p>
            <a:pPr lvl="1"/>
            <a:r>
              <a:rPr lang="en-US" dirty="0"/>
              <a:t>Dump all waves</a:t>
            </a:r>
          </a:p>
          <a:p>
            <a:pPr lvl="1"/>
            <a:r>
              <a:rPr lang="en-US" dirty="0"/>
              <a:t>Dump in time window</a:t>
            </a:r>
          </a:p>
          <a:p>
            <a:pPr lvl="1"/>
            <a:r>
              <a:rPr lang="en-US" dirty="0"/>
              <a:t>Scope list</a:t>
            </a:r>
          </a:p>
          <a:p>
            <a:r>
              <a:rPr lang="en-US" dirty="0"/>
              <a:t>Interactive debug mode</a:t>
            </a:r>
          </a:p>
          <a:p>
            <a:pPr lvl="1"/>
            <a:r>
              <a:rPr lang="en-US" dirty="0"/>
              <a:t>Enable interactive debug</a:t>
            </a:r>
          </a:p>
          <a:p>
            <a:pPr lvl="1"/>
            <a:r>
              <a:rPr lang="en-US" dirty="0"/>
              <a:t>Enable </a:t>
            </a:r>
            <a:r>
              <a:rPr lang="en-US" dirty="0" err="1"/>
              <a:t>linedebug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33064AD-B2FD-4202-96BB-0ABE964F0D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Coverage	</a:t>
            </a:r>
          </a:p>
          <a:p>
            <a:pPr lvl="1"/>
            <a:r>
              <a:rPr lang="en-US" dirty="0"/>
              <a:t>Enable code coverage</a:t>
            </a:r>
          </a:p>
          <a:p>
            <a:pPr lvl="1"/>
            <a:r>
              <a:rPr lang="en-US" dirty="0"/>
              <a:t>Enable functional coverage</a:t>
            </a:r>
          </a:p>
          <a:p>
            <a:pPr lvl="1"/>
            <a:r>
              <a:rPr lang="en-US" dirty="0"/>
              <a:t>Initially do not include merging</a:t>
            </a:r>
          </a:p>
          <a:p>
            <a:r>
              <a:rPr lang="en-US" dirty="0"/>
              <a:t>Regression</a:t>
            </a:r>
          </a:p>
          <a:p>
            <a:pPr lvl="1"/>
            <a:r>
              <a:rPr lang="en-US" dirty="0"/>
              <a:t>Extract </a:t>
            </a:r>
            <a:r>
              <a:rPr lang="en-US" dirty="0" err="1"/>
              <a:t>testlist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3C9B44-AA35-46CE-B533-2E8A4EAE4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May 2020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236AF-262E-487E-88E9-02816D9F5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CCDB39-3E5B-45BD-A7AF-82F5DC55C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7990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C0A14-3553-4AA8-A178-134343EFD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Meeting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7DBFD-9F03-4AC5-9256-2924CDA2B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7/16/20 – 930 CDT US, 1030 EDT Canada, 1630 CEST</a:t>
            </a:r>
          </a:p>
          <a:p>
            <a:r>
              <a:rPr lang="en-US" b="1" dirty="0"/>
              <a:t>Thank you!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FBC8D-AB32-4B0F-9893-7107DC1E9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May 2020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1D92AF-1FBB-4B29-8BC3-7DE42F0C3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31FA4-3BC4-43B7-BAB3-360DCC6FB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754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9C869-1C43-40AC-B58B-509D612E0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53A0B-ABE3-4896-A544-D62192982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goal of this meeting is to foster open discussion in following areas</a:t>
            </a:r>
          </a:p>
          <a:p>
            <a:pPr lvl="1"/>
            <a:r>
              <a:rPr lang="en-US" dirty="0"/>
              <a:t>VTG Logistics (minutes, slides, future meetings)</a:t>
            </a:r>
          </a:p>
          <a:p>
            <a:pPr lvl="1"/>
            <a:r>
              <a:rPr lang="en-US" dirty="0"/>
              <a:t>Project Management</a:t>
            </a:r>
          </a:p>
          <a:p>
            <a:pPr lvl="2"/>
            <a:r>
              <a:rPr lang="en-US" dirty="0"/>
              <a:t>New Product Introduction</a:t>
            </a:r>
          </a:p>
          <a:p>
            <a:pPr lvl="2"/>
            <a:r>
              <a:rPr lang="en-US" dirty="0"/>
              <a:t>Decision Control Points</a:t>
            </a:r>
          </a:p>
          <a:p>
            <a:pPr lvl="2"/>
            <a:r>
              <a:rPr lang="en-US" dirty="0"/>
              <a:t>Project management flow</a:t>
            </a:r>
          </a:p>
          <a:p>
            <a:pPr lvl="1"/>
            <a:r>
              <a:rPr lang="en-US" dirty="0"/>
              <a:t>Simulator testbench support</a:t>
            </a:r>
          </a:p>
          <a:p>
            <a:pPr lvl="1"/>
            <a:r>
              <a:rPr lang="en-US" dirty="0"/>
              <a:t>ISG evaluation criteria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8F5468-CE90-4A85-B649-2CFEECA6E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May 2020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5C8997-E77A-40D0-BA58-F9B25840B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04B7E5-86A7-46C9-9C4A-EC9E42C78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941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96B0C-8084-4D60-B6F9-80A6D5432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VTG Logistics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80F67-DE42-437E-B7CD-4A4A4BC9F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Meeting Minutes and Slides will be committed on same day as meeting</a:t>
            </a:r>
          </a:p>
          <a:p>
            <a:r>
              <a:rPr lang="en-US" dirty="0"/>
              <a:t>Steve will create a single SiLabs standard meeting room in Zoom for all VTG meetings, including CV32E40P Sprint and VTG</a:t>
            </a:r>
          </a:p>
          <a:p>
            <a:r>
              <a:rPr lang="en-US" dirty="0"/>
              <a:t>Common </a:t>
            </a:r>
            <a:r>
              <a:rPr lang="en-US" dirty="0" err="1"/>
              <a:t>openhwgroup</a:t>
            </a:r>
            <a:r>
              <a:rPr lang="en-US" dirty="0"/>
              <a:t> calendar will be updated will calendar entries for all VTG meetings</a:t>
            </a:r>
          </a:p>
          <a:p>
            <a:pPr lvl="1"/>
            <a:r>
              <a:rPr lang="en-US" dirty="0">
                <a:hlinkClick r:id="rId2"/>
              </a:rPr>
              <a:t>https://calendar.google.com/calendar/embed?src=meetings@openhwgroup.org&amp;ctz=America/Toronto&amp;pli=1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877D5-9F5D-439D-AD21-74D92C153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May 2020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F4865-11BC-4CEB-B194-3A54745EA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EE37D-65A1-4A28-B892-687A90212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127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55C78-C3B1-406A-806D-B635C2CF6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Product Introductions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B1C4D-F8BB-48AC-B11E-36E333B9A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does the VTG assess and contribute to decisions to adopt new cores?</a:t>
            </a:r>
          </a:p>
          <a:p>
            <a:pPr lvl="1"/>
            <a:r>
              <a:rPr lang="en-US" dirty="0"/>
              <a:t>Assessment of available testbench</a:t>
            </a:r>
          </a:p>
          <a:p>
            <a:pPr lvl="1"/>
            <a:r>
              <a:rPr lang="en-US" dirty="0"/>
              <a:t>ISGs applied to the core</a:t>
            </a:r>
          </a:p>
          <a:p>
            <a:pPr lvl="1"/>
            <a:r>
              <a:rPr lang="en-US" dirty="0"/>
              <a:t>Technical contributor commitments</a:t>
            </a:r>
          </a:p>
          <a:p>
            <a:pPr lvl="1"/>
            <a:r>
              <a:rPr lang="en-US" dirty="0"/>
              <a:t>Applicability to currently available infrastructure</a:t>
            </a:r>
          </a:p>
          <a:p>
            <a:pPr lvl="2"/>
            <a:r>
              <a:rPr lang="en-US" dirty="0"/>
              <a:t>RISCV ISA coverage</a:t>
            </a:r>
          </a:p>
          <a:p>
            <a:pPr lvl="2"/>
            <a:r>
              <a:rPr lang="en-US" dirty="0"/>
              <a:t>ISG style </a:t>
            </a:r>
          </a:p>
          <a:p>
            <a:pPr lvl="2"/>
            <a:r>
              <a:rPr lang="en-US" dirty="0"/>
              <a:t>Architectures</a:t>
            </a:r>
          </a:p>
          <a:p>
            <a:pPr lvl="1"/>
            <a:r>
              <a:rPr lang="en-US" dirty="0"/>
              <a:t>Software tool-chain availability for architectural combinations of core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F7866B-4A6D-4DC7-B6B3-B3EB75A8F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May 2020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3FB43-BF38-4C3A-A319-5C7736476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A39A1-F16E-4BF7-8B99-AA48699A0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323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FC317-C3CA-40AE-8B6D-DBE1AABE8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Control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806DE-E1F4-44D7-B59B-7DC480DF7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Discussions in progress about process of cores</a:t>
            </a:r>
          </a:p>
          <a:p>
            <a:r>
              <a:rPr lang="en-US" dirty="0"/>
              <a:t>Define multiple gates for core to proceed</a:t>
            </a:r>
          </a:p>
          <a:p>
            <a:r>
              <a:rPr lang="en-US" dirty="0"/>
              <a:t>More detailed discussions to come!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C30C9-C035-4373-A3F0-794AB72AA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May 2020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8F068-E566-4DF2-B523-855942BAA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5BEA6-80CF-4C81-AE5E-050F883A5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276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605A0-8EB4-4BDA-BA82-117424518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E1845-DE8F-4841-AE89-4F49C381D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Weekly progress via </a:t>
            </a:r>
            <a:r>
              <a:rPr lang="en-US" dirty="0" err="1"/>
              <a:t>Github</a:t>
            </a:r>
            <a:r>
              <a:rPr lang="en-US" dirty="0"/>
              <a:t> Agile flow – feedback?</a:t>
            </a:r>
          </a:p>
          <a:p>
            <a:r>
              <a:rPr lang="en-US" dirty="0"/>
              <a:t>Pros of </a:t>
            </a:r>
            <a:r>
              <a:rPr lang="en-US" dirty="0" err="1"/>
              <a:t>Github</a:t>
            </a:r>
            <a:endParaRPr lang="en-US" dirty="0"/>
          </a:p>
          <a:p>
            <a:pPr lvl="1"/>
            <a:r>
              <a:rPr lang="en-US" dirty="0"/>
              <a:t>Visible, it’s free, reasonable Kanban implementation</a:t>
            </a:r>
          </a:p>
          <a:p>
            <a:pPr lvl="1"/>
            <a:r>
              <a:rPr lang="en-US" dirty="0"/>
              <a:t>Can start using Milestones to track sprints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Backlog of items less visible</a:t>
            </a:r>
          </a:p>
          <a:p>
            <a:pPr lvl="1"/>
            <a:r>
              <a:rPr lang="en-US" dirty="0"/>
              <a:t>No schedule updates</a:t>
            </a:r>
          </a:p>
          <a:p>
            <a:pPr lvl="1"/>
            <a:r>
              <a:rPr lang="en-US" dirty="0"/>
              <a:t>Lack of burndown metrics</a:t>
            </a:r>
          </a:p>
          <a:p>
            <a:r>
              <a:rPr lang="en-US" dirty="0"/>
              <a:t>Questions?</a:t>
            </a:r>
          </a:p>
          <a:p>
            <a:pPr lvl="1"/>
            <a:r>
              <a:rPr lang="en-US" dirty="0"/>
              <a:t>Would it be useful to actively manage </a:t>
            </a:r>
            <a:r>
              <a:rPr lang="en-US" dirty="0" err="1"/>
              <a:t>Kanbans</a:t>
            </a:r>
            <a:r>
              <a:rPr lang="en-US" dirty="0"/>
              <a:t> at each Sprint meeting?</a:t>
            </a:r>
          </a:p>
          <a:p>
            <a:pPr lvl="1"/>
            <a:r>
              <a:rPr lang="en-US" dirty="0"/>
              <a:t>Are there 3</a:t>
            </a:r>
            <a:r>
              <a:rPr lang="en-US" baseline="30000" dirty="0"/>
              <a:t>rd</a:t>
            </a:r>
            <a:r>
              <a:rPr lang="en-US" dirty="0"/>
              <a:t> party tools or methodologies to bring more execution-based Project Management to our project flow?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860FC-C6CA-462A-97F7-8C8DA9AED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May 2020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4D0C69-0E30-4FA3-9EE6-CEB06A657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178B4-BBA3-455E-902F-4206EEA99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763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E99E1-94D1-45EB-98BE-636CC5529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ISG Evaluations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3A61C-E7B3-4FDA-81A9-A4825F67F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Currently using Google </a:t>
            </a:r>
            <a:r>
              <a:rPr lang="en-US" dirty="0" err="1"/>
              <a:t>risc</a:t>
            </a:r>
            <a:r>
              <a:rPr lang="en-US" dirty="0"/>
              <a:t>-dv in production (CV32E40P)</a:t>
            </a:r>
          </a:p>
          <a:p>
            <a:r>
              <a:rPr lang="en-US" dirty="0"/>
              <a:t>Other contributions available</a:t>
            </a:r>
          </a:p>
          <a:p>
            <a:pPr lvl="1"/>
            <a:r>
              <a:rPr lang="en-US" dirty="0"/>
              <a:t>Google – RISCV DV</a:t>
            </a:r>
          </a:p>
          <a:p>
            <a:pPr lvl="2"/>
            <a:r>
              <a:rPr lang="en-US" dirty="0"/>
              <a:t>https://github.com/google/riscv-dv</a:t>
            </a:r>
          </a:p>
          <a:p>
            <a:pPr lvl="1"/>
            <a:r>
              <a:rPr lang="en-US" dirty="0"/>
              <a:t>Nvidia – RISC V Random Instruction Generator</a:t>
            </a:r>
          </a:p>
          <a:p>
            <a:pPr lvl="2"/>
            <a:r>
              <a:rPr lang="en-US" dirty="0"/>
              <a:t>https://github.com/openhwgroup/core-v-isg</a:t>
            </a:r>
          </a:p>
          <a:p>
            <a:pPr lvl="1"/>
            <a:r>
              <a:rPr lang="en-US" dirty="0" err="1"/>
              <a:t>Futurewei</a:t>
            </a:r>
            <a:r>
              <a:rPr lang="en-US" dirty="0"/>
              <a:t> – FORCE-RISCV</a:t>
            </a:r>
          </a:p>
          <a:p>
            <a:pPr lvl="2"/>
            <a:r>
              <a:rPr lang="en-US" dirty="0"/>
              <a:t>https://github.com/openhwgroup/force-riscv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099F4-6641-4D66-BA38-BA0909A4A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May 2020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F059C1-2FE1-4C88-ACEE-FBA3A54E9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75599-9F33-4645-A992-8BBB0DBC9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447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E99E1-94D1-45EB-98BE-636CC5529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ISG Evaluations -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3A61C-E7B3-4FDA-81A9-A4825F67F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Development Model</a:t>
            </a:r>
          </a:p>
          <a:p>
            <a:pPr lvl="1"/>
            <a:r>
              <a:rPr lang="en-US" dirty="0"/>
              <a:t>Ease of use</a:t>
            </a:r>
          </a:p>
          <a:p>
            <a:pPr lvl="1"/>
            <a:r>
              <a:rPr lang="en-US" dirty="0"/>
              <a:t>Skills required – </a:t>
            </a:r>
            <a:r>
              <a:rPr lang="en-US" dirty="0" err="1"/>
              <a:t>SystemVerilog</a:t>
            </a:r>
            <a:r>
              <a:rPr lang="en-US" dirty="0"/>
              <a:t>/UVM, proprietary language</a:t>
            </a:r>
          </a:p>
          <a:p>
            <a:r>
              <a:rPr lang="en-US" dirty="0"/>
              <a:t>Maintenance</a:t>
            </a:r>
          </a:p>
          <a:p>
            <a:pPr lvl="1"/>
            <a:r>
              <a:rPr lang="en-US" dirty="0"/>
              <a:t>Code complexity</a:t>
            </a:r>
          </a:p>
          <a:p>
            <a:pPr lvl="1"/>
            <a:r>
              <a:rPr lang="en-US" dirty="0"/>
              <a:t>Language(s) used – </a:t>
            </a:r>
            <a:r>
              <a:rPr lang="en-US" dirty="0" err="1"/>
              <a:t>SystemVerilog</a:t>
            </a:r>
            <a:r>
              <a:rPr lang="en-US" dirty="0"/>
              <a:t>/C++</a:t>
            </a:r>
          </a:p>
          <a:p>
            <a:r>
              <a:rPr lang="en-US" dirty="0"/>
              <a:t>Dependencies</a:t>
            </a:r>
          </a:p>
          <a:p>
            <a:pPr lvl="1"/>
            <a:r>
              <a:rPr lang="en-US" dirty="0"/>
              <a:t>Does it require an ISS?  </a:t>
            </a:r>
          </a:p>
          <a:p>
            <a:pPr lvl="1"/>
            <a:r>
              <a:rPr lang="en-US" dirty="0"/>
              <a:t>Does it require DPI layer?</a:t>
            </a:r>
          </a:p>
          <a:p>
            <a:pPr lvl="1"/>
            <a:r>
              <a:rPr lang="en-US" dirty="0"/>
              <a:t>Does it require a tool-chain?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099F4-6641-4D66-BA38-BA0909A4A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May 2020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F059C1-2FE1-4C88-ACEE-FBA3A54E9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75599-9F33-4645-A992-8BBB0DBC9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029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38E43-B07B-42A8-9216-1800DD723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ISG Evaluations -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D86D5-29BA-480D-9A79-DBB303867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Mike has a list of criteria in document on core-v-docs</a:t>
            </a:r>
          </a:p>
          <a:p>
            <a:pPr lvl="1"/>
            <a:r>
              <a:rPr lang="en-US" dirty="0">
                <a:hlinkClick r:id="rId2"/>
              </a:rPr>
              <a:t>https://github.com/openhwgroup/core-v-docs/blob/master/verif/ISGs/Google_and_Nvidia_Random_Instruction_Generator_Comparison(scored).pdf</a:t>
            </a:r>
            <a:endParaRPr lang="en-US" dirty="0"/>
          </a:p>
          <a:p>
            <a:r>
              <a:rPr lang="en-US" dirty="0"/>
              <a:t>Proposal</a:t>
            </a:r>
          </a:p>
          <a:p>
            <a:pPr lvl="1"/>
            <a:r>
              <a:rPr lang="en-US" dirty="0"/>
              <a:t>Complete Mike’s chart for complete picture of the ISGs</a:t>
            </a:r>
          </a:p>
          <a:p>
            <a:pPr lvl="1"/>
            <a:r>
              <a:rPr lang="en-US" dirty="0"/>
              <a:t>Generate 1 page Test Writer’s guide for each</a:t>
            </a:r>
          </a:p>
          <a:p>
            <a:pPr lvl="1"/>
            <a:r>
              <a:rPr lang="en-US" dirty="0"/>
              <a:t>Later: bake-off?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0C8E7-6076-4B69-A724-3CC7B16F9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May 2020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F1517-F624-44CF-9537-5D4BB958C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48020-F1C0-40AD-9CF2-83F0E06D5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765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4CAF5C39-C6B3-744D-BB4A-59EA49DC3C41}" vid="{3EEFDFA0-BE2E-264A-B142-F46166EF1FD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28C505B1AAE7D419AB894FEEE880B76" ma:contentTypeVersion="10" ma:contentTypeDescription="Create a new document." ma:contentTypeScope="" ma:versionID="11dab3aeb3e4e19b70d557b0d97448a1">
  <xsd:schema xmlns:xsd="http://www.w3.org/2001/XMLSchema" xmlns:xs="http://www.w3.org/2001/XMLSchema" xmlns:p="http://schemas.microsoft.com/office/2006/metadata/properties" xmlns:ns3="fb3908a0-f967-4557-920f-c180f4124495" xmlns:ns4="869d3932-b26c-492e-a357-e19faa02bfd2" targetNamespace="http://schemas.microsoft.com/office/2006/metadata/properties" ma:root="true" ma:fieldsID="dbfc77ffe8a92f034453daf4b9fc7bcf" ns3:_="" ns4:_="">
    <xsd:import namespace="fb3908a0-f967-4557-920f-c180f4124495"/>
    <xsd:import namespace="869d3932-b26c-492e-a357-e19faa02bfd2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3908a0-f967-4557-920f-c180f412449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9d3932-b26c-492e-a357-e19faa02bfd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2B58162-6281-4E33-A05D-93B71D0C20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b3908a0-f967-4557-920f-c180f4124495"/>
    <ds:schemaRef ds:uri="869d3932-b26c-492e-a357-e19faa02bfd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061CD25-DC17-41A6-8134-C6BA4764C6AF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869d3932-b26c-492e-a357-e19faa02bfd2"/>
    <ds:schemaRef ds:uri="fb3908a0-f967-4557-920f-c180f4124495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AF90040B-50B1-4EE1-9157-60862E0CE53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OpenHW Group PPT Template May2020</Template>
  <TotalTime>304</TotalTime>
  <Words>756</Words>
  <Application>Microsoft Office PowerPoint</Application>
  <PresentationFormat>Widescreen</PresentationFormat>
  <Paragraphs>160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Open Sans</vt:lpstr>
      <vt:lpstr>Orbitron</vt:lpstr>
      <vt:lpstr>Office Theme</vt:lpstr>
      <vt:lpstr>Verification Task Group July 2, 2020</vt:lpstr>
      <vt:lpstr>Outline</vt:lpstr>
      <vt:lpstr>VTG Logistics</vt:lpstr>
      <vt:lpstr>New Product Introductions</vt:lpstr>
      <vt:lpstr>Decision Control Points</vt:lpstr>
      <vt:lpstr>Project Management</vt:lpstr>
      <vt:lpstr>ISG Evaluations</vt:lpstr>
      <vt:lpstr>ISG Evaluations - Criteria</vt:lpstr>
      <vt:lpstr>ISG Evaluations - Criteria</vt:lpstr>
      <vt:lpstr>ISS Strategy</vt:lpstr>
      <vt:lpstr>Simulator Control</vt:lpstr>
      <vt:lpstr>Simulator Control</vt:lpstr>
      <vt:lpstr>Simulator Control - Flows</vt:lpstr>
      <vt:lpstr>Next Meeting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Verification Task Group May 26, 2020</dc:title>
  <dc:creator>Steve Richmond</dc:creator>
  <cp:lastModifiedBy>Steve Richmond</cp:lastModifiedBy>
  <cp:revision>58</cp:revision>
  <cp:lastPrinted>2019-06-10T11:04:20Z</cp:lastPrinted>
  <dcterms:created xsi:type="dcterms:W3CDTF">2020-05-20T22:30:15Z</dcterms:created>
  <dcterms:modified xsi:type="dcterms:W3CDTF">2020-07-03T01:28:39Z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0x010100728C505B1AAE7D419AB894FEEE880B76</vt:lpwstr>
  </property>
</Properties>
</file>