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1"/>
  </p:notesMasterIdLst>
  <p:sldIdLst>
    <p:sldId id="257" r:id="rId4"/>
    <p:sldId id="271" r:id="rId5"/>
    <p:sldId id="272" r:id="rId6"/>
    <p:sldId id="273" r:id="rId7"/>
    <p:sldId id="274" r:id="rId8"/>
    <p:sldId id="275" r:id="rId9"/>
    <p:sldId id="276" r:id="rId10"/>
    <p:sldId id="297" r:id="rId11"/>
    <p:sldId id="278" r:id="rId12"/>
    <p:sldId id="277" r:id="rId13"/>
    <p:sldId id="281" r:id="rId14"/>
    <p:sldId id="279" r:id="rId15"/>
    <p:sldId id="280" r:id="rId16"/>
    <p:sldId id="302" r:id="rId17"/>
    <p:sldId id="283" r:id="rId18"/>
    <p:sldId id="301" r:id="rId19"/>
    <p:sldId id="282" r:id="rId20"/>
  </p:sldIdLst>
  <p:sldSz cx="10969625" cy="6170613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AC9"/>
    <a:srgbClr val="CDE7CA"/>
    <a:srgbClr val="58C4A8"/>
    <a:srgbClr val="7AD0B9"/>
    <a:srgbClr val="1FA188"/>
    <a:srgbClr val="0B9786"/>
    <a:srgbClr val="F65C5C"/>
    <a:srgbClr val="4EC698"/>
    <a:srgbClr val="C50B0B"/>
    <a:srgbClr val="1DB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84" autoAdjust="0"/>
  </p:normalViewPr>
  <p:slideViewPr>
    <p:cSldViewPr snapToGrid="0">
      <p:cViewPr varScale="1">
        <p:scale>
          <a:sx n="91" d="100"/>
          <a:sy n="91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endParaRPr kumimoji="0" lang="en-GB" sz="5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34" Type="http://schemas.openxmlformats.org/officeDocument/2006/relationships/slideLayout" Target="../slideLayouts/slideLayout9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200" y="771786"/>
            <a:ext cx="9874800" cy="46930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hypervisor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7" y="1425600"/>
            <a:ext cx="9586697" cy="3943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Device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4990" y="1296000"/>
            <a:ext cx="5210810" cy="1950539"/>
          </a:xfrm>
        </p:spPr>
        <p:txBody>
          <a:bodyPr/>
          <a:lstStyle/>
          <a:p>
            <a:r>
              <a:rPr lang="en-US" dirty="0" smtClean="0"/>
              <a:t>Devices are not shared. They are exclusively occupied by single guest OS.</a:t>
            </a:r>
          </a:p>
          <a:p>
            <a:r>
              <a:rPr lang="en-US" dirty="0" smtClean="0"/>
              <a:t>Hypervisor just pass-through access from guest OS to devices. The performance is similar to direct access from native OS.</a:t>
            </a:r>
          </a:p>
        </p:txBody>
      </p:sp>
    </p:spTree>
    <p:extLst>
      <p:ext uri="{BB962C8B-B14F-4D97-AF65-F5344CB8AC3E}">
        <p14:creationId xmlns:p14="http://schemas.microsoft.com/office/powerpoint/2010/main" val="7624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Device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2619380"/>
              </p:ext>
            </p:extLst>
          </p:nvPr>
        </p:nvGraphicFramePr>
        <p:xfrm>
          <a:off x="258763" y="1295398"/>
          <a:ext cx="10450510" cy="431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102">
                  <a:extLst>
                    <a:ext uri="{9D8B030D-6E8A-4147-A177-3AD203B41FA5}">
                      <a16:colId xmlns:a16="http://schemas.microsoft.com/office/drawing/2014/main" val="4065851469"/>
                    </a:ext>
                  </a:extLst>
                </a:gridCol>
                <a:gridCol w="1635906">
                  <a:extLst>
                    <a:ext uri="{9D8B030D-6E8A-4147-A177-3AD203B41FA5}">
                      <a16:colId xmlns:a16="http://schemas.microsoft.com/office/drawing/2014/main" val="654195071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389630049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3997252954"/>
                    </a:ext>
                  </a:extLst>
                </a:gridCol>
                <a:gridCol w="3125625">
                  <a:extLst>
                    <a:ext uri="{9D8B030D-6E8A-4147-A177-3AD203B41FA5}">
                      <a16:colId xmlns:a16="http://schemas.microsoft.com/office/drawing/2014/main" val="2162876988"/>
                    </a:ext>
                  </a:extLst>
                </a:gridCol>
              </a:tblGrid>
              <a:tr h="862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14099"/>
                  </a:ext>
                </a:extLst>
              </a:tr>
              <a:tr h="862319">
                <a:tc>
                  <a:txBody>
                    <a:bodyPr/>
                    <a:lstStyle/>
                    <a:p>
                      <a:r>
                        <a:rPr lang="en-US" dirty="0" smtClean="0"/>
                        <a:t>HW</a:t>
                      </a:r>
                      <a:r>
                        <a:rPr lang="en-US" baseline="0" dirty="0" smtClean="0"/>
                        <a:t> Virtualization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☆☆☆☆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QNX, </a:t>
                      </a:r>
                      <a:r>
                        <a:rPr lang="en-US" dirty="0" err="1" smtClean="0"/>
                        <a:t>Multivisor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Coqos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32189"/>
                  </a:ext>
                </a:extLst>
              </a:tr>
              <a:tr h="8623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tEnd</a:t>
                      </a:r>
                      <a:r>
                        <a:rPr lang="en-US" dirty="0" smtClean="0"/>
                        <a:t>/Back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☆☆☆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QNX, </a:t>
                      </a:r>
                      <a:r>
                        <a:rPr lang="en-US" dirty="0" err="1" smtClean="0"/>
                        <a:t>Multivisor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Coqos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96172"/>
                  </a:ext>
                </a:extLst>
              </a:tr>
              <a:tr h="8623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☆☆☆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QNX, </a:t>
                      </a:r>
                      <a:r>
                        <a:rPr lang="en-US" dirty="0" err="1" smtClean="0"/>
                        <a:t>Multivisor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Coqos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0951"/>
                  </a:ext>
                </a:extLst>
              </a:tr>
              <a:tr h="862319">
                <a:tc>
                  <a:txBody>
                    <a:bodyPr/>
                    <a:lstStyle/>
                    <a:p>
                      <a:r>
                        <a:rPr lang="en-US" dirty="0" smtClean="0"/>
                        <a:t>Pass-through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☆☆☆☆☆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QNX, </a:t>
                      </a:r>
                      <a:r>
                        <a:rPr lang="en-US" dirty="0" err="1" smtClean="0"/>
                        <a:t>Multivisor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Coqos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1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as RTOS: QNX and </a:t>
            </a:r>
            <a:r>
              <a:rPr lang="en-US" dirty="0" err="1" smtClean="0"/>
              <a:t>Multivisor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Guest RTOS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3161771" cy="3773837"/>
          </a:xfrm>
        </p:spPr>
        <p:txBody>
          <a:bodyPr/>
          <a:lstStyle/>
          <a:p>
            <a:r>
              <a:rPr lang="en-US" dirty="0" smtClean="0"/>
              <a:t>The hypervisor itself is a RTOS</a:t>
            </a:r>
          </a:p>
          <a:p>
            <a:r>
              <a:rPr lang="en-US" dirty="0" smtClean="0"/>
              <a:t>It combines general purpose guest OS with critical software running at the RTOS</a:t>
            </a:r>
            <a:endParaRPr lang="en-US" dirty="0"/>
          </a:p>
          <a:p>
            <a:r>
              <a:rPr lang="en-US" dirty="0" smtClean="0"/>
              <a:t>No extra guest OS is required to run the critical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21" y="1036800"/>
            <a:ext cx="7174079" cy="40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without RTOS: </a:t>
            </a:r>
            <a:r>
              <a:rPr lang="en-US" dirty="0" err="1" smtClean="0"/>
              <a:t>Coqos</a:t>
            </a:r>
            <a:r>
              <a:rPr lang="en-US" dirty="0" smtClean="0"/>
              <a:t> (</a:t>
            </a:r>
            <a:r>
              <a:rPr lang="en-US" dirty="0" err="1" smtClean="0"/>
              <a:t>Opensynergy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Guest RTOS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5999"/>
            <a:ext cx="3667286" cy="3301167"/>
          </a:xfrm>
        </p:spPr>
        <p:txBody>
          <a:bodyPr/>
          <a:lstStyle/>
          <a:p>
            <a:r>
              <a:rPr lang="en-US" dirty="0" smtClean="0"/>
              <a:t>Hypervisor is only responsible for virtualization; no RTOS is provided</a:t>
            </a:r>
          </a:p>
          <a:p>
            <a:r>
              <a:rPr lang="en-US" dirty="0" smtClean="0"/>
              <a:t>All functions runs in guest OS. This means to run critical software, an extra guest RTOS is required.</a:t>
            </a:r>
          </a:p>
          <a:p>
            <a:r>
              <a:rPr lang="en-US" dirty="0" err="1" smtClean="0"/>
              <a:t>Coqos</a:t>
            </a:r>
            <a:r>
              <a:rPr lang="en-US" dirty="0" smtClean="0"/>
              <a:t> doesn’t support Integrity OS and QNX. But there are other RTOS running as guest OS for critical functions.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23" y="1254055"/>
            <a:ext cx="6582477" cy="401842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541703" y="1124126"/>
            <a:ext cx="1199626" cy="234891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8237209" y="890675"/>
            <a:ext cx="407182" cy="2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4391" y="675231"/>
            <a:ext cx="20656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Dedicated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RTOS to run critical software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8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Virtualization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10" y="1000828"/>
            <a:ext cx="7514324" cy="48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QNX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1098958"/>
            <a:ext cx="5834265" cy="4334549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266699" y="1271271"/>
            <a:ext cx="5217901" cy="4162236"/>
          </a:xfrm>
        </p:spPr>
        <p:txBody>
          <a:bodyPr/>
          <a:lstStyle/>
          <a:p>
            <a:r>
              <a:rPr lang="en-US" sz="1400" dirty="0" smtClean="0"/>
              <a:t>Type </a:t>
            </a:r>
            <a:r>
              <a:rPr lang="en-US" sz="1400" dirty="0"/>
              <a:t>1 </a:t>
            </a:r>
            <a:r>
              <a:rPr lang="en-US" sz="1400" dirty="0" smtClean="0"/>
              <a:t>Hypervisor</a:t>
            </a:r>
            <a:endParaRPr lang="en-US" sz="1400" dirty="0"/>
          </a:p>
          <a:p>
            <a:r>
              <a:rPr lang="en-US" sz="1400" dirty="0"/>
              <a:t>Safety certification pedigree </a:t>
            </a:r>
          </a:p>
          <a:p>
            <a:r>
              <a:rPr lang="en-US" sz="1400" dirty="0"/>
              <a:t>Virtual CPU </a:t>
            </a:r>
            <a:r>
              <a:rPr lang="en-US" sz="1400" dirty="0" smtClean="0"/>
              <a:t>model</a:t>
            </a:r>
            <a:endParaRPr lang="en-US" sz="1400" dirty="0"/>
          </a:p>
          <a:p>
            <a:r>
              <a:rPr lang="en-US" sz="1400" dirty="0"/>
              <a:t>Pin to cores or share cores based on </a:t>
            </a:r>
            <a:r>
              <a:rPr lang="en-US" sz="1400" dirty="0" smtClean="0"/>
              <a:t>priority</a:t>
            </a:r>
            <a:endParaRPr lang="en-US" sz="1400" dirty="0"/>
          </a:p>
          <a:p>
            <a:r>
              <a:rPr lang="en-US" sz="1400" dirty="0"/>
              <a:t>Adaptive partitioning. Allows for CPU </a:t>
            </a:r>
            <a:r>
              <a:rPr lang="en-US" sz="1400" dirty="0" smtClean="0"/>
              <a:t>guarantees of </a:t>
            </a:r>
            <a:r>
              <a:rPr lang="en-US" sz="1400" dirty="0"/>
              <a:t>guest </a:t>
            </a:r>
            <a:r>
              <a:rPr lang="en-US" sz="1400" dirty="0" smtClean="0"/>
              <a:t>runtime</a:t>
            </a:r>
            <a:endParaRPr lang="en-US" sz="1400" dirty="0"/>
          </a:p>
          <a:p>
            <a:r>
              <a:rPr lang="en-US" sz="1400" dirty="0"/>
              <a:t>64-bit and 32-bit guests: QNX, Linux, Android, </a:t>
            </a:r>
            <a:r>
              <a:rPr lang="en-US" sz="1400" dirty="0" smtClean="0"/>
              <a:t>RTOS</a:t>
            </a:r>
            <a:endParaRPr lang="en-US" sz="1400" dirty="0"/>
          </a:p>
          <a:p>
            <a:r>
              <a:rPr lang="en-US" sz="1400" dirty="0"/>
              <a:t>Shared memory </a:t>
            </a:r>
            <a:r>
              <a:rPr lang="en-US" sz="1400" dirty="0" smtClean="0"/>
              <a:t>with triggering</a:t>
            </a:r>
          </a:p>
          <a:p>
            <a:r>
              <a:rPr lang="en-US" sz="1400" dirty="0" err="1" smtClean="0"/>
              <a:t>VirtIO</a:t>
            </a:r>
            <a:r>
              <a:rPr lang="en-US" sz="1400" dirty="0" smtClean="0"/>
              <a:t> </a:t>
            </a:r>
            <a:r>
              <a:rPr lang="en-US" sz="1400" dirty="0"/>
              <a:t>(1.0) device </a:t>
            </a:r>
            <a:r>
              <a:rPr lang="en-US" sz="1400" dirty="0" smtClean="0"/>
              <a:t>sharing</a:t>
            </a:r>
            <a:endParaRPr lang="en-US" sz="1400" dirty="0"/>
          </a:p>
          <a:p>
            <a:r>
              <a:rPr lang="en-US" sz="1400" dirty="0" smtClean="0"/>
              <a:t>TAP(Test Access Point) </a:t>
            </a:r>
            <a:r>
              <a:rPr lang="en-US" sz="1400" dirty="0"/>
              <a:t>and peer-to-peer networking with </a:t>
            </a:r>
            <a:r>
              <a:rPr lang="en-US" sz="1400" dirty="0" smtClean="0"/>
              <a:t>bridging</a:t>
            </a:r>
            <a:endParaRPr lang="en-US" sz="1400" dirty="0"/>
          </a:p>
          <a:p>
            <a:r>
              <a:rPr lang="en-US" sz="1400" dirty="0"/>
              <a:t>Failure detection and restart of </a:t>
            </a:r>
            <a:r>
              <a:rPr lang="en-US" sz="1400" dirty="0" smtClean="0"/>
              <a:t>guests</a:t>
            </a:r>
            <a:endParaRPr lang="en-US" sz="1400" dirty="0"/>
          </a:p>
          <a:p>
            <a:r>
              <a:rPr lang="en-US" sz="1400" dirty="0"/>
              <a:t>Virtual watchdog for guest integrity </a:t>
            </a:r>
            <a:r>
              <a:rPr lang="en-US" sz="1400" dirty="0" smtClean="0"/>
              <a:t>checking</a:t>
            </a:r>
            <a:endParaRPr lang="en-US" sz="1400" dirty="0"/>
          </a:p>
          <a:p>
            <a:r>
              <a:rPr lang="en-US" sz="1400" dirty="0"/>
              <a:t>Low overhead (typical &lt; 2</a:t>
            </a:r>
            <a:r>
              <a:rPr lang="en-US" sz="1400" dirty="0" smtClean="0"/>
              <a:t>%)</a:t>
            </a:r>
            <a:endParaRPr lang="en-US" sz="1400" dirty="0"/>
          </a:p>
          <a:p>
            <a:r>
              <a:rPr lang="en-US" sz="1400" dirty="0"/>
              <a:t>Graphical tools for analysis and </a:t>
            </a:r>
            <a:r>
              <a:rPr lang="en-US" sz="1400" dirty="0" smtClean="0"/>
              <a:t>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QNX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266699" y="1425600"/>
            <a:ext cx="9581975" cy="33011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QNX Hypervisor makes full use of all virtualization capabilities offered by the 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X86_64 and Arm64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Platform: Qualcomm 820/8155/61xx, </a:t>
            </a:r>
            <a:r>
              <a:rPr lang="en-US" dirty="0" err="1"/>
              <a:t>Renesas</a:t>
            </a:r>
            <a:r>
              <a:rPr lang="en-US" dirty="0"/>
              <a:t> H3/M3, Intel Apollo Lake, NXP </a:t>
            </a:r>
            <a:r>
              <a:rPr lang="en-US" dirty="0" smtClean="0"/>
              <a:t>i.MX8QM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we have new </a:t>
            </a:r>
            <a:r>
              <a:rPr lang="en-US" dirty="0" err="1"/>
              <a:t>SoCs</a:t>
            </a:r>
            <a:r>
              <a:rPr lang="en-US" dirty="0"/>
              <a:t> requirements, we may discuss how to support them case by case with QNX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of </a:t>
            </a:r>
            <a:r>
              <a:rPr lang="en-US" dirty="0"/>
              <a:t>QNX, </a:t>
            </a:r>
            <a:r>
              <a:rPr lang="en-US" dirty="0" err="1"/>
              <a:t>Multivisor</a:t>
            </a:r>
            <a:r>
              <a:rPr lang="en-US" dirty="0"/>
              <a:t> and </a:t>
            </a:r>
            <a:r>
              <a:rPr lang="en-US" dirty="0" err="1" smtClean="0"/>
              <a:t>Coqos</a:t>
            </a:r>
            <a:endParaRPr lang="en-US" dirty="0" smtClean="0"/>
          </a:p>
          <a:p>
            <a:pPr lvl="2"/>
            <a:r>
              <a:rPr lang="en-US" dirty="0" smtClean="0"/>
              <a:t>Type-1</a:t>
            </a:r>
          </a:p>
          <a:p>
            <a:pPr lvl="2"/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Small in footprint, high performance, very low overhead (&lt; 2%-5%)</a:t>
            </a:r>
          </a:p>
          <a:p>
            <a:pPr lvl="2"/>
            <a:r>
              <a:rPr lang="en-US" dirty="0" smtClean="0"/>
              <a:t>Similar technologies for device handling</a:t>
            </a:r>
          </a:p>
          <a:p>
            <a:pPr lvl="2"/>
            <a:r>
              <a:rPr lang="en-US" dirty="0" smtClean="0"/>
              <a:t>ISO 26262 ASIL B or higher</a:t>
            </a:r>
          </a:p>
          <a:p>
            <a:r>
              <a:rPr lang="en-US" dirty="0" smtClean="0"/>
              <a:t>Difference</a:t>
            </a:r>
          </a:p>
          <a:p>
            <a:pPr lvl="2"/>
            <a:r>
              <a:rPr lang="en-US" dirty="0" err="1" smtClean="0"/>
              <a:t>Multivisor</a:t>
            </a:r>
            <a:r>
              <a:rPr lang="en-US" dirty="0" smtClean="0"/>
              <a:t> and QNX is RTOS in nature; no dedicated guest OS for critical software</a:t>
            </a:r>
          </a:p>
          <a:p>
            <a:pPr lvl="2"/>
            <a:r>
              <a:rPr lang="en-US" dirty="0" err="1" smtClean="0"/>
              <a:t>Coqos</a:t>
            </a:r>
            <a:r>
              <a:rPr lang="en-US" dirty="0" smtClean="0"/>
              <a:t> is a pure hypervisor; critical software is running in guest OS as other software in generic purpose guest OS</a:t>
            </a:r>
          </a:p>
          <a:p>
            <a:pPr lvl="2"/>
            <a:r>
              <a:rPr lang="en-US" dirty="0" err="1" smtClean="0"/>
              <a:t>Multivisor</a:t>
            </a:r>
            <a:r>
              <a:rPr lang="en-US" dirty="0" smtClean="0"/>
              <a:t> doesn’t support QNX; QNX doesn’t support Integrity OS; </a:t>
            </a:r>
            <a:r>
              <a:rPr lang="en-US" dirty="0" err="1" smtClean="0"/>
              <a:t>Coqos</a:t>
            </a:r>
            <a:r>
              <a:rPr lang="en-US" dirty="0" smtClean="0"/>
              <a:t> doesn’t support both</a:t>
            </a:r>
          </a:p>
          <a:p>
            <a:pPr lvl="2"/>
            <a:r>
              <a:rPr lang="en-US" dirty="0" smtClean="0"/>
              <a:t>Other details such schedule policy, failure detection, SOC support…</a:t>
            </a:r>
          </a:p>
          <a:p>
            <a:r>
              <a:rPr lang="en-US" dirty="0" smtClean="0"/>
              <a:t>There is no clear criteria to decide which hypervisor has advantage other the others. It is up to individual project and tier1 to select the most suitable hypervisor.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Hypervisor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Virtualization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1 hypervisor: hypervisors run directly on the system hardware – A “bare metal” embedded </a:t>
            </a:r>
            <a:r>
              <a:rPr lang="en-US" dirty="0" smtClean="0"/>
              <a:t>hypervisor</a:t>
            </a:r>
          </a:p>
          <a:p>
            <a:pPr lvl="2"/>
            <a:r>
              <a:rPr lang="en-US" dirty="0" smtClean="0"/>
              <a:t>QNX (QNX)</a:t>
            </a:r>
          </a:p>
          <a:p>
            <a:pPr lvl="2"/>
            <a:r>
              <a:rPr lang="en-US" dirty="0" err="1" smtClean="0"/>
              <a:t>Multivisor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Greenhills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Coqos</a:t>
            </a:r>
            <a:r>
              <a:rPr lang="en-US" dirty="0" smtClean="0"/>
              <a:t> (</a:t>
            </a:r>
            <a:r>
              <a:rPr lang="en-US" dirty="0" err="1" smtClean="0"/>
              <a:t>OpenSynergy</a:t>
            </a:r>
            <a:r>
              <a:rPr lang="en-US" dirty="0" smtClean="0"/>
              <a:t>)</a:t>
            </a:r>
          </a:p>
          <a:p>
            <a:r>
              <a:rPr lang="en-US" dirty="0"/>
              <a:t>Type 2 hypervisor: hypervisors run on a host operating system that provides virtualization services, such as I/O device support and memory management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VMware </a:t>
            </a:r>
            <a:r>
              <a:rPr lang="en-US" dirty="0" smtClean="0"/>
              <a:t>Server</a:t>
            </a:r>
          </a:p>
          <a:p>
            <a:pPr lvl="2"/>
            <a:r>
              <a:rPr lang="en-US" dirty="0"/>
              <a:t>Oracle VM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2"/>
            <a:r>
              <a:rPr lang="en-US" dirty="0" smtClean="0"/>
              <a:t>KVM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Hypervisor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Virtualization Basic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5" y="1275418"/>
            <a:ext cx="8989551" cy="36321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689447" y="3873025"/>
            <a:ext cx="4756558" cy="506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9253057" y="3695162"/>
            <a:ext cx="26844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21506" y="3371996"/>
            <a:ext cx="13254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Host OS on which hypervisor runs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7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Fullvirtualization</a:t>
            </a:r>
            <a:r>
              <a:rPr lang="en-US" dirty="0" smtClean="0"/>
              <a:t> vs. </a:t>
            </a:r>
            <a:r>
              <a:rPr lang="en-US" dirty="0" err="1" smtClean="0"/>
              <a:t>Paravirtualization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Virtualization Basic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dirty="0" err="1"/>
              <a:t>paravirtualization</a:t>
            </a:r>
            <a:r>
              <a:rPr lang="en-US" dirty="0"/>
              <a:t>, the guest operating system is not only aware that it is running on a hypervisor but includes code to make guest-to-hypervisor transitions more </a:t>
            </a:r>
            <a:r>
              <a:rPr lang="en-US" dirty="0" smtClean="0"/>
              <a:t>efficient</a:t>
            </a:r>
          </a:p>
          <a:p>
            <a:pPr lvl="2"/>
            <a:r>
              <a:rPr lang="en-US" dirty="0"/>
              <a:t>QNX (QNX)</a:t>
            </a:r>
          </a:p>
          <a:p>
            <a:pPr lvl="2"/>
            <a:r>
              <a:rPr lang="en-US" dirty="0" err="1"/>
              <a:t>Multivisor</a:t>
            </a:r>
            <a:r>
              <a:rPr lang="en-US" dirty="0"/>
              <a:t> (</a:t>
            </a:r>
            <a:r>
              <a:rPr lang="en-US" dirty="0" err="1"/>
              <a:t>Greenhills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Coqos</a:t>
            </a:r>
            <a:r>
              <a:rPr lang="en-US" dirty="0"/>
              <a:t> (</a:t>
            </a:r>
            <a:r>
              <a:rPr lang="en-US" dirty="0" err="1"/>
              <a:t>OpenSynergy</a:t>
            </a:r>
            <a:r>
              <a:rPr lang="en-US" dirty="0" smtClean="0"/>
              <a:t>)</a:t>
            </a:r>
          </a:p>
          <a:p>
            <a:r>
              <a:rPr lang="en-US" dirty="0"/>
              <a:t>In </a:t>
            </a:r>
            <a:r>
              <a:rPr lang="en-US" i="1" dirty="0"/>
              <a:t>full virtualization</a:t>
            </a:r>
            <a:r>
              <a:rPr lang="en-US" dirty="0"/>
              <a:t>, the guest operating system runs on top of a hypervisor that sits on the bare metal. The guest is unaware that it is being virtualized and requires no changes to work in this </a:t>
            </a:r>
            <a:r>
              <a:rPr lang="en-US" dirty="0" smtClean="0"/>
              <a:t>configuration</a:t>
            </a:r>
            <a:endParaRPr lang="en-US" dirty="0"/>
          </a:p>
          <a:p>
            <a:pPr lvl="2"/>
            <a:r>
              <a:rPr lang="en-US" dirty="0"/>
              <a:t>VMware </a:t>
            </a:r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Oracle </a:t>
            </a:r>
            <a:r>
              <a:rPr lang="en-US" dirty="0"/>
              <a:t>VM </a:t>
            </a:r>
            <a:r>
              <a:rPr lang="en-US" dirty="0" err="1"/>
              <a:t>VirtualBox</a:t>
            </a:r>
            <a:endParaRPr lang="en-US" dirty="0"/>
          </a:p>
          <a:p>
            <a:pPr lvl="2"/>
            <a:r>
              <a:rPr lang="en-US" dirty="0" smtClean="0"/>
              <a:t>KVM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Fullvirtualization</a:t>
            </a:r>
            <a:r>
              <a:rPr lang="en-US" dirty="0"/>
              <a:t> vs. </a:t>
            </a:r>
            <a:r>
              <a:rPr lang="en-US" dirty="0" err="1"/>
              <a:t>Paravirtualization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Virtualization Basic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7" y="1843639"/>
            <a:ext cx="8683609" cy="2973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9450" y="3499921"/>
            <a:ext cx="1853967" cy="293614"/>
          </a:xfrm>
          <a:prstGeom prst="rect">
            <a:avLst/>
          </a:prstGeom>
          <a:solidFill>
            <a:srgbClr val="CDE7C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 virtualization</a:t>
            </a:r>
          </a:p>
        </p:txBody>
      </p:sp>
      <p:sp>
        <p:nvSpPr>
          <p:cNvPr id="8" name="Oval 7"/>
          <p:cNvSpPr/>
          <p:nvPr/>
        </p:nvSpPr>
        <p:spPr>
          <a:xfrm>
            <a:off x="7029194" y="2490550"/>
            <a:ext cx="2306973" cy="506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8" idx="6"/>
            <a:endCxn id="11" idx="1"/>
          </p:cNvCxnSpPr>
          <p:nvPr/>
        </p:nvCxnSpPr>
        <p:spPr>
          <a:xfrm flipV="1">
            <a:off x="9336167" y="2510114"/>
            <a:ext cx="407182" cy="23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43349" y="2294670"/>
            <a:ext cx="10458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Modification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to Guest OS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82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Virtualization Basic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54635" y="4742237"/>
            <a:ext cx="6946084" cy="16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4635" y="1898368"/>
            <a:ext cx="0" cy="2852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2631" y="1529074"/>
            <a:ext cx="1522369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rgbClr val="000000"/>
                </a:solidFill>
              </a:rPr>
              <a:t>Overhead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74354" y="4551358"/>
            <a:ext cx="1182847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Performance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66267" y="1837267"/>
            <a:ext cx="0" cy="331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244600" y="3168643"/>
            <a:ext cx="7656119" cy="1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576" y="2770069"/>
            <a:ext cx="684480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Type-2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9576" y="3266189"/>
            <a:ext cx="684480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Type-1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3068" y="4802252"/>
            <a:ext cx="1473199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Full virtualization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9211" y="4802251"/>
            <a:ext cx="1473199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Para virtualization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0316" y="1971402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</a:rPr>
              <a:t>Vmware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928" y="3397577"/>
            <a:ext cx="983482" cy="4116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17" y="3916283"/>
            <a:ext cx="1692503" cy="213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66" y="4292146"/>
            <a:ext cx="1341804" cy="2592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17" y="1932017"/>
            <a:ext cx="465057" cy="4193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440" y="2422660"/>
            <a:ext cx="337948" cy="3916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514" y="2843605"/>
            <a:ext cx="792362" cy="2732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08008" y="2375670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</a:rPr>
              <a:t>Virtualbox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82192" y="2793126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KVM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46920" y="3396313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</a:rPr>
              <a:t>Multivisor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27520" y="3867693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QNX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26199" y="4290931"/>
            <a:ext cx="147319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</a:rPr>
              <a:t>Coqos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by HW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Device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5772922" cy="1252467"/>
          </a:xfrm>
        </p:spPr>
        <p:txBody>
          <a:bodyPr/>
          <a:lstStyle/>
          <a:p>
            <a:r>
              <a:rPr lang="en-US" dirty="0" smtClean="0"/>
              <a:t>Single physical device is shared by multi-guest OSes</a:t>
            </a:r>
          </a:p>
          <a:p>
            <a:r>
              <a:rPr lang="en-US" dirty="0" smtClean="0"/>
              <a:t>The physical device support HW virtualization</a:t>
            </a:r>
          </a:p>
          <a:p>
            <a:r>
              <a:rPr lang="en-US" dirty="0" smtClean="0"/>
              <a:t>Hypervisor control the sharing of device by taking advantage of HW capacity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9" y="3126992"/>
            <a:ext cx="6000000" cy="1761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624" y="2759997"/>
            <a:ext cx="2126141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CPU sharing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9690" y="1362488"/>
            <a:ext cx="2126141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GPU sharing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61" y="1719743"/>
            <a:ext cx="3809720" cy="35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by </a:t>
            </a:r>
            <a:r>
              <a:rPr lang="en-US" dirty="0" smtClean="0"/>
              <a:t>Front-End/Back-End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Device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Rectangle 15"/>
          <p:cNvSpPr/>
          <p:nvPr>
            <p:custDataLst>
              <p:tags r:id="rId1"/>
            </p:custDataLst>
          </p:nvPr>
        </p:nvSpPr>
        <p:spPr>
          <a:xfrm>
            <a:off x="5426410" y="769041"/>
            <a:ext cx="5184636" cy="4749800"/>
          </a:xfrm>
          <a:prstGeom prst="rect">
            <a:avLst/>
          </a:prstGeom>
          <a:solidFill>
            <a:srgbClr val="FEDC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ern="0" dirty="0" smtClea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7" name="Inhaltsplatzhalter 1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1447" y="1141860"/>
            <a:ext cx="4974883" cy="4322949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 smtClean="0"/>
              <a:t>Graphic commands from Android OS are send by the FE (Front End) to BE server (Back End)</a:t>
            </a:r>
          </a:p>
          <a:p>
            <a:pPr lvl="1"/>
            <a:r>
              <a:rPr lang="en-US" dirty="0" smtClean="0"/>
              <a:t>Shared memory is used to store Graphic command chunk (no VM context switch needed </a:t>
            </a:r>
            <a:r>
              <a:rPr lang="en-US" dirty="0" smtClean="0">
                <a:sym typeface="Wingdings" panose="05000000000000000000" pitchFamily="2" charset="2"/>
              </a:rPr>
              <a:t></a:t>
            </a:r>
            <a:r>
              <a:rPr lang="en-US" dirty="0" smtClean="0"/>
              <a:t> no performance overhead)</a:t>
            </a:r>
          </a:p>
          <a:p>
            <a:pPr lvl="1"/>
            <a:r>
              <a:rPr lang="en-US" dirty="0"/>
              <a:t>Events </a:t>
            </a:r>
            <a:r>
              <a:rPr lang="en-US" dirty="0" smtClean="0"/>
              <a:t>used to </a:t>
            </a:r>
            <a:r>
              <a:rPr lang="en-US" dirty="0"/>
              <a:t>draw prepared </a:t>
            </a:r>
            <a:r>
              <a:rPr lang="en-US" dirty="0" smtClean="0"/>
              <a:t>chunk. </a:t>
            </a:r>
            <a:r>
              <a:rPr lang="en-US" dirty="0"/>
              <a:t>(VM context switch =&gt; performance overhead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Modified GLES/EGL is provided by Qualcomm</a:t>
            </a:r>
          </a:p>
          <a:p>
            <a:r>
              <a:rPr lang="en-US" dirty="0" smtClean="0"/>
              <a:t>KGSL server receives the Graphic commands and sends on behalf of other GPU contexts to GPU core.</a:t>
            </a:r>
          </a:p>
          <a:p>
            <a:r>
              <a:rPr lang="en-US" dirty="0" smtClean="0"/>
              <a:t>UGSL - User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Library </a:t>
            </a:r>
            <a:endParaRPr lang="en-US" dirty="0" smtClean="0">
              <a:latin typeface="Arial" charset="0"/>
            </a:endParaRPr>
          </a:p>
          <a:p>
            <a:r>
              <a:rPr lang="en-US" dirty="0" smtClean="0"/>
              <a:t>KGSL- Kernel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Library </a:t>
            </a:r>
            <a:endParaRPr lang="de-DE" dirty="0" smtClean="0"/>
          </a:p>
          <a:p>
            <a:r>
              <a:rPr lang="en-US" dirty="0" smtClean="0"/>
              <a:t>ESX – </a:t>
            </a:r>
            <a:r>
              <a:rPr lang="de-DE" dirty="0"/>
              <a:t>Enhanced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 smtClean="0"/>
              <a:t>Graphix</a:t>
            </a:r>
            <a:endParaRPr lang="en-US" dirty="0" smtClean="0"/>
          </a:p>
        </p:txBody>
      </p:sp>
      <p:sp>
        <p:nvSpPr>
          <p:cNvPr id="8" name="Rechteck 110"/>
          <p:cNvSpPr/>
          <p:nvPr>
            <p:custDataLst>
              <p:tags r:id="rId3"/>
            </p:custDataLst>
          </p:nvPr>
        </p:nvSpPr>
        <p:spPr>
          <a:xfrm>
            <a:off x="5514371" y="839498"/>
            <a:ext cx="2549382" cy="2107577"/>
          </a:xfrm>
          <a:prstGeom prst="rect">
            <a:avLst/>
          </a:prstGeom>
          <a:gradFill rotWithShape="1">
            <a:gsLst>
              <a:gs pos="16000">
                <a:srgbClr val="0E78C5">
                  <a:shade val="51000"/>
                  <a:satMod val="130000"/>
                </a:srgbClr>
              </a:gs>
              <a:gs pos="78000">
                <a:srgbClr val="0E78C5">
                  <a:shade val="93000"/>
                  <a:satMod val="130000"/>
                </a:srgbClr>
              </a:gs>
              <a:gs pos="100000">
                <a:srgbClr val="6E8CB2"/>
              </a:gs>
            </a:gsLst>
            <a:lin ang="16200000" scaled="0"/>
          </a:gradFill>
          <a:ln w="9525" cap="flat" cmpd="sng" algn="ctr">
            <a:solidFill>
              <a:srgbClr val="0E78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sz="1100" b="1" kern="0" dirty="0" smtClean="0">
                <a:solidFill>
                  <a:srgbClr val="FFFFFF"/>
                </a:solidFill>
                <a:latin typeface="Bosch Office Sans"/>
              </a:rPr>
              <a:t>RTOS</a:t>
            </a:r>
            <a:endParaRPr sz="1100" b="1" kern="0" dirty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9" name="Rechteck 120"/>
          <p:cNvSpPr/>
          <p:nvPr>
            <p:custDataLst>
              <p:tags r:id="rId4"/>
            </p:custDataLst>
          </p:nvPr>
        </p:nvSpPr>
        <p:spPr>
          <a:xfrm>
            <a:off x="8173362" y="816208"/>
            <a:ext cx="2349508" cy="2092472"/>
          </a:xfrm>
          <a:prstGeom prst="rect">
            <a:avLst/>
          </a:prstGeom>
          <a:solidFill>
            <a:srgbClr val="53AAC9"/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kern="0" dirty="0" smtClean="0">
                <a:solidFill>
                  <a:srgbClr val="FFFFFF"/>
                </a:solidFill>
                <a:latin typeface="Bosch Office Sans"/>
              </a:rPr>
              <a:t>ANDROID OS</a:t>
            </a:r>
            <a:endParaRPr sz="1100" b="1" kern="0" baseline="30000" dirty="0" smtClea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10" name="Rounded Rectangle 125"/>
          <p:cNvSpPr/>
          <p:nvPr>
            <p:custDataLst>
              <p:tags r:id="rId5"/>
            </p:custDataLst>
          </p:nvPr>
        </p:nvSpPr>
        <p:spPr>
          <a:xfrm>
            <a:off x="5607330" y="1062677"/>
            <a:ext cx="2391377" cy="204070"/>
          </a:xfrm>
          <a:prstGeom prst="roundRect">
            <a:avLst>
              <a:gd name="adj" fmla="val 7450"/>
            </a:avLst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  <a:latin typeface="Bosch Office Sans"/>
              </a:rPr>
              <a:t>RTOS </a:t>
            </a:r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Applications</a:t>
            </a:r>
            <a:endParaRPr sz="9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1" name="Rounded Rectangle 141__"/>
          <p:cNvSpPr/>
          <p:nvPr>
            <p:custDataLst>
              <p:tags r:id="rId6"/>
            </p:custDataLst>
          </p:nvPr>
        </p:nvSpPr>
        <p:spPr>
          <a:xfrm>
            <a:off x="8261587" y="2524018"/>
            <a:ext cx="2154025" cy="281870"/>
          </a:xfrm>
          <a:prstGeom prst="roundRect">
            <a:avLst>
              <a:gd name="adj" fmla="val 7450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  <a:latin typeface="Bosch Office Sans"/>
              </a:rPr>
              <a:t>Linux Kernel</a:t>
            </a:r>
          </a:p>
        </p:txBody>
      </p:sp>
      <p:sp>
        <p:nvSpPr>
          <p:cNvPr id="12" name="Rechteck 43000"/>
          <p:cNvSpPr/>
          <p:nvPr>
            <p:custDataLst>
              <p:tags r:id="rId7"/>
            </p:custDataLst>
          </p:nvPr>
        </p:nvSpPr>
        <p:spPr>
          <a:xfrm>
            <a:off x="5499465" y="3408157"/>
            <a:ext cx="5014203" cy="2034172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b"/>
          <a:lstStyle/>
          <a:p>
            <a:r>
              <a:rPr sz="1000" kern="0" dirty="0" smtClean="0">
                <a:solidFill>
                  <a:srgbClr val="FFFFFF"/>
                </a:solidFill>
                <a:latin typeface="Bosch Office Sans"/>
              </a:rPr>
              <a:t>  </a:t>
            </a:r>
            <a:r>
              <a:rPr sz="1000" kern="0" dirty="0" err="1" smtClean="0">
                <a:solidFill>
                  <a:srgbClr val="FFFFFF"/>
                </a:solidFill>
                <a:latin typeface="Bosch Office Sans"/>
              </a:rPr>
              <a:t>SoC</a:t>
            </a:r>
            <a:r>
              <a:rPr sz="1000" kern="0" dirty="0" smtClean="0">
                <a:solidFill>
                  <a:srgbClr val="FFFFFF"/>
                </a:solidFill>
                <a:latin typeface="Bosch Office Sans"/>
              </a:rPr>
              <a:t> </a:t>
            </a:r>
            <a:r>
              <a:rPr sz="1000" kern="0" dirty="0">
                <a:solidFill>
                  <a:prstClr val="white"/>
                </a:solidFill>
                <a:latin typeface="Bosch Office Sans"/>
              </a:rPr>
              <a:t>(Application Processor)</a:t>
            </a:r>
            <a:endParaRPr sz="1000" kern="0" dirty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13" name="Rounded Rectangle 19_"/>
          <p:cNvSpPr/>
          <p:nvPr>
            <p:custDataLst>
              <p:tags r:id="rId8"/>
            </p:custDataLst>
          </p:nvPr>
        </p:nvSpPr>
        <p:spPr>
          <a:xfrm>
            <a:off x="5508665" y="3023588"/>
            <a:ext cx="5014203" cy="333629"/>
          </a:xfrm>
          <a:prstGeom prst="roundRect">
            <a:avLst>
              <a:gd name="adj" fmla="val 8673"/>
            </a:avLst>
          </a:prstGeom>
          <a:gradFill rotWithShape="1">
            <a:gsLst>
              <a:gs pos="0">
                <a:schemeClr val="tx1"/>
              </a:gs>
              <a:gs pos="5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</a:gra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/>
          <a:lstStyle/>
          <a:p>
            <a:pPr algn="ctr"/>
            <a:r>
              <a:rPr sz="1100" b="1" kern="0" dirty="0">
                <a:solidFill>
                  <a:prstClr val="white"/>
                </a:solidFill>
                <a:latin typeface="Bosch Office Sans"/>
              </a:rPr>
              <a:t>Hypervisor</a:t>
            </a:r>
          </a:p>
        </p:txBody>
      </p:sp>
      <p:sp>
        <p:nvSpPr>
          <p:cNvPr id="14" name="Rounded Rectangle 143_"/>
          <p:cNvSpPr/>
          <p:nvPr>
            <p:custDataLst>
              <p:tags r:id="rId9"/>
            </p:custDataLst>
          </p:nvPr>
        </p:nvSpPr>
        <p:spPr>
          <a:xfrm>
            <a:off x="8555536" y="1884333"/>
            <a:ext cx="1563727" cy="375102"/>
          </a:xfrm>
          <a:prstGeom prst="roundRect">
            <a:avLst>
              <a:gd name="adj" fmla="val 6803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F</a:t>
            </a:r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ront </a:t>
            </a:r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E</a:t>
            </a:r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nd</a:t>
            </a:r>
            <a:endParaRPr sz="9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5" name="Rounded Rectangle 125_"/>
          <p:cNvSpPr/>
          <p:nvPr>
            <p:custDataLst>
              <p:tags r:id="rId10"/>
            </p:custDataLst>
          </p:nvPr>
        </p:nvSpPr>
        <p:spPr>
          <a:xfrm>
            <a:off x="8232174" y="1077994"/>
            <a:ext cx="2219304" cy="204070"/>
          </a:xfrm>
          <a:prstGeom prst="roundRect">
            <a:avLst>
              <a:gd name="adj" fmla="val 7450"/>
            </a:avLst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  <a:latin typeface="Bosch Office Sans"/>
              </a:rPr>
              <a:t>Android Applications</a:t>
            </a:r>
          </a:p>
        </p:txBody>
      </p:sp>
      <p:sp>
        <p:nvSpPr>
          <p:cNvPr id="16" name="Rounded Rectangle 125__"/>
          <p:cNvSpPr/>
          <p:nvPr>
            <p:custDataLst>
              <p:tags r:id="rId11"/>
            </p:custDataLst>
          </p:nvPr>
        </p:nvSpPr>
        <p:spPr>
          <a:xfrm>
            <a:off x="8231466" y="1435191"/>
            <a:ext cx="2220012" cy="204070"/>
          </a:xfrm>
          <a:prstGeom prst="roundRect">
            <a:avLst>
              <a:gd name="adj" fmla="val 7450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ESX  (w</a:t>
            </a:r>
            <a:r>
              <a:rPr sz="900" kern="0" dirty="0">
                <a:solidFill>
                  <a:srgbClr val="000000"/>
                </a:solidFill>
                <a:latin typeface="Bosch Office Sans"/>
              </a:rPr>
              <a:t>/ </a:t>
            </a:r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EGL)</a:t>
            </a:r>
            <a:endParaRPr sz="900" kern="0" dirty="0">
              <a:solidFill>
                <a:srgbClr val="000000"/>
              </a:solidFill>
              <a:latin typeface="Bosch Office Sans"/>
            </a:endParaRPr>
          </a:p>
        </p:txBody>
      </p:sp>
      <p:cxnSp>
        <p:nvCxnSpPr>
          <p:cNvPr id="17" name="Elbow Connector 16"/>
          <p:cNvCxnSpPr>
            <a:stCxn id="15" idx="2"/>
            <a:endCxn id="16" idx="0"/>
          </p:cNvCxnSpPr>
          <p:nvPr>
            <p:custDataLst>
              <p:tags r:id="rId12"/>
            </p:custDataLst>
          </p:nvPr>
        </p:nvCxnSpPr>
        <p:spPr>
          <a:xfrm rot="5400000">
            <a:off x="9265086" y="1358450"/>
            <a:ext cx="153127" cy="35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25___"/>
          <p:cNvSpPr/>
          <p:nvPr>
            <p:custDataLst>
              <p:tags r:id="rId13"/>
            </p:custDataLst>
          </p:nvPr>
        </p:nvSpPr>
        <p:spPr>
          <a:xfrm>
            <a:off x="5607330" y="1415123"/>
            <a:ext cx="2391375" cy="204070"/>
          </a:xfrm>
          <a:prstGeom prst="roundRect">
            <a:avLst>
              <a:gd name="adj" fmla="val 7450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ESX  (w</a:t>
            </a:r>
            <a:r>
              <a:rPr lang="en-US" sz="900" kern="0" dirty="0">
                <a:solidFill>
                  <a:srgbClr val="000000"/>
                </a:solidFill>
                <a:latin typeface="Bosch Office Sans"/>
              </a:rPr>
              <a:t>/ </a:t>
            </a:r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EGL)</a:t>
            </a:r>
            <a:endParaRPr sz="9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9" name="Rectangle 18"/>
          <p:cNvSpPr/>
          <p:nvPr>
            <p:custDataLst>
              <p:tags r:id="rId14"/>
            </p:custDataLst>
          </p:nvPr>
        </p:nvSpPr>
        <p:spPr bwMode="auto">
          <a:xfrm>
            <a:off x="5559768" y="3888651"/>
            <a:ext cx="4855843" cy="488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b"/>
          <a:lstStyle/>
          <a:p>
            <a:r>
              <a:rPr lang="de-DE" sz="1000" kern="0" dirty="0" smtClean="0">
                <a:latin typeface="Bosch Office Sans"/>
              </a:rPr>
              <a:t>  GPU</a:t>
            </a:r>
            <a:endParaRPr lang="en-US" sz="1000" kern="0" dirty="0">
              <a:latin typeface="Bosch Office Sans"/>
            </a:endParaRPr>
          </a:p>
        </p:txBody>
      </p:sp>
      <p:sp>
        <p:nvSpPr>
          <p:cNvPr id="20" name="Rectangle 19"/>
          <p:cNvSpPr/>
          <p:nvPr>
            <p:custDataLst>
              <p:tags r:id="rId15"/>
            </p:custDataLst>
          </p:nvPr>
        </p:nvSpPr>
        <p:spPr bwMode="auto">
          <a:xfrm>
            <a:off x="6052974" y="3964941"/>
            <a:ext cx="3869430" cy="299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algn="ctr"/>
            <a:r>
              <a:rPr lang="de-DE" sz="1000" kern="0" dirty="0">
                <a:latin typeface="Bosch Office Sans"/>
              </a:rPr>
              <a:t>Priority controller and context switch</a:t>
            </a:r>
          </a:p>
        </p:txBody>
      </p:sp>
      <p:sp>
        <p:nvSpPr>
          <p:cNvPr id="21" name="Rectangle 20"/>
          <p:cNvSpPr/>
          <p:nvPr>
            <p:custDataLst>
              <p:tags r:id="rId16"/>
            </p:custDataLst>
          </p:nvPr>
        </p:nvSpPr>
        <p:spPr bwMode="auto">
          <a:xfrm>
            <a:off x="5559767" y="4493384"/>
            <a:ext cx="4855843" cy="2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/>
          <a:lstStyle/>
          <a:p>
            <a:pPr algn="ctr"/>
            <a:r>
              <a:rPr lang="de-DE" sz="1000" kern="0" dirty="0" smtClean="0">
                <a:latin typeface="Bosch Office Sans"/>
              </a:rPr>
              <a:t>IOMMU</a:t>
            </a:r>
            <a:endParaRPr lang="de-DE" sz="1000" kern="0" dirty="0">
              <a:latin typeface="Bosch Office Sans"/>
            </a:endParaRPr>
          </a:p>
        </p:txBody>
      </p:sp>
      <p:sp>
        <p:nvSpPr>
          <p:cNvPr id="22" name="Rectangle 21"/>
          <p:cNvSpPr/>
          <p:nvPr>
            <p:custDataLst>
              <p:tags r:id="rId17"/>
            </p:custDataLst>
          </p:nvPr>
        </p:nvSpPr>
        <p:spPr bwMode="auto">
          <a:xfrm>
            <a:off x="5559769" y="4982707"/>
            <a:ext cx="4855842" cy="25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/>
          <a:lstStyle/>
          <a:p>
            <a:pPr algn="ctr"/>
            <a:r>
              <a:rPr lang="de-DE" sz="1000" kern="0" dirty="0">
                <a:latin typeface="Bosch Office Sans"/>
              </a:rPr>
              <a:t>Memory</a:t>
            </a:r>
            <a:endParaRPr lang="en-US" sz="1000" kern="0" dirty="0">
              <a:latin typeface="Bosch Office Sans"/>
            </a:endParaRPr>
          </a:p>
        </p:txBody>
      </p:sp>
      <p:cxnSp>
        <p:nvCxnSpPr>
          <p:cNvPr id="23" name="Elbow Connector 22"/>
          <p:cNvCxnSpPr>
            <a:stCxn id="16" idx="2"/>
            <a:endCxn id="14" idx="0"/>
          </p:cNvCxnSpPr>
          <p:nvPr>
            <p:custDataLst>
              <p:tags r:id="rId18"/>
            </p:custDataLst>
          </p:nvPr>
        </p:nvCxnSpPr>
        <p:spPr>
          <a:xfrm rot="5400000">
            <a:off x="9216900" y="1759761"/>
            <a:ext cx="245072" cy="407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>
            <p:custDataLst>
              <p:tags r:id="rId19"/>
            </p:custDataLst>
          </p:nvPr>
        </p:nvCxnSpPr>
        <p:spPr>
          <a:xfrm>
            <a:off x="7987689" y="4264864"/>
            <a:ext cx="0" cy="228520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2" idx="0"/>
          </p:cNvCxnSpPr>
          <p:nvPr>
            <p:custDataLst>
              <p:tags r:id="rId20"/>
            </p:custDataLst>
          </p:nvPr>
        </p:nvCxnSpPr>
        <p:spPr>
          <a:xfrm>
            <a:off x="7987689" y="4755049"/>
            <a:ext cx="1" cy="227658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>
            <p:custDataLst>
              <p:tags r:id="rId21"/>
            </p:custDataLst>
          </p:nvPr>
        </p:nvCxnSpPr>
        <p:spPr>
          <a:xfrm rot="5400000">
            <a:off x="6800842" y="1353397"/>
            <a:ext cx="153127" cy="35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>
            <p:custDataLst>
              <p:tags r:id="rId22"/>
            </p:custDataLst>
          </p:nvPr>
        </p:nvCxnSpPr>
        <p:spPr>
          <a:xfrm>
            <a:off x="9337399" y="2271390"/>
            <a:ext cx="0" cy="27456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>
            <p:custDataLst>
              <p:tags r:id="rId23"/>
            </p:custDataLst>
          </p:nvPr>
        </p:nvSpPr>
        <p:spPr bwMode="auto">
          <a:xfrm>
            <a:off x="7446452" y="1974390"/>
            <a:ext cx="561127" cy="23669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900" kern="0" dirty="0">
                <a:solidFill>
                  <a:srgbClr val="000000"/>
                </a:solidFill>
                <a:latin typeface="Bosch Office Sans"/>
              </a:rPr>
              <a:t>UGSL</a:t>
            </a:r>
          </a:p>
        </p:txBody>
      </p:sp>
      <p:cxnSp>
        <p:nvCxnSpPr>
          <p:cNvPr id="29" name="Elbow Connector 28"/>
          <p:cNvCxnSpPr>
            <a:stCxn id="18" idx="2"/>
            <a:endCxn id="28" idx="0"/>
          </p:cNvCxnSpPr>
          <p:nvPr>
            <p:custDataLst>
              <p:tags r:id="rId24"/>
            </p:custDataLst>
          </p:nvPr>
        </p:nvCxnSpPr>
        <p:spPr>
          <a:xfrm rot="16200000" flipH="1">
            <a:off x="7087419" y="1334792"/>
            <a:ext cx="355197" cy="92399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43__"/>
          <p:cNvSpPr/>
          <p:nvPr>
            <p:custDataLst>
              <p:tags r:id="rId25"/>
            </p:custDataLst>
          </p:nvPr>
        </p:nvSpPr>
        <p:spPr>
          <a:xfrm>
            <a:off x="5637154" y="2451489"/>
            <a:ext cx="1022199" cy="429985"/>
          </a:xfrm>
          <a:prstGeom prst="roundRect">
            <a:avLst>
              <a:gd name="adj" fmla="val 6803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B</a:t>
            </a:r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ack </a:t>
            </a:r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E</a:t>
            </a:r>
            <a:r>
              <a:rPr lang="en-US" sz="900" kern="0" dirty="0" smtClean="0">
                <a:solidFill>
                  <a:srgbClr val="000000"/>
                </a:solidFill>
                <a:latin typeface="Bosch Office Sans"/>
              </a:rPr>
              <a:t>nd</a:t>
            </a:r>
            <a:r>
              <a:rPr sz="900" kern="0" dirty="0" smtClean="0">
                <a:solidFill>
                  <a:srgbClr val="000000"/>
                </a:solidFill>
                <a:latin typeface="Bosch Office Sans"/>
              </a:rPr>
              <a:t> </a:t>
            </a:r>
            <a:r>
              <a:rPr sz="900" kern="0" dirty="0">
                <a:solidFill>
                  <a:srgbClr val="000000"/>
                </a:solidFill>
                <a:latin typeface="Bosch Office Sans"/>
              </a:rPr>
              <a:t>Server</a:t>
            </a:r>
          </a:p>
        </p:txBody>
      </p:sp>
      <p:sp>
        <p:nvSpPr>
          <p:cNvPr id="31" name="Rounded Rectangle 143___"/>
          <p:cNvSpPr/>
          <p:nvPr>
            <p:custDataLst>
              <p:tags r:id="rId26"/>
            </p:custDataLst>
          </p:nvPr>
        </p:nvSpPr>
        <p:spPr>
          <a:xfrm>
            <a:off x="6895613" y="2449501"/>
            <a:ext cx="1022199" cy="429985"/>
          </a:xfrm>
          <a:prstGeom prst="roundRect">
            <a:avLst>
              <a:gd name="adj" fmla="val 6803"/>
            </a:avLst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  <a:latin typeface="Bosch Office Sans"/>
              </a:rPr>
              <a:t>KGSL Server</a:t>
            </a:r>
          </a:p>
        </p:txBody>
      </p:sp>
      <p:sp>
        <p:nvSpPr>
          <p:cNvPr id="32" name="Rectangle 31"/>
          <p:cNvSpPr/>
          <p:nvPr>
            <p:custDataLst>
              <p:tags r:id="rId27"/>
            </p:custDataLst>
          </p:nvPr>
        </p:nvSpPr>
        <p:spPr bwMode="auto">
          <a:xfrm>
            <a:off x="6841344" y="1972941"/>
            <a:ext cx="561127" cy="23669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de-DE" sz="900" kern="0" dirty="0">
                <a:solidFill>
                  <a:srgbClr val="000000"/>
                </a:solidFill>
                <a:latin typeface="Bosch Office Sans"/>
              </a:rPr>
              <a:t>UGSL</a:t>
            </a:r>
          </a:p>
        </p:txBody>
      </p:sp>
      <p:cxnSp>
        <p:nvCxnSpPr>
          <p:cNvPr id="33" name="Elbow Connector 32"/>
          <p:cNvCxnSpPr>
            <a:stCxn id="30" idx="0"/>
            <a:endCxn id="32" idx="1"/>
          </p:cNvCxnSpPr>
          <p:nvPr>
            <p:custDataLst>
              <p:tags r:id="rId28"/>
            </p:custDataLst>
          </p:nvPr>
        </p:nvCxnSpPr>
        <p:spPr>
          <a:xfrm rot="5400000" flipH="1" flipV="1">
            <a:off x="6314700" y="1924845"/>
            <a:ext cx="360198" cy="693090"/>
          </a:xfrm>
          <a:prstGeom prst="bentConnector2">
            <a:avLst/>
          </a:prstGeom>
          <a:ln w="38100">
            <a:solidFill>
              <a:srgbClr val="FFC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>
            <p:custDataLst>
              <p:tags r:id="rId29"/>
            </p:custDataLst>
          </p:nvPr>
        </p:nvCxnSpPr>
        <p:spPr>
          <a:xfrm rot="16200000" flipH="1">
            <a:off x="7611387" y="2335608"/>
            <a:ext cx="236185" cy="492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>
            <p:custDataLst>
              <p:tags r:id="rId30"/>
            </p:custDataLst>
          </p:nvPr>
        </p:nvCxnSpPr>
        <p:spPr>
          <a:xfrm rot="16200000" flipH="1">
            <a:off x="7047633" y="2342798"/>
            <a:ext cx="250212" cy="457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>
            <p:custDataLst>
              <p:tags r:id="rId31"/>
            </p:custDataLst>
          </p:nvPr>
        </p:nvSpPr>
        <p:spPr bwMode="auto">
          <a:xfrm>
            <a:off x="5560516" y="3456066"/>
            <a:ext cx="4855842" cy="3321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b"/>
          <a:lstStyle/>
          <a:p>
            <a:pPr algn="ctr"/>
            <a:r>
              <a:rPr lang="de-DE" sz="1000" kern="0" dirty="0" err="1" smtClean="0">
                <a:latin typeface="Bosch Office Sans"/>
              </a:rPr>
              <a:t>Shared</a:t>
            </a:r>
            <a:r>
              <a:rPr lang="de-DE" sz="1000" kern="0" dirty="0" smtClean="0">
                <a:latin typeface="Bosch Office Sans"/>
              </a:rPr>
              <a:t> Memory</a:t>
            </a:r>
            <a:endParaRPr lang="en-US" sz="1000" kern="0" dirty="0">
              <a:latin typeface="Bosch Office Sans"/>
            </a:endParaRPr>
          </a:p>
        </p:txBody>
      </p:sp>
      <p:cxnSp>
        <p:nvCxnSpPr>
          <p:cNvPr id="37" name="Elbow Connector 36"/>
          <p:cNvCxnSpPr>
            <a:stCxn id="11" idx="2"/>
            <a:endCxn id="30" idx="2"/>
          </p:cNvCxnSpPr>
          <p:nvPr>
            <p:custDataLst>
              <p:tags r:id="rId32"/>
            </p:custDataLst>
          </p:nvPr>
        </p:nvCxnSpPr>
        <p:spPr>
          <a:xfrm rot="5400000">
            <a:off x="7705634" y="1248508"/>
            <a:ext cx="75586" cy="3190346"/>
          </a:xfrm>
          <a:prstGeom prst="bentConnector3">
            <a:avLst>
              <a:gd name="adj1" fmla="val 978693"/>
            </a:avLst>
          </a:prstGeom>
          <a:ln w="38100">
            <a:solidFill>
              <a:srgbClr val="FFC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>
            <p:custDataLst>
              <p:tags r:id="rId33"/>
            </p:custDataLst>
          </p:nvPr>
        </p:nvCxnSpPr>
        <p:spPr>
          <a:xfrm>
            <a:off x="7402329" y="2895545"/>
            <a:ext cx="142" cy="108767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by </a:t>
            </a:r>
            <a:r>
              <a:rPr lang="en-US" dirty="0" err="1" smtClean="0"/>
              <a:t>VirtIO</a:t>
            </a:r>
            <a:r>
              <a:rPr lang="en-US" dirty="0" smtClean="0"/>
              <a:t> (Special type of Front End/Back End)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Device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61" y="1235947"/>
            <a:ext cx="7547239" cy="4241691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100667" y="1296000"/>
            <a:ext cx="3062093" cy="4056176"/>
          </a:xfrm>
        </p:spPr>
        <p:txBody>
          <a:bodyPr/>
          <a:lstStyle/>
          <a:p>
            <a:r>
              <a:rPr lang="en-US" dirty="0"/>
              <a:t>Single physical device is shared by multi-guest OSes</a:t>
            </a:r>
          </a:p>
          <a:p>
            <a:r>
              <a:rPr lang="en-US" dirty="0"/>
              <a:t>The physical device </a:t>
            </a:r>
            <a:r>
              <a:rPr lang="en-US" dirty="0" smtClean="0"/>
              <a:t>doesn’t support </a:t>
            </a:r>
            <a:r>
              <a:rPr lang="en-US" dirty="0"/>
              <a:t>HW virtualization</a:t>
            </a:r>
          </a:p>
          <a:p>
            <a:r>
              <a:rPr lang="en-US" dirty="0" smtClean="0"/>
              <a:t>Hypervisor simulates virtual device that can be shared by </a:t>
            </a:r>
            <a:r>
              <a:rPr lang="en-US" dirty="0" err="1" smtClean="0"/>
              <a:t>mulit</a:t>
            </a:r>
            <a:r>
              <a:rPr lang="en-US" dirty="0" smtClean="0"/>
              <a:t>-guest OSes with </a:t>
            </a:r>
            <a:r>
              <a:rPr lang="en-US" dirty="0" err="1" smtClean="0"/>
              <a:t>virtIO</a:t>
            </a:r>
            <a:r>
              <a:rPr lang="en-US" dirty="0" smtClean="0"/>
              <a:t> technology</a:t>
            </a:r>
          </a:p>
          <a:p>
            <a:r>
              <a:rPr lang="en-US" dirty="0" smtClean="0"/>
              <a:t>The virtual device can be emulated in hypervisor, in dedicated guest OS, or in specified guest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1;-1;-1;Blac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Blac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6D85BA78-7D2F-4CC1-B852-648408ADA362}" vid="{9DE09E84-564A-4D2B-9055-A5F85BDDC2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CM/ESW-CN</OrgInhalt>
      <Wert>CM/ESW3-CN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2019. All rights reserved, also regarding any disposal, exploitation, reproduction, editing, distribution, as well as in the event of applications for industrial property rights.</OrgInhalt>
      <Wert>© Robert Bosch GmbH 2019.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2019-05-06</OrgInhalt>
      <Wert>2019-05-21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>Vincent WANG</Wert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615A6103-9867-4CCE-BD7D-6FFD50D9D51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presentation_171</Template>
  <TotalTime>0</TotalTime>
  <Words>939</Words>
  <Application>Microsoft Office PowerPoint</Application>
  <PresentationFormat>Custom</PresentationFormat>
  <Paragraphs>179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Bosch Office Sans</vt:lpstr>
      <vt:lpstr>Calibri</vt:lpstr>
      <vt:lpstr>Wingdings</vt:lpstr>
      <vt:lpstr>Wingdings 3</vt:lpstr>
      <vt:lpstr>Bosch NG</vt:lpstr>
      <vt:lpstr>Introduction to hypervisor</vt:lpstr>
      <vt:lpstr>Type of Hypervisor</vt:lpstr>
      <vt:lpstr>Type of Hypervisor</vt:lpstr>
      <vt:lpstr>Fullvirtualization vs. Paravirtualization</vt:lpstr>
      <vt:lpstr>Fullvirtualization vs. Paravirtualization</vt:lpstr>
      <vt:lpstr>Comparison and Conclusion</vt:lpstr>
      <vt:lpstr>Sharing by HW Virtualization</vt:lpstr>
      <vt:lpstr>Sharing by Front-End/Back-End</vt:lpstr>
      <vt:lpstr>Sharing by VirtIO (Special type of Front End/Back End)</vt:lpstr>
      <vt:lpstr>Pass-through</vt:lpstr>
      <vt:lpstr>Comparison and Conclusion</vt:lpstr>
      <vt:lpstr>Hypervisor as RTOS: QNX and Multivisor</vt:lpstr>
      <vt:lpstr>Hypervisor without RTOS: Coqos (Opensynergy) </vt:lpstr>
      <vt:lpstr>Memory Separation</vt:lpstr>
      <vt:lpstr>Features</vt:lpstr>
      <vt:lpstr>Support Platform</vt:lpstr>
      <vt:lpstr>Conclusion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Hypervisor</dc:title>
  <dc:creator>Jeremy Chen (CM/ESA-CN)</dc:creator>
  <cp:lastModifiedBy>FENG Jin (XC-CI1/ESW1-CN)</cp:lastModifiedBy>
  <cp:revision>351</cp:revision>
  <dcterms:created xsi:type="dcterms:W3CDTF">2019-05-06T01:38:44Z</dcterms:created>
  <dcterms:modified xsi:type="dcterms:W3CDTF">2021-08-05T12:48:58Z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