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handoutMasterIdLst>
    <p:handoutMasterId r:id="rId46"/>
  </p:handoutMasterIdLst>
  <p:sldIdLst>
    <p:sldId id="302" r:id="rId2"/>
    <p:sldId id="259" r:id="rId3"/>
    <p:sldId id="303" r:id="rId4"/>
    <p:sldId id="339" r:id="rId5"/>
    <p:sldId id="287" r:id="rId6"/>
    <p:sldId id="304" r:id="rId7"/>
    <p:sldId id="288" r:id="rId8"/>
    <p:sldId id="305" r:id="rId9"/>
    <p:sldId id="306" r:id="rId10"/>
    <p:sldId id="307" r:id="rId11"/>
    <p:sldId id="308"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26" r:id="rId27"/>
    <p:sldId id="324" r:id="rId28"/>
    <p:sldId id="325" r:id="rId29"/>
    <p:sldId id="327" r:id="rId30"/>
    <p:sldId id="309" r:id="rId31"/>
    <p:sldId id="328" r:id="rId32"/>
    <p:sldId id="329" r:id="rId33"/>
    <p:sldId id="330" r:id="rId34"/>
    <p:sldId id="331" r:id="rId35"/>
    <p:sldId id="332" r:id="rId36"/>
    <p:sldId id="333" r:id="rId37"/>
    <p:sldId id="334" r:id="rId38"/>
    <p:sldId id="335" r:id="rId39"/>
    <p:sldId id="336" r:id="rId40"/>
    <p:sldId id="337" r:id="rId41"/>
    <p:sldId id="338" r:id="rId42"/>
    <p:sldId id="340" r:id="rId43"/>
    <p:sldId id="289" r:id="rId44"/>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C48"/>
    <a:srgbClr val="2C2D39"/>
    <a:srgbClr val="242630"/>
    <a:srgbClr val="2A1F43"/>
    <a:srgbClr val="0C1B43"/>
    <a:srgbClr val="000000"/>
    <a:srgbClr val="1D2225"/>
    <a:srgbClr val="F8F8F8"/>
    <a:srgbClr val="363C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68" autoAdjust="0"/>
    <p:restoredTop sz="90551" autoAdjust="0"/>
  </p:normalViewPr>
  <p:slideViewPr>
    <p:cSldViewPr snapToGrid="0" snapToObjects="1">
      <p:cViewPr varScale="1">
        <p:scale>
          <a:sx n="86" d="100"/>
          <a:sy n="86" d="100"/>
        </p:scale>
        <p:origin x="590" y="62"/>
      </p:cViewPr>
      <p:guideLst/>
    </p:cSldViewPr>
  </p:slideViewPr>
  <p:notesTextViewPr>
    <p:cViewPr>
      <p:scale>
        <a:sx n="1" d="1"/>
        <a:sy n="1" d="1"/>
      </p:scale>
      <p:origin x="0" y="0"/>
    </p:cViewPr>
  </p:notesTextViewPr>
  <p:notesViewPr>
    <p:cSldViewPr snapToGrid="0" snapToObjects="1">
      <p:cViewPr varScale="1">
        <p:scale>
          <a:sx n="120" d="100"/>
          <a:sy n="120" d="100"/>
        </p:scale>
        <p:origin x="5040" y="12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E69A474-9C4A-439C-A6F5-E9BE9F1BBA91}" type="datetime1">
              <a:rPr lang="zh-CN" altLang="en-US" smtClean="0">
                <a:latin typeface="Microsoft YaHei UI" panose="020B0503020204020204" pitchFamily="34" charset="-122"/>
                <a:ea typeface="Microsoft YaHei UI" panose="020B0503020204020204" pitchFamily="34" charset="-122"/>
              </a:rPr>
              <a:t>2021/11/30</a:t>
            </a:fld>
            <a:endParaRPr lang="en-US" dirty="0">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F57D167-9BB5-2048-9DDA-7DF8E5D94DC9}" type="slidenum">
              <a:rPr lang="en-US" smtClean="0">
                <a:latin typeface="Microsoft YaHei UI" panose="020B0503020204020204" pitchFamily="34" charset="-122"/>
                <a:ea typeface="Microsoft YaHei UI" panose="020B0503020204020204" pitchFamily="34" charset="-122"/>
              </a:rPr>
              <a:t>‹#›</a:t>
            </a:fld>
            <a:endParaRPr 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3F56DDB4-5354-4248-8F88-47D23400AF9F}" type="datetime1">
              <a:rPr lang="zh-CN" altLang="en-US" smtClean="0"/>
              <a:t>2021/11/30</a:t>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noProof="0" dirty="0"/>
              <a:t>单击此处编辑母版文本样式</a:t>
            </a:r>
          </a:p>
          <a:p>
            <a:pPr lvl="1" rtl="0"/>
            <a:r>
              <a:rPr lang="zh-cn" noProof="0" dirty="0"/>
              <a:t>第二级</a:t>
            </a:r>
          </a:p>
          <a:p>
            <a:pPr lvl="2" rtl="0"/>
            <a:r>
              <a:rPr lang="zh-cn" noProof="0" dirty="0"/>
              <a:t>第三级</a:t>
            </a:r>
          </a:p>
          <a:p>
            <a:pPr lvl="3" rtl="0"/>
            <a:r>
              <a:rPr lang="zh-cn" noProof="0" dirty="0"/>
              <a:t>第四级</a:t>
            </a:r>
          </a:p>
          <a:p>
            <a:pPr lvl="4" rtl="0"/>
            <a:r>
              <a:rPr lang="zh-cn"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DB303FA8-A3F3-7640-B13D-36C73B3E5587}" type="slidenum">
              <a:rPr lang="en-US" smtClean="0"/>
              <a:pPr/>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en-US" dirty="0"/>
          </a:p>
        </p:txBody>
      </p:sp>
      <p:sp>
        <p:nvSpPr>
          <p:cNvPr id="4" name="幻灯片编号占位符 3"/>
          <p:cNvSpPr>
            <a:spLocks noGrp="1"/>
          </p:cNvSpPr>
          <p:nvPr>
            <p:ph type="sldNum" sz="quarter" idx="10"/>
          </p:nvPr>
        </p:nvSpPr>
        <p:spPr/>
        <p:txBody>
          <a:bodyPr rtlCol="0"/>
          <a:lstStyle/>
          <a:p>
            <a:pPr rtl="0"/>
            <a:fld id="{DB303FA8-A3F3-7640-B13D-36C73B3E5587}" type="slidenum">
              <a:rPr lang="en-US" smtClean="0"/>
              <a:t>1</a:t>
            </a:fld>
            <a:endParaRPr lang="en-US" dirty="0"/>
          </a:p>
        </p:txBody>
      </p:sp>
      <p:sp>
        <p:nvSpPr>
          <p:cNvPr id="5" name="日期占位符 4">
            <a:extLst>
              <a:ext uri="{FF2B5EF4-FFF2-40B4-BE49-F238E27FC236}">
                <a16:creationId xmlns:a16="http://schemas.microsoft.com/office/drawing/2014/main" id="{C40F2921-3A0F-4EA1-B6B6-C59461D690B2}"/>
              </a:ext>
            </a:extLst>
          </p:cNvPr>
          <p:cNvSpPr>
            <a:spLocks noGrp="1"/>
          </p:cNvSpPr>
          <p:nvPr>
            <p:ph type="dt" idx="1"/>
          </p:nvPr>
        </p:nvSpPr>
        <p:spPr/>
        <p:txBody>
          <a:bodyPr/>
          <a:lstStyle/>
          <a:p>
            <a:fld id="{976DFF1C-FCB9-4D7E-A416-5F3285BFC0E4}" type="datetime1">
              <a:rPr lang="zh-CN" altLang="en-US" smtClean="0"/>
              <a:t>2021/11/30</a:t>
            </a:fld>
            <a:endParaRPr lang="en-US" dirty="0"/>
          </a:p>
        </p:txBody>
      </p:sp>
    </p:spTree>
    <p:extLst>
      <p:ext uri="{BB962C8B-B14F-4D97-AF65-F5344CB8AC3E}">
        <p14:creationId xmlns:p14="http://schemas.microsoft.com/office/powerpoint/2010/main" val="422006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en-US" dirty="0"/>
          </a:p>
        </p:txBody>
      </p:sp>
      <p:sp>
        <p:nvSpPr>
          <p:cNvPr id="4" name="幻灯片编号占位符 3"/>
          <p:cNvSpPr>
            <a:spLocks noGrp="1"/>
          </p:cNvSpPr>
          <p:nvPr>
            <p:ph type="sldNum" sz="quarter" idx="5"/>
          </p:nvPr>
        </p:nvSpPr>
        <p:spPr/>
        <p:txBody>
          <a:bodyPr rtlCol="0"/>
          <a:lstStyle/>
          <a:p>
            <a:pPr rtl="0"/>
            <a:fld id="{DB303FA8-A3F3-7640-B13D-36C73B3E5587}" type="slidenum">
              <a:rPr lang="en-US" smtClean="0"/>
              <a:t>2</a:t>
            </a:fld>
            <a:endParaRPr lang="en-US" dirty="0"/>
          </a:p>
        </p:txBody>
      </p:sp>
      <p:sp>
        <p:nvSpPr>
          <p:cNvPr id="5" name="日期占位符 4">
            <a:extLst>
              <a:ext uri="{FF2B5EF4-FFF2-40B4-BE49-F238E27FC236}">
                <a16:creationId xmlns:a16="http://schemas.microsoft.com/office/drawing/2014/main" id="{58D79765-97A5-4B20-AD61-CAC6B6467934}"/>
              </a:ext>
            </a:extLst>
          </p:cNvPr>
          <p:cNvSpPr>
            <a:spLocks noGrp="1"/>
          </p:cNvSpPr>
          <p:nvPr>
            <p:ph type="dt" idx="1"/>
          </p:nvPr>
        </p:nvSpPr>
        <p:spPr/>
        <p:txBody>
          <a:bodyPr/>
          <a:lstStyle/>
          <a:p>
            <a:fld id="{D9D82CF8-1F62-4F30-AB6E-6641A25A3A45}" type="datetime1">
              <a:rPr lang="zh-CN" altLang="en-US" smtClean="0"/>
              <a:t>2021/11/30</a:t>
            </a:fld>
            <a:endParaRPr lang="en-US" dirty="0"/>
          </a:p>
        </p:txBody>
      </p:sp>
    </p:spTree>
    <p:extLst>
      <p:ext uri="{BB962C8B-B14F-4D97-AF65-F5344CB8AC3E}">
        <p14:creationId xmlns:p14="http://schemas.microsoft.com/office/powerpoint/2010/main" val="3107477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en-US" dirty="0"/>
          </a:p>
        </p:txBody>
      </p:sp>
      <p:sp>
        <p:nvSpPr>
          <p:cNvPr id="4" name="幻灯片编号占位符 3"/>
          <p:cNvSpPr>
            <a:spLocks noGrp="1"/>
          </p:cNvSpPr>
          <p:nvPr>
            <p:ph type="sldNum" sz="quarter" idx="10"/>
          </p:nvPr>
        </p:nvSpPr>
        <p:spPr/>
        <p:txBody>
          <a:bodyPr rtlCol="0"/>
          <a:lstStyle/>
          <a:p>
            <a:pPr rtl="0"/>
            <a:fld id="{DB303FA8-A3F3-7640-B13D-36C73B3E5587}" type="slidenum">
              <a:rPr lang="en-US" smtClean="0"/>
              <a:t>3</a:t>
            </a:fld>
            <a:endParaRPr lang="en-US" dirty="0"/>
          </a:p>
        </p:txBody>
      </p:sp>
      <p:sp>
        <p:nvSpPr>
          <p:cNvPr id="5" name="日期占位符 4">
            <a:extLst>
              <a:ext uri="{FF2B5EF4-FFF2-40B4-BE49-F238E27FC236}">
                <a16:creationId xmlns:a16="http://schemas.microsoft.com/office/drawing/2014/main" id="{ED3E277D-4D1F-4121-ACD2-1F71873A36AA}"/>
              </a:ext>
            </a:extLst>
          </p:cNvPr>
          <p:cNvSpPr>
            <a:spLocks noGrp="1"/>
          </p:cNvSpPr>
          <p:nvPr>
            <p:ph type="dt" idx="1"/>
          </p:nvPr>
        </p:nvSpPr>
        <p:spPr/>
        <p:txBody>
          <a:bodyPr/>
          <a:lstStyle/>
          <a:p>
            <a:fld id="{AE32701F-B067-477A-AED9-40A9C21290E3}" type="datetime1">
              <a:rPr lang="zh-CN" altLang="en-US" smtClean="0"/>
              <a:t>2021/11/30</a:t>
            </a:fld>
            <a:endParaRPr lang="en-US" dirty="0"/>
          </a:p>
        </p:txBody>
      </p:sp>
    </p:spTree>
    <p:extLst>
      <p:ext uri="{BB962C8B-B14F-4D97-AF65-F5344CB8AC3E}">
        <p14:creationId xmlns:p14="http://schemas.microsoft.com/office/powerpoint/2010/main" val="3934124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en-US" dirty="0"/>
          </a:p>
        </p:txBody>
      </p:sp>
      <p:sp>
        <p:nvSpPr>
          <p:cNvPr id="4" name="幻灯片编号占位符 3"/>
          <p:cNvSpPr>
            <a:spLocks noGrp="1"/>
          </p:cNvSpPr>
          <p:nvPr>
            <p:ph type="sldNum" sz="quarter" idx="10"/>
          </p:nvPr>
        </p:nvSpPr>
        <p:spPr/>
        <p:txBody>
          <a:bodyPr rtlCol="0"/>
          <a:lstStyle/>
          <a:p>
            <a:pPr rtl="0"/>
            <a:fld id="{DB303FA8-A3F3-7640-B13D-36C73B3E5587}" type="slidenum">
              <a:rPr lang="en-US" smtClean="0"/>
              <a:t>5</a:t>
            </a:fld>
            <a:endParaRPr lang="en-US" dirty="0"/>
          </a:p>
        </p:txBody>
      </p:sp>
      <p:sp>
        <p:nvSpPr>
          <p:cNvPr id="5" name="日期占位符 4">
            <a:extLst>
              <a:ext uri="{FF2B5EF4-FFF2-40B4-BE49-F238E27FC236}">
                <a16:creationId xmlns:a16="http://schemas.microsoft.com/office/drawing/2014/main" id="{28CE219B-2874-4964-BC5B-D87B997ADD82}"/>
              </a:ext>
            </a:extLst>
          </p:cNvPr>
          <p:cNvSpPr>
            <a:spLocks noGrp="1"/>
          </p:cNvSpPr>
          <p:nvPr>
            <p:ph type="dt" idx="1"/>
          </p:nvPr>
        </p:nvSpPr>
        <p:spPr/>
        <p:txBody>
          <a:bodyPr/>
          <a:lstStyle/>
          <a:p>
            <a:fld id="{309B1B4F-84A4-45C7-BFD7-49D95E29E427}" type="datetime1">
              <a:rPr lang="zh-CN" altLang="en-US" smtClean="0"/>
              <a:t>2021/11/30</a:t>
            </a:fld>
            <a:endParaRPr lang="en-US" dirty="0"/>
          </a:p>
        </p:txBody>
      </p:sp>
    </p:spTree>
    <p:extLst>
      <p:ext uri="{BB962C8B-B14F-4D97-AF65-F5344CB8AC3E}">
        <p14:creationId xmlns:p14="http://schemas.microsoft.com/office/powerpoint/2010/main" val="306082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en-US" dirty="0"/>
          </a:p>
        </p:txBody>
      </p:sp>
      <p:sp>
        <p:nvSpPr>
          <p:cNvPr id="4" name="幻灯片编号占位符 3"/>
          <p:cNvSpPr>
            <a:spLocks noGrp="1"/>
          </p:cNvSpPr>
          <p:nvPr>
            <p:ph type="sldNum" sz="quarter" idx="10"/>
          </p:nvPr>
        </p:nvSpPr>
        <p:spPr/>
        <p:txBody>
          <a:bodyPr rtlCol="0"/>
          <a:lstStyle/>
          <a:p>
            <a:pPr rtl="0"/>
            <a:fld id="{DB303FA8-A3F3-7640-B13D-36C73B3E5587}" type="slidenum">
              <a:rPr lang="en-US" smtClean="0"/>
              <a:t>7</a:t>
            </a:fld>
            <a:endParaRPr lang="en-US" dirty="0"/>
          </a:p>
        </p:txBody>
      </p:sp>
      <p:sp>
        <p:nvSpPr>
          <p:cNvPr id="5" name="日期占位符 4">
            <a:extLst>
              <a:ext uri="{FF2B5EF4-FFF2-40B4-BE49-F238E27FC236}">
                <a16:creationId xmlns:a16="http://schemas.microsoft.com/office/drawing/2014/main" id="{C79A9398-18BA-4CCD-A385-2542B42A64A8}"/>
              </a:ext>
            </a:extLst>
          </p:cNvPr>
          <p:cNvSpPr>
            <a:spLocks noGrp="1"/>
          </p:cNvSpPr>
          <p:nvPr>
            <p:ph type="dt" idx="1"/>
          </p:nvPr>
        </p:nvSpPr>
        <p:spPr/>
        <p:txBody>
          <a:bodyPr/>
          <a:lstStyle/>
          <a:p>
            <a:fld id="{25F927D5-7681-4338-8951-2FB90B00ABE0}" type="datetime1">
              <a:rPr lang="zh-CN" altLang="en-US" smtClean="0"/>
              <a:t>2021/11/30</a:t>
            </a:fld>
            <a:endParaRPr lang="en-US" dirty="0"/>
          </a:p>
        </p:txBody>
      </p:sp>
    </p:spTree>
    <p:extLst>
      <p:ext uri="{BB962C8B-B14F-4D97-AF65-F5344CB8AC3E}">
        <p14:creationId xmlns:p14="http://schemas.microsoft.com/office/powerpoint/2010/main" val="3199594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en-US" dirty="0"/>
          </a:p>
        </p:txBody>
      </p:sp>
      <p:sp>
        <p:nvSpPr>
          <p:cNvPr id="4" name="幻灯片编号占位符 3"/>
          <p:cNvSpPr>
            <a:spLocks noGrp="1"/>
          </p:cNvSpPr>
          <p:nvPr>
            <p:ph type="sldNum" sz="quarter" idx="10"/>
          </p:nvPr>
        </p:nvSpPr>
        <p:spPr/>
        <p:txBody>
          <a:bodyPr rtlCol="0"/>
          <a:lstStyle/>
          <a:p>
            <a:pPr rtl="0"/>
            <a:fld id="{DB303FA8-A3F3-7640-B13D-36C73B3E5587}" type="slidenum">
              <a:rPr lang="en-US" smtClean="0"/>
              <a:t>43</a:t>
            </a:fld>
            <a:endParaRPr lang="en-US" dirty="0"/>
          </a:p>
        </p:txBody>
      </p:sp>
      <p:sp>
        <p:nvSpPr>
          <p:cNvPr id="5" name="日期占位符 4">
            <a:extLst>
              <a:ext uri="{FF2B5EF4-FFF2-40B4-BE49-F238E27FC236}">
                <a16:creationId xmlns:a16="http://schemas.microsoft.com/office/drawing/2014/main" id="{F790F230-204F-46BB-A022-0687FCB8DD1E}"/>
              </a:ext>
            </a:extLst>
          </p:cNvPr>
          <p:cNvSpPr>
            <a:spLocks noGrp="1"/>
          </p:cNvSpPr>
          <p:nvPr>
            <p:ph type="dt" idx="1"/>
          </p:nvPr>
        </p:nvSpPr>
        <p:spPr/>
        <p:txBody>
          <a:bodyPr/>
          <a:lstStyle/>
          <a:p>
            <a:fld id="{57C5F38A-CC61-4171-B3FD-30B413D9294C}" type="datetime1">
              <a:rPr lang="zh-CN" altLang="en-US" smtClean="0"/>
              <a:t>2021/11/30</a:t>
            </a:fld>
            <a:endParaRPr lang="en-US" dirty="0"/>
          </a:p>
        </p:txBody>
      </p:sp>
    </p:spTree>
    <p:extLst>
      <p:ext uri="{BB962C8B-B14F-4D97-AF65-F5344CB8AC3E}">
        <p14:creationId xmlns:p14="http://schemas.microsoft.com/office/powerpoint/2010/main" val="1008057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alpha val="30000"/>
          </a:schemeClr>
        </a:solidFill>
        <a:effectLst/>
      </p:bgPr>
    </p:bg>
    <p:spTree>
      <p:nvGrpSpPr>
        <p:cNvPr id="1" name=""/>
        <p:cNvGrpSpPr/>
        <p:nvPr/>
      </p:nvGrpSpPr>
      <p:grpSpPr>
        <a:xfrm>
          <a:off x="0" y="0"/>
          <a:ext cx="0" cy="0"/>
          <a:chOff x="0" y="0"/>
          <a:chExt cx="0" cy="0"/>
        </a:xfrm>
      </p:grpSpPr>
      <p:sp>
        <p:nvSpPr>
          <p:cNvPr id="7" name="长方形 6">
            <a:extLst>
              <a:ext uri="{FF2B5EF4-FFF2-40B4-BE49-F238E27FC236}">
                <a16:creationId xmlns:a16="http://schemas.microsoft.com/office/drawing/2014/main" id="{4CC33A90-B87E-634E-AF2A-F4C3C8923FED}"/>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13" name="长方形 12">
            <a:extLst>
              <a:ext uri="{FF2B5EF4-FFF2-40B4-BE49-F238E27FC236}">
                <a16:creationId xmlns:a16="http://schemas.microsoft.com/office/drawing/2014/main" id="{41147E0E-4AE4-D149-A315-F2528623D5EA}"/>
              </a:ext>
            </a:extLst>
          </p:cNvPr>
          <p:cNvSpPr/>
          <p:nvPr userDrawn="1"/>
        </p:nvSpPr>
        <p:spPr>
          <a:xfrm>
            <a:off x="763425" y="2818150"/>
            <a:ext cx="6207001" cy="25718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18" name="标题 1">
            <a:extLst>
              <a:ext uri="{FF2B5EF4-FFF2-40B4-BE49-F238E27FC236}">
                <a16:creationId xmlns:a16="http://schemas.microsoft.com/office/drawing/2014/main" id="{E3ED0903-C4AC-F843-878E-D66CB7BFB0E9}"/>
              </a:ext>
            </a:extLst>
          </p:cNvPr>
          <p:cNvSpPr>
            <a:spLocks noGrp="1"/>
          </p:cNvSpPr>
          <p:nvPr>
            <p:ph type="title" hasCustomPrompt="1"/>
          </p:nvPr>
        </p:nvSpPr>
        <p:spPr>
          <a:xfrm>
            <a:off x="1108430" y="3277472"/>
            <a:ext cx="5651293" cy="1086304"/>
          </a:xfrm>
          <a:prstGeom prst="rect">
            <a:avLst/>
          </a:prstGeom>
        </p:spPr>
        <p:txBody>
          <a:bodyPr lIns="91440" rIns="91440" rtlCol="0">
            <a:noAutofit/>
          </a:bodyPr>
          <a:lstStyle>
            <a:lvl1pPr algn="l">
              <a:defRPr sz="8800" b="1" i="0" spc="150" baseline="0">
                <a:solidFill>
                  <a:schemeClr val="accent3">
                    <a:lumMod val="90000"/>
                  </a:schemeClr>
                </a:solidFill>
                <a:latin typeface="Microsoft YaHei UI" panose="020B0503020204020204" pitchFamily="34" charset="-122"/>
                <a:ea typeface="Microsoft YaHei UI" panose="020B0503020204020204" pitchFamily="34" charset="-122"/>
              </a:defRPr>
            </a:lvl1pPr>
          </a:lstStyle>
          <a:p>
            <a:pPr rtl="0"/>
            <a:r>
              <a:rPr lang="zh-cn" noProof="0"/>
              <a:t>标题</a:t>
            </a:r>
          </a:p>
        </p:txBody>
      </p:sp>
      <p:sp>
        <p:nvSpPr>
          <p:cNvPr id="11" name="图片占位符 10">
            <a:extLst>
              <a:ext uri="{FF2B5EF4-FFF2-40B4-BE49-F238E27FC236}">
                <a16:creationId xmlns:a16="http://schemas.microsoft.com/office/drawing/2014/main" id="{C8F278E7-697F-D34E-BB55-5D254AF87F94}"/>
              </a:ext>
            </a:extLst>
          </p:cNvPr>
          <p:cNvSpPr>
            <a:spLocks noGrp="1"/>
          </p:cNvSpPr>
          <p:nvPr>
            <p:ph type="pic" sz="quarter" idx="14"/>
          </p:nvPr>
        </p:nvSpPr>
        <p:spPr>
          <a:xfrm>
            <a:off x="5923125" y="0"/>
            <a:ext cx="6268875" cy="6858000"/>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solidFill>
            <a:schemeClr val="bg2"/>
          </a:solidFill>
        </p:spPr>
        <p:txBody>
          <a:bodyPr wrap="square" rtlCol="0">
            <a:noAutofit/>
          </a:bodyPr>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noProof="0"/>
          </a:p>
        </p:txBody>
      </p:sp>
      <p:sp>
        <p:nvSpPr>
          <p:cNvPr id="4" name="文本占位符 3">
            <a:extLst>
              <a:ext uri="{FF2B5EF4-FFF2-40B4-BE49-F238E27FC236}">
                <a16:creationId xmlns:a16="http://schemas.microsoft.com/office/drawing/2014/main" id="{FED2629F-DD57-45EB-A64D-AF459A802B6C}"/>
              </a:ext>
            </a:extLst>
          </p:cNvPr>
          <p:cNvSpPr>
            <a:spLocks noGrp="1"/>
          </p:cNvSpPr>
          <p:nvPr>
            <p:ph type="body" sz="quarter" idx="15" hasCustomPrompt="1"/>
          </p:nvPr>
        </p:nvSpPr>
        <p:spPr>
          <a:xfrm>
            <a:off x="1108430" y="4450080"/>
            <a:ext cx="5651294" cy="607103"/>
          </a:xfrm>
        </p:spPr>
        <p:txBody>
          <a:bodyPr rtlCol="0" anchor="ctr">
            <a:normAutofit/>
          </a:bodyPr>
          <a:lstStyle>
            <a:lvl1pPr marL="0" indent="0">
              <a:buNone/>
              <a:defRPr sz="2400" b="0" cap="all" spc="600" baseline="0">
                <a:solidFill>
                  <a:schemeClr val="bg1"/>
                </a:solidFill>
                <a:latin typeface="Microsoft YaHei UI" panose="020B0503020204020204" pitchFamily="34" charset="-122"/>
                <a:ea typeface="Microsoft YaHei UI" panose="020B0503020204020204" pitchFamily="34" charset="-122"/>
              </a:defRPr>
            </a:lvl1pPr>
          </a:lstStyle>
          <a:p>
            <a:pPr lvl="0" rtl="0"/>
            <a:r>
              <a:rPr lang="zh-cn" noProof="0"/>
              <a:t>副标题</a:t>
            </a:r>
          </a:p>
        </p:txBody>
      </p:sp>
    </p:spTree>
    <p:extLst>
      <p:ext uri="{BB962C8B-B14F-4D97-AF65-F5344CB8AC3E}">
        <p14:creationId xmlns:p14="http://schemas.microsoft.com/office/powerpoint/2010/main" val="890117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
    <p:bg>
      <p:bgPr>
        <a:solidFill>
          <a:schemeClr val="bg2">
            <a:alpha val="40000"/>
          </a:schemeClr>
        </a:solidFill>
        <a:effectLst/>
      </p:bgPr>
    </p:bg>
    <p:spTree>
      <p:nvGrpSpPr>
        <p:cNvPr id="1" name=""/>
        <p:cNvGrpSpPr/>
        <p:nvPr/>
      </p:nvGrpSpPr>
      <p:grpSpPr>
        <a:xfrm>
          <a:off x="0" y="0"/>
          <a:ext cx="0" cy="0"/>
          <a:chOff x="0" y="0"/>
          <a:chExt cx="0" cy="0"/>
        </a:xfrm>
      </p:grpSpPr>
      <p:sp>
        <p:nvSpPr>
          <p:cNvPr id="5" name="长方形 4">
            <a:extLst>
              <a:ext uri="{FF2B5EF4-FFF2-40B4-BE49-F238E27FC236}">
                <a16:creationId xmlns:a16="http://schemas.microsoft.com/office/drawing/2014/main" id="{F9B59AC0-ACCA-0548-A037-BC61068B8FE2}"/>
              </a:ext>
            </a:extLst>
          </p:cNvPr>
          <p:cNvSpPr/>
          <p:nvPr userDrawn="1"/>
        </p:nvSpPr>
        <p:spPr>
          <a:xfrm>
            <a:off x="0" y="0"/>
            <a:ext cx="12192000" cy="986306"/>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6" name="长方形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latin typeface="Microsoft YaHei UI" panose="020B0503020204020204" pitchFamily="34" charset="-122"/>
              <a:ea typeface="Microsoft YaHei UI" panose="020B0503020204020204" pitchFamily="34" charset="-122"/>
            </a:endParaRPr>
          </a:p>
        </p:txBody>
      </p:sp>
      <p:sp>
        <p:nvSpPr>
          <p:cNvPr id="8" name="标题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bg2"/>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noProof="0"/>
          </a:p>
        </p:txBody>
      </p:sp>
      <p:sp>
        <p:nvSpPr>
          <p:cNvPr id="13" name="页脚占位符 12">
            <a:extLst>
              <a:ext uri="{FF2B5EF4-FFF2-40B4-BE49-F238E27FC236}">
                <a16:creationId xmlns:a16="http://schemas.microsoft.com/office/drawing/2014/main" id="{B3AAAAF7-05B9-4CD1-AB96-49BDA5C87537}"/>
              </a:ext>
            </a:extLst>
          </p:cNvPr>
          <p:cNvSpPr>
            <a:spLocks noGrp="1"/>
          </p:cNvSpPr>
          <p:nvPr>
            <p:ph type="ftr" sz="quarter" idx="11"/>
          </p:nvPr>
        </p:nvSpPr>
        <p:spPr>
          <a:xfrm>
            <a:off x="639247" y="6356350"/>
            <a:ext cx="7514153" cy="365125"/>
          </a:xfrm>
        </p:spPr>
        <p:txBody>
          <a:bodyPr rtlCol="0"/>
          <a:lstStyle>
            <a:lvl1pPr>
              <a:defRPr>
                <a:latin typeface="Microsoft YaHei UI" panose="020B0503020204020204" pitchFamily="34" charset="-122"/>
                <a:ea typeface="Microsoft YaHei UI" panose="020B0503020204020204" pitchFamily="34" charset="-122"/>
              </a:defRPr>
            </a:lvl1pPr>
          </a:lstStyle>
          <a:p>
            <a:endParaRPr lang="en-US" dirty="0"/>
          </a:p>
        </p:txBody>
      </p:sp>
      <p:sp>
        <p:nvSpPr>
          <p:cNvPr id="14" name="灯片编号占位符 13">
            <a:extLst>
              <a:ext uri="{FF2B5EF4-FFF2-40B4-BE49-F238E27FC236}">
                <a16:creationId xmlns:a16="http://schemas.microsoft.com/office/drawing/2014/main" id="{663163FE-7A47-48F5-985E-52E1FC39A8C8}"/>
              </a:ext>
            </a:extLst>
          </p:cNvPr>
          <p:cNvSpPr>
            <a:spLocks noGrp="1"/>
          </p:cNvSpPr>
          <p:nvPr>
            <p:ph type="sldNum" sz="quarter" idx="12"/>
          </p:nvPr>
        </p:nvSpPr>
        <p:spPr>
          <a:xfrm>
            <a:off x="11011711" y="6356349"/>
            <a:ext cx="532140" cy="365125"/>
          </a:xfrm>
        </p:spPr>
        <p:txBody>
          <a:bodyPr rtlCol="0"/>
          <a:lstStyle>
            <a:lvl1pPr>
              <a:defRPr>
                <a:latin typeface="Microsoft YaHei UI" panose="020B0503020204020204" pitchFamily="34" charset="-122"/>
                <a:ea typeface="Microsoft YaHei UI" panose="020B0503020204020204" pitchFamily="34" charset="-122"/>
              </a:defRPr>
            </a:lvl1pPr>
          </a:lstStyle>
          <a:p>
            <a:fld id="{6F705D35-D126-3B47-A82C-2A13EA9E0A67}" type="slidenum">
              <a:rPr lang="en-US" smtClean="0"/>
              <a:pPr/>
              <a:t>‹#›</a:t>
            </a:fld>
            <a:endParaRPr lang="en-US" dirty="0"/>
          </a:p>
        </p:txBody>
      </p:sp>
      <p:sp>
        <p:nvSpPr>
          <p:cNvPr id="16" name="内容占位符 15">
            <a:extLst>
              <a:ext uri="{FF2B5EF4-FFF2-40B4-BE49-F238E27FC236}">
                <a16:creationId xmlns:a16="http://schemas.microsoft.com/office/drawing/2014/main" id="{FDE5BD82-54F0-40F0-8673-34432C04A351}"/>
              </a:ext>
            </a:extLst>
          </p:cNvPr>
          <p:cNvSpPr>
            <a:spLocks noGrp="1"/>
          </p:cNvSpPr>
          <p:nvPr>
            <p:ph sz="quarter" idx="13"/>
          </p:nvPr>
        </p:nvSpPr>
        <p:spPr>
          <a:xfrm>
            <a:off x="638986" y="1470025"/>
            <a:ext cx="10904865" cy="4706938"/>
          </a:xfrm>
        </p:spPr>
        <p:txBody>
          <a:bodyPr rtlCol="0"/>
          <a:lstStyle>
            <a:lvl1pPr>
              <a:defRPr>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p>
        </p:txBody>
      </p:sp>
    </p:spTree>
    <p:extLst>
      <p:ext uri="{BB962C8B-B14F-4D97-AF65-F5344CB8AC3E}">
        <p14:creationId xmlns:p14="http://schemas.microsoft.com/office/powerpoint/2010/main" val="2000720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项内容 ">
    <p:bg>
      <p:bgPr>
        <a:solidFill>
          <a:schemeClr val="bg2">
            <a:alpha val="40000"/>
          </a:schemeClr>
        </a:solidFill>
        <a:effectLst/>
      </p:bgPr>
    </p:bg>
    <p:spTree>
      <p:nvGrpSpPr>
        <p:cNvPr id="1" name=""/>
        <p:cNvGrpSpPr/>
        <p:nvPr/>
      </p:nvGrpSpPr>
      <p:grpSpPr>
        <a:xfrm>
          <a:off x="0" y="0"/>
          <a:ext cx="0" cy="0"/>
          <a:chOff x="0" y="0"/>
          <a:chExt cx="0" cy="0"/>
        </a:xfrm>
      </p:grpSpPr>
      <p:sp>
        <p:nvSpPr>
          <p:cNvPr id="6" name="长方形 5">
            <a:extLst>
              <a:ext uri="{FF2B5EF4-FFF2-40B4-BE49-F238E27FC236}">
                <a16:creationId xmlns:a16="http://schemas.microsoft.com/office/drawing/2014/main" id="{987C56A2-F952-8343-A875-78793BA51A34}"/>
              </a:ext>
            </a:extLst>
          </p:cNvPr>
          <p:cNvSpPr/>
          <p:nvPr userDrawn="1"/>
        </p:nvSpPr>
        <p:spPr>
          <a:xfrm>
            <a:off x="0" y="5871694"/>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7" name="长方形 6">
            <a:extLst>
              <a:ext uri="{FF2B5EF4-FFF2-40B4-BE49-F238E27FC236}">
                <a16:creationId xmlns:a16="http://schemas.microsoft.com/office/drawing/2014/main" id="{81BB3689-72F8-2345-BF30-38C81BDD487E}"/>
              </a:ext>
            </a:extLst>
          </p:cNvPr>
          <p:cNvSpPr/>
          <p:nvPr userDrawn="1"/>
        </p:nvSpPr>
        <p:spPr>
          <a:xfrm>
            <a:off x="4921026" y="0"/>
            <a:ext cx="718969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4" name="灯片编号占位符 3">
            <a:extLst>
              <a:ext uri="{FF2B5EF4-FFF2-40B4-BE49-F238E27FC236}">
                <a16:creationId xmlns:a16="http://schemas.microsoft.com/office/drawing/2014/main" id="{71FD5A6F-AE17-4E4C-9567-DB3B02853306}"/>
              </a:ext>
            </a:extLst>
          </p:cNvPr>
          <p:cNvSpPr>
            <a:spLocks noGrp="1"/>
          </p:cNvSpPr>
          <p:nvPr>
            <p:ph type="sldNum" sz="quarter" idx="12"/>
          </p:nvPr>
        </p:nvSpPr>
        <p:spPr>
          <a:xfrm>
            <a:off x="11103659" y="6356350"/>
            <a:ext cx="449094" cy="365125"/>
          </a:xfrm>
        </p:spPr>
        <p:txBody>
          <a:bodyPr rtlCol="0"/>
          <a:lstStyle>
            <a:lvl1pPr>
              <a:defRPr>
                <a:solidFill>
                  <a:schemeClr val="bg1"/>
                </a:solidFill>
                <a:latin typeface="Microsoft YaHei UI" panose="020B0503020204020204" pitchFamily="34" charset="-122"/>
                <a:ea typeface="Microsoft YaHei UI" panose="020B0503020204020204" pitchFamily="34" charset="-122"/>
              </a:defRPr>
            </a:lvl1pPr>
          </a:lstStyle>
          <a:p>
            <a:fld id="{6F705D35-D126-3B47-A82C-2A13EA9E0A67}" type="slidenum">
              <a:rPr lang="en-US" smtClean="0"/>
              <a:pPr/>
              <a:t>‹#›</a:t>
            </a:fld>
            <a:endParaRPr lang="en-US" dirty="0"/>
          </a:p>
        </p:txBody>
      </p:sp>
      <p:sp>
        <p:nvSpPr>
          <p:cNvPr id="9" name="标题 1">
            <a:extLst>
              <a:ext uri="{FF2B5EF4-FFF2-40B4-BE49-F238E27FC236}">
                <a16:creationId xmlns:a16="http://schemas.microsoft.com/office/drawing/2014/main" id="{656FB1BA-653F-254C-9C39-2A5BDD763EE8}"/>
              </a:ext>
            </a:extLst>
          </p:cNvPr>
          <p:cNvSpPr>
            <a:spLocks noGrp="1"/>
          </p:cNvSpPr>
          <p:nvPr>
            <p:ph type="title"/>
          </p:nvPr>
        </p:nvSpPr>
        <p:spPr>
          <a:xfrm>
            <a:off x="6761117" y="681037"/>
            <a:ext cx="4791637" cy="583800"/>
          </a:xfrm>
          <a:prstGeom prst="rect">
            <a:avLst/>
          </a:prstGeom>
        </p:spPr>
        <p:txBody>
          <a:bodyPr lIns="91440" rIns="91440" rtlCol="0">
            <a:noAutofit/>
          </a:bodyPr>
          <a:lstStyle>
            <a:lvl1pPr>
              <a:defRPr sz="2400" b="1" i="0" spc="150" baseline="0">
                <a:solidFill>
                  <a:schemeClr val="bg2"/>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noProof="0"/>
          </a:p>
        </p:txBody>
      </p:sp>
      <p:sp>
        <p:nvSpPr>
          <p:cNvPr id="12" name="图片占位符 10">
            <a:extLst>
              <a:ext uri="{FF2B5EF4-FFF2-40B4-BE49-F238E27FC236}">
                <a16:creationId xmlns:a16="http://schemas.microsoft.com/office/drawing/2014/main" id="{CB2BF900-EE78-604F-A9A8-83394228A684}"/>
              </a:ext>
            </a:extLst>
          </p:cNvPr>
          <p:cNvSpPr>
            <a:spLocks noGrp="1"/>
          </p:cNvSpPr>
          <p:nvPr>
            <p:ph type="pic" sz="quarter" idx="14"/>
          </p:nvPr>
        </p:nvSpPr>
        <p:spPr>
          <a:xfrm>
            <a:off x="542925" y="571500"/>
            <a:ext cx="5553075" cy="5715000"/>
          </a:xfrm>
          <a:prstGeom prst="rect">
            <a:avLst/>
          </a:prstGeom>
          <a:solidFill>
            <a:schemeClr val="bg2"/>
          </a:solidFill>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noProof="0"/>
          </a:p>
        </p:txBody>
      </p:sp>
      <p:sp>
        <p:nvSpPr>
          <p:cNvPr id="5" name="页脚占位符 4">
            <a:extLst>
              <a:ext uri="{FF2B5EF4-FFF2-40B4-BE49-F238E27FC236}">
                <a16:creationId xmlns:a16="http://schemas.microsoft.com/office/drawing/2014/main" id="{041ABA8C-1BE3-46E4-80B3-44A791B60E0D}"/>
              </a:ext>
            </a:extLst>
          </p:cNvPr>
          <p:cNvSpPr>
            <a:spLocks noGrp="1"/>
          </p:cNvSpPr>
          <p:nvPr>
            <p:ph type="ftr" sz="quarter" idx="15"/>
          </p:nvPr>
        </p:nvSpPr>
        <p:spPr>
          <a:xfrm>
            <a:off x="542925" y="6356350"/>
            <a:ext cx="7315200" cy="365125"/>
          </a:xfrm>
        </p:spPr>
        <p:txBody>
          <a:bodyPr rtlCol="0"/>
          <a:lstStyle>
            <a:lvl1pPr>
              <a:defRPr>
                <a:latin typeface="Microsoft YaHei UI" panose="020B0503020204020204" pitchFamily="34" charset="-122"/>
                <a:ea typeface="Microsoft YaHei UI" panose="020B0503020204020204" pitchFamily="34" charset="-122"/>
              </a:defRPr>
            </a:lvl1pPr>
          </a:lstStyle>
          <a:p>
            <a:endParaRPr lang="en-US" dirty="0"/>
          </a:p>
        </p:txBody>
      </p:sp>
      <p:sp>
        <p:nvSpPr>
          <p:cNvPr id="11" name="内容占位符 10">
            <a:extLst>
              <a:ext uri="{FF2B5EF4-FFF2-40B4-BE49-F238E27FC236}">
                <a16:creationId xmlns:a16="http://schemas.microsoft.com/office/drawing/2014/main" id="{B2692E44-7FE3-4F90-97B5-E996A2DCEA83}"/>
              </a:ext>
            </a:extLst>
          </p:cNvPr>
          <p:cNvSpPr>
            <a:spLocks noGrp="1"/>
          </p:cNvSpPr>
          <p:nvPr>
            <p:ph sz="quarter" idx="16"/>
          </p:nvPr>
        </p:nvSpPr>
        <p:spPr>
          <a:xfrm>
            <a:off x="6761117" y="1265238"/>
            <a:ext cx="4791637" cy="4911725"/>
          </a:xfrm>
        </p:spPr>
        <p:txBody>
          <a:bodyPr rtlCol="0"/>
          <a:lstStyle>
            <a:lvl1pPr>
              <a:defRPr>
                <a:solidFill>
                  <a:schemeClr val="bg1"/>
                </a:solidFill>
                <a:latin typeface="Microsoft YaHei UI" panose="020B0503020204020204" pitchFamily="34" charset="-122"/>
                <a:ea typeface="Microsoft YaHei UI" panose="020B0503020204020204" pitchFamily="34" charset="-122"/>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zh-CN" altLang="en-US" noProof="0"/>
              <a:t>单击此处编辑母版文本样式</a:t>
            </a:r>
          </a:p>
        </p:txBody>
      </p:sp>
    </p:spTree>
    <p:extLst>
      <p:ext uri="{BB962C8B-B14F-4D97-AF65-F5344CB8AC3E}">
        <p14:creationId xmlns:p14="http://schemas.microsoft.com/office/powerpoint/2010/main" val="4096706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bg>
      <p:bgPr>
        <a:solidFill>
          <a:schemeClr val="bg2">
            <a:alpha val="40000"/>
          </a:schemeClr>
        </a:solidFill>
        <a:effectLst/>
      </p:bgPr>
    </p:bg>
    <p:spTree>
      <p:nvGrpSpPr>
        <p:cNvPr id="1" name=""/>
        <p:cNvGrpSpPr/>
        <p:nvPr/>
      </p:nvGrpSpPr>
      <p:grpSpPr>
        <a:xfrm>
          <a:off x="0" y="0"/>
          <a:ext cx="0" cy="0"/>
          <a:chOff x="0" y="0"/>
          <a:chExt cx="0" cy="0"/>
        </a:xfrm>
      </p:grpSpPr>
      <p:sp>
        <p:nvSpPr>
          <p:cNvPr id="16" name="长方形 15">
            <a:extLst>
              <a:ext uri="{FF2B5EF4-FFF2-40B4-BE49-F238E27FC236}">
                <a16:creationId xmlns:a16="http://schemas.microsoft.com/office/drawing/2014/main" id="{F2F96941-79C9-A34B-8AB5-C167A4D72D51}"/>
              </a:ext>
            </a:extLst>
          </p:cNvPr>
          <p:cNvSpPr/>
          <p:nvPr userDrawn="1"/>
        </p:nvSpPr>
        <p:spPr>
          <a:xfrm>
            <a:off x="0" y="0"/>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3" name="页脚占位符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en-US" dirty="0"/>
          </a:p>
        </p:txBody>
      </p:sp>
      <p:sp>
        <p:nvSpPr>
          <p:cNvPr id="4" name="灯片编号占位符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705D35-D126-3B47-A82C-2A13EA9E0A67}" type="slidenum">
              <a:rPr lang="en-US" smtClean="0"/>
              <a:pPr/>
              <a:t>‹#›</a:t>
            </a:fld>
            <a:endParaRPr lang="en-US" dirty="0"/>
          </a:p>
        </p:txBody>
      </p:sp>
      <p:sp>
        <p:nvSpPr>
          <p:cNvPr id="6" name="长方形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solidFill>
                <a:schemeClr val="bg1"/>
              </a:solidFill>
              <a:latin typeface="Microsoft YaHei UI" panose="020B0503020204020204" pitchFamily="34" charset="-122"/>
              <a:ea typeface="Microsoft YaHei UI" panose="020B0503020204020204" pitchFamily="34" charset="-122"/>
            </a:endParaRPr>
          </a:p>
        </p:txBody>
      </p:sp>
      <p:sp>
        <p:nvSpPr>
          <p:cNvPr id="8" name="标题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bg2"/>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noProof="0"/>
          </a:p>
        </p:txBody>
      </p:sp>
      <p:sp>
        <p:nvSpPr>
          <p:cNvPr id="10" name="文本占位符 2">
            <a:extLst>
              <a:ext uri="{FF2B5EF4-FFF2-40B4-BE49-F238E27FC236}">
                <a16:creationId xmlns:a16="http://schemas.microsoft.com/office/drawing/2014/main" id="{62F811A9-08B1-C746-B30D-69D7B4A6CD59}"/>
              </a:ext>
            </a:extLst>
          </p:cNvPr>
          <p:cNvSpPr>
            <a:spLocks noGrp="1"/>
          </p:cNvSpPr>
          <p:nvPr>
            <p:ph type="body" idx="1"/>
          </p:nvPr>
        </p:nvSpPr>
        <p:spPr>
          <a:xfrm>
            <a:off x="838201"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accent3">
                    <a:lumMod val="50000"/>
                  </a:schemeClr>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2" name="文本占位符 2">
            <a:extLst>
              <a:ext uri="{FF2B5EF4-FFF2-40B4-BE49-F238E27FC236}">
                <a16:creationId xmlns:a16="http://schemas.microsoft.com/office/drawing/2014/main" id="{54F0B191-C947-1640-8AD2-EEEAA1ED57C9}"/>
              </a:ext>
            </a:extLst>
          </p:cNvPr>
          <p:cNvSpPr>
            <a:spLocks noGrp="1"/>
          </p:cNvSpPr>
          <p:nvPr>
            <p:ph type="body" idx="14"/>
          </p:nvPr>
        </p:nvSpPr>
        <p:spPr>
          <a:xfrm>
            <a:off x="6501205"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accent3">
                    <a:lumMod val="50000"/>
                  </a:schemeClr>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cxnSp>
        <p:nvCxnSpPr>
          <p:cNvPr id="14" name="直接连接符​​(S) 13">
            <a:extLst>
              <a:ext uri="{FF2B5EF4-FFF2-40B4-BE49-F238E27FC236}">
                <a16:creationId xmlns:a16="http://schemas.microsoft.com/office/drawing/2014/main" id="{E8B92D52-6B55-2C4B-95E4-CE89611E590B}"/>
              </a:ext>
            </a:extLst>
          </p:cNvPr>
          <p:cNvCxnSpPr>
            <a:cxnSpLocks/>
          </p:cNvCxnSpPr>
          <p:nvPr userDrawn="1"/>
        </p:nvCxnSpPr>
        <p:spPr>
          <a:xfrm>
            <a:off x="6167716" y="1613647"/>
            <a:ext cx="0" cy="4904068"/>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7" name="内容占位符 6">
            <a:extLst>
              <a:ext uri="{FF2B5EF4-FFF2-40B4-BE49-F238E27FC236}">
                <a16:creationId xmlns:a16="http://schemas.microsoft.com/office/drawing/2014/main" id="{B2E17E1D-5E9C-4782-A550-1FA7C170295B}"/>
              </a:ext>
            </a:extLst>
          </p:cNvPr>
          <p:cNvSpPr>
            <a:spLocks noGrp="1"/>
          </p:cNvSpPr>
          <p:nvPr>
            <p:ph sz="quarter" idx="15"/>
          </p:nvPr>
        </p:nvSpPr>
        <p:spPr>
          <a:xfrm>
            <a:off x="838200" y="2894471"/>
            <a:ext cx="5041900" cy="3093579"/>
          </a:xfrm>
        </p:spPr>
        <p:txBody>
          <a:bodyPr rtlCol="0"/>
          <a:lstStyle>
            <a:lvl1pPr>
              <a:defRPr>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p>
        </p:txBody>
      </p:sp>
      <p:sp>
        <p:nvSpPr>
          <p:cNvPr id="15" name="内容占位符 6">
            <a:extLst>
              <a:ext uri="{FF2B5EF4-FFF2-40B4-BE49-F238E27FC236}">
                <a16:creationId xmlns:a16="http://schemas.microsoft.com/office/drawing/2014/main" id="{9AE8FA97-2778-4811-810F-CA386FE3C234}"/>
              </a:ext>
            </a:extLst>
          </p:cNvPr>
          <p:cNvSpPr>
            <a:spLocks noGrp="1"/>
          </p:cNvSpPr>
          <p:nvPr>
            <p:ph sz="quarter" idx="16"/>
          </p:nvPr>
        </p:nvSpPr>
        <p:spPr>
          <a:xfrm>
            <a:off x="6501205" y="2894471"/>
            <a:ext cx="5041900" cy="3093579"/>
          </a:xfrm>
        </p:spPr>
        <p:txBody>
          <a:bodyPr rtlCol="0"/>
          <a:lstStyle>
            <a:lvl1pPr>
              <a:defRPr>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p>
        </p:txBody>
      </p:sp>
    </p:spTree>
    <p:extLst>
      <p:ext uri="{BB962C8B-B14F-4D97-AF65-F5344CB8AC3E}">
        <p14:creationId xmlns:p14="http://schemas.microsoft.com/office/powerpoint/2010/main" val="2656403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图片和字幕">
    <p:bg>
      <p:bgPr>
        <a:solidFill>
          <a:schemeClr val="bg2">
            <a:alpha val="40000"/>
          </a:schemeClr>
        </a:solidFill>
        <a:effectLst/>
      </p:bgPr>
    </p:bg>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14A22209-F6F4-814A-9719-87CDCD23C55F}"/>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11" name="矩形 10">
            <a:extLst>
              <a:ext uri="{FF2B5EF4-FFF2-40B4-BE49-F238E27FC236}">
                <a16:creationId xmlns:a16="http://schemas.microsoft.com/office/drawing/2014/main" id="{51817374-D7A2-2F4D-91C6-E24955F0018B}"/>
              </a:ext>
            </a:extLst>
          </p:cNvPr>
          <p:cNvSpPr/>
          <p:nvPr userDrawn="1"/>
        </p:nvSpPr>
        <p:spPr>
          <a:xfrm>
            <a:off x="5951621" y="1803214"/>
            <a:ext cx="6240379" cy="32528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2" name="日期占位符 1">
            <a:extLst>
              <a:ext uri="{FF2B5EF4-FFF2-40B4-BE49-F238E27FC236}">
                <a16:creationId xmlns:a16="http://schemas.microsoft.com/office/drawing/2014/main" id="{09FBA462-7E60-BA4E-9A1E-3B5E69DACB3A}"/>
              </a:ext>
            </a:extLst>
          </p:cNvPr>
          <p:cNvSpPr>
            <a:spLocks noGrp="1"/>
          </p:cNvSpPr>
          <p:nvPr>
            <p:ph type="dt" sz="half" idx="10"/>
          </p:nvPr>
        </p:nvSpPr>
        <p:spPr>
          <a:xfrm>
            <a:off x="838200" y="6356350"/>
            <a:ext cx="2743200" cy="365125"/>
          </a:xfrm>
          <a:prstGeom prst="rect">
            <a:avLst/>
          </a:prstGeom>
        </p:spPr>
        <p:txBody>
          <a:bodyPr rtlCol="0"/>
          <a:lstStyle>
            <a:lvl1pPr>
              <a:defRPr>
                <a:latin typeface="Microsoft YaHei UI" panose="020B0503020204020204" pitchFamily="34" charset="-122"/>
                <a:ea typeface="Microsoft YaHei UI" panose="020B0503020204020204" pitchFamily="34" charset="-122"/>
              </a:defRPr>
            </a:lvl1pPr>
          </a:lstStyle>
          <a:p>
            <a:fld id="{2F7E77FB-0806-4C98-8186-4A8C4DDBA0D7}" type="datetime1">
              <a:rPr lang="zh-CN" altLang="en-US" smtClean="0"/>
              <a:t>2021/11/30</a:t>
            </a:fld>
            <a:endParaRPr lang="en-US" dirty="0"/>
          </a:p>
        </p:txBody>
      </p:sp>
      <p:sp>
        <p:nvSpPr>
          <p:cNvPr id="4" name="灯片编号占位符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705D35-D126-3B47-A82C-2A13EA9E0A67}" type="slidenum">
              <a:rPr lang="en-US" smtClean="0"/>
              <a:pPr/>
              <a:t>‹#›</a:t>
            </a:fld>
            <a:endParaRPr lang="en-US" dirty="0"/>
          </a:p>
        </p:txBody>
      </p:sp>
      <p:sp>
        <p:nvSpPr>
          <p:cNvPr id="9" name="标题 1">
            <a:extLst>
              <a:ext uri="{FF2B5EF4-FFF2-40B4-BE49-F238E27FC236}">
                <a16:creationId xmlns:a16="http://schemas.microsoft.com/office/drawing/2014/main" id="{656FB1BA-653F-254C-9C39-2A5BDD763EE8}"/>
              </a:ext>
            </a:extLst>
          </p:cNvPr>
          <p:cNvSpPr>
            <a:spLocks noGrp="1"/>
          </p:cNvSpPr>
          <p:nvPr>
            <p:ph type="title"/>
          </p:nvPr>
        </p:nvSpPr>
        <p:spPr>
          <a:xfrm>
            <a:off x="6494545" y="2028031"/>
            <a:ext cx="5058209" cy="583800"/>
          </a:xfrm>
          <a:prstGeom prst="rect">
            <a:avLst/>
          </a:prstGeom>
        </p:spPr>
        <p:txBody>
          <a:bodyPr lIns="91440" rIns="91440" rtlCol="0">
            <a:noAutofit/>
          </a:bodyPr>
          <a:lstStyle>
            <a:lvl1pPr>
              <a:defRPr sz="2400" b="1" i="0" spc="150" baseline="0">
                <a:solidFill>
                  <a:schemeClr val="bg2"/>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noProof="0"/>
          </a:p>
        </p:txBody>
      </p:sp>
      <p:sp>
        <p:nvSpPr>
          <p:cNvPr id="13" name="图片占位符 10">
            <a:extLst>
              <a:ext uri="{FF2B5EF4-FFF2-40B4-BE49-F238E27FC236}">
                <a16:creationId xmlns:a16="http://schemas.microsoft.com/office/drawing/2014/main" id="{AD5E91DA-7D30-8C45-9BE7-5F82AA824B11}"/>
              </a:ext>
            </a:extLst>
          </p:cNvPr>
          <p:cNvSpPr>
            <a:spLocks noGrp="1"/>
          </p:cNvSpPr>
          <p:nvPr>
            <p:ph type="pic" sz="quarter" idx="14"/>
          </p:nvPr>
        </p:nvSpPr>
        <p:spPr>
          <a:xfrm>
            <a:off x="542925" y="0"/>
            <a:ext cx="5408696" cy="6858000"/>
          </a:xfrm>
          <a:prstGeom prst="rect">
            <a:avLst/>
          </a:prstGeom>
          <a:solidFill>
            <a:schemeClr val="bg2"/>
          </a:solidFill>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noProof="0"/>
          </a:p>
        </p:txBody>
      </p:sp>
      <p:sp>
        <p:nvSpPr>
          <p:cNvPr id="6" name="内容占位符 5">
            <a:extLst>
              <a:ext uri="{FF2B5EF4-FFF2-40B4-BE49-F238E27FC236}">
                <a16:creationId xmlns:a16="http://schemas.microsoft.com/office/drawing/2014/main" id="{24B3A0EA-D5DD-4E60-90A9-6338842407FB}"/>
              </a:ext>
            </a:extLst>
          </p:cNvPr>
          <p:cNvSpPr>
            <a:spLocks noGrp="1"/>
          </p:cNvSpPr>
          <p:nvPr>
            <p:ph sz="quarter" idx="15"/>
          </p:nvPr>
        </p:nvSpPr>
        <p:spPr>
          <a:xfrm>
            <a:off x="6494463" y="2611438"/>
            <a:ext cx="5058209" cy="2165350"/>
          </a:xfrm>
        </p:spPr>
        <p:txBody>
          <a:bodyPr rtlCol="0"/>
          <a:lstStyle>
            <a:lvl1pPr>
              <a:defRPr>
                <a:solidFill>
                  <a:schemeClr val="bg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zh-CN" altLang="en-US" noProof="0"/>
              <a:t>单击此处编辑母版文本样式</a:t>
            </a:r>
          </a:p>
        </p:txBody>
      </p:sp>
    </p:spTree>
    <p:extLst>
      <p:ext uri="{BB962C8B-B14F-4D97-AF65-F5344CB8AC3E}">
        <p14:creationId xmlns:p14="http://schemas.microsoft.com/office/powerpoint/2010/main" val="2015007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accent4">
            <a:alpha val="40000"/>
          </a:schemeClr>
        </a:solidFill>
        <a:effectLst/>
      </p:bgPr>
    </p:bg>
    <p:spTree>
      <p:nvGrpSpPr>
        <p:cNvPr id="1" name=""/>
        <p:cNvGrpSpPr/>
        <p:nvPr/>
      </p:nvGrpSpPr>
      <p:grpSpPr>
        <a:xfrm>
          <a:off x="0" y="0"/>
          <a:ext cx="0" cy="0"/>
          <a:chOff x="0" y="0"/>
          <a:chExt cx="0" cy="0"/>
        </a:xfrm>
      </p:grpSpPr>
      <p:sp>
        <p:nvSpPr>
          <p:cNvPr id="3" name="页脚占位符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en-US" dirty="0"/>
          </a:p>
        </p:txBody>
      </p:sp>
      <p:sp>
        <p:nvSpPr>
          <p:cNvPr id="4" name="灯片编号占位符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32327960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B9EAC25-66D1-1245-97FD-3B58401328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noProof="0"/>
              <a:t>单击此处编辑母版标题样式</a:t>
            </a:r>
          </a:p>
        </p:txBody>
      </p:sp>
      <p:sp>
        <p:nvSpPr>
          <p:cNvPr id="3" name="文本占位符 2">
            <a:extLst>
              <a:ext uri="{FF2B5EF4-FFF2-40B4-BE49-F238E27FC236}">
                <a16:creationId xmlns:a16="http://schemas.microsoft.com/office/drawing/2014/main" id="{FE2069B3-0468-584A-914E-91C8C91C7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noProof="0"/>
              <a:t>单击此处编辑母版文本样式</a:t>
            </a:r>
          </a:p>
          <a:p>
            <a:pPr lvl="1" rtl="0"/>
            <a:r>
              <a:rPr lang="zh-cn" noProof="0"/>
              <a:t>第二级</a:t>
            </a:r>
          </a:p>
          <a:p>
            <a:pPr lvl="2" rtl="0"/>
            <a:r>
              <a:rPr lang="zh-cn" noProof="0"/>
              <a:t>第三级</a:t>
            </a:r>
          </a:p>
          <a:p>
            <a:pPr lvl="3" rtl="0"/>
            <a:r>
              <a:rPr lang="zh-cn" noProof="0"/>
              <a:t>第四级</a:t>
            </a:r>
          </a:p>
          <a:p>
            <a:pPr lvl="4" rtl="0"/>
            <a:r>
              <a:rPr lang="zh-cn" noProof="0"/>
              <a:t>第五级</a:t>
            </a:r>
          </a:p>
        </p:txBody>
      </p:sp>
      <p:sp>
        <p:nvSpPr>
          <p:cNvPr id="5" name="页脚占位符 4">
            <a:extLst>
              <a:ext uri="{FF2B5EF4-FFF2-40B4-BE49-F238E27FC236}">
                <a16:creationId xmlns:a16="http://schemas.microsoft.com/office/drawing/2014/main" id="{147A988C-554B-E64F-A698-DE3EF9CA0774}"/>
              </a:ext>
            </a:extLst>
          </p:cNvPr>
          <p:cNvSpPr>
            <a:spLocks noGrp="1"/>
          </p:cNvSpPr>
          <p:nvPr>
            <p:ph type="ftr" sz="quarter" idx="3"/>
          </p:nvPr>
        </p:nvSpPr>
        <p:spPr>
          <a:xfrm>
            <a:off x="838200" y="6356350"/>
            <a:ext cx="7315200" cy="365125"/>
          </a:xfrm>
          <a:prstGeom prst="rect">
            <a:avLst/>
          </a:prstGeom>
        </p:spPr>
        <p:txBody>
          <a:bodyPr vert="horz" lIns="91440" tIns="45720" rIns="91440" bIns="45720" rtlCol="0" anchor="ctr"/>
          <a:lstStyle>
            <a:lvl1pPr algn="l">
              <a:defRPr sz="9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灯片编号占位符 5">
            <a:extLst>
              <a:ext uri="{FF2B5EF4-FFF2-40B4-BE49-F238E27FC236}">
                <a16:creationId xmlns:a16="http://schemas.microsoft.com/office/drawing/2014/main" id="{098157E6-BBF7-AB4A-B5DD-B39A65C17B0B}"/>
              </a:ext>
            </a:extLst>
          </p:cNvPr>
          <p:cNvSpPr>
            <a:spLocks noGrp="1"/>
          </p:cNvSpPr>
          <p:nvPr>
            <p:ph type="sldNum" sz="quarter" idx="4"/>
          </p:nvPr>
        </p:nvSpPr>
        <p:spPr>
          <a:xfrm>
            <a:off x="10904706" y="6356350"/>
            <a:ext cx="449094" cy="365125"/>
          </a:xfrm>
          <a:prstGeom prst="rect">
            <a:avLst/>
          </a:prstGeom>
        </p:spPr>
        <p:txBody>
          <a:bodyPr vert="horz" lIns="91440" tIns="45720" rIns="91440" bIns="45720" rtlCol="0" anchor="ctr"/>
          <a:lstStyle>
            <a:lvl1pPr algn="r">
              <a:defRPr sz="900">
                <a:solidFill>
                  <a:schemeClr val="tx1">
                    <a:tint val="75000"/>
                  </a:schemeClr>
                </a:solidFill>
                <a:latin typeface="Microsoft YaHei UI" panose="020B0503020204020204" pitchFamily="34" charset="-122"/>
                <a:ea typeface="Microsoft YaHei UI" panose="020B0503020204020204" pitchFamily="34" charset="-122"/>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977565515"/>
      </p:ext>
    </p:extLst>
  </p:cSld>
  <p:clrMap bg1="lt1" tx1="dk1" bg2="lt2" tx2="dk2" accent1="accent1" accent2="accent2" accent3="accent3" accent4="accent4" accent5="accent5" accent6="accent6" hlink="hlink" folHlink="folHlink"/>
  <p:sldLayoutIdLst>
    <p:sldLayoutId id="2147483649" r:id="rId1"/>
    <p:sldLayoutId id="2147483688" r:id="rId2"/>
    <p:sldLayoutId id="2147483661" r:id="rId3"/>
    <p:sldLayoutId id="2147483690" r:id="rId4"/>
    <p:sldLayoutId id="2147483692" r:id="rId5"/>
    <p:sldLayoutId id="2147483655" r:id="rId6"/>
  </p:sldLayoutIdLst>
  <p:hf sldNum="0" hdr="0" ftr="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gif"/><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802AA36A-8685-4D91-92E4-CBC45883BFFF}"/>
              </a:ext>
            </a:extLst>
          </p:cNvPr>
          <p:cNvSpPr>
            <a:spLocks noGrp="1"/>
          </p:cNvSpPr>
          <p:nvPr>
            <p:ph type="title"/>
          </p:nvPr>
        </p:nvSpPr>
        <p:spPr>
          <a:xfrm>
            <a:off x="1108430" y="3135429"/>
            <a:ext cx="5651293" cy="1086304"/>
          </a:xfrm>
        </p:spPr>
        <p:txBody>
          <a:bodyPr rtlCol="0"/>
          <a:lstStyle/>
          <a:p>
            <a:pPr rtl="0"/>
            <a:r>
              <a:rPr lang="en-US" altLang="zh-CN" sz="6000" dirty="0"/>
              <a:t>UIObfuscator</a:t>
            </a:r>
            <a:endParaRPr lang="zh-cn" dirty="0"/>
          </a:p>
        </p:txBody>
      </p:sp>
      <p:sp>
        <p:nvSpPr>
          <p:cNvPr id="12" name="文本占位符 11">
            <a:extLst>
              <a:ext uri="{FF2B5EF4-FFF2-40B4-BE49-F238E27FC236}">
                <a16:creationId xmlns:a16="http://schemas.microsoft.com/office/drawing/2014/main" id="{FF1EEC5C-B452-49AC-85CC-33670A64C477}"/>
              </a:ext>
            </a:extLst>
          </p:cNvPr>
          <p:cNvSpPr>
            <a:spLocks noGrp="1"/>
          </p:cNvSpPr>
          <p:nvPr>
            <p:ph type="body" sz="quarter" idx="15"/>
          </p:nvPr>
        </p:nvSpPr>
        <p:spPr/>
        <p:txBody>
          <a:bodyPr rtlCol="0">
            <a:normAutofit fontScale="62500" lnSpcReduction="20000"/>
          </a:bodyPr>
          <a:lstStyle/>
          <a:p>
            <a:pPr rtl="0"/>
            <a:r>
              <a:rPr lang="en-US" altLang="zh-CN" dirty="0"/>
              <a:t>Ui</a:t>
            </a:r>
            <a:r>
              <a:rPr lang="zh-CN" altLang="en-US" dirty="0"/>
              <a:t>混淆及其对安卓</a:t>
            </a:r>
            <a:r>
              <a:rPr lang="en-US" altLang="zh-CN" dirty="0"/>
              <a:t>APP</a:t>
            </a:r>
            <a:r>
              <a:rPr lang="zh-CN" altLang="en-US" dirty="0"/>
              <a:t>自动化</a:t>
            </a:r>
            <a:r>
              <a:rPr lang="en-US" altLang="zh-CN" dirty="0"/>
              <a:t>UI</a:t>
            </a:r>
            <a:r>
              <a:rPr lang="zh-CN" altLang="en-US" dirty="0"/>
              <a:t>分析的影响</a:t>
            </a:r>
            <a:r>
              <a:rPr lang="en-US" altLang="zh-CN" dirty="0"/>
              <a:t> </a:t>
            </a:r>
            <a:endParaRPr lang="zh-cn" dirty="0"/>
          </a:p>
        </p:txBody>
      </p:sp>
      <p:sp>
        <p:nvSpPr>
          <p:cNvPr id="7" name="文本框 6">
            <a:extLst>
              <a:ext uri="{FF2B5EF4-FFF2-40B4-BE49-F238E27FC236}">
                <a16:creationId xmlns:a16="http://schemas.microsoft.com/office/drawing/2014/main" id="{E57603A2-0233-4D68-9417-88066FD9485A}"/>
              </a:ext>
            </a:extLst>
          </p:cNvPr>
          <p:cNvSpPr txBox="1"/>
          <p:nvPr/>
        </p:nvSpPr>
        <p:spPr>
          <a:xfrm>
            <a:off x="7794594" y="4771386"/>
            <a:ext cx="2853666" cy="923330"/>
          </a:xfrm>
          <a:prstGeom prst="rect">
            <a:avLst/>
          </a:prstGeom>
          <a:noFill/>
        </p:spPr>
        <p:txBody>
          <a:bodyPr wrap="none" rtlCol="0">
            <a:spAutoFit/>
          </a:bodyPr>
          <a:lstStyle/>
          <a:p>
            <a:r>
              <a:rPr lang="zh-CN" altLang="en-US" dirty="0"/>
              <a:t>报告人：</a:t>
            </a:r>
            <a:r>
              <a:rPr lang="en-US" altLang="zh-CN" dirty="0"/>
              <a:t>191250058</a:t>
            </a:r>
            <a:r>
              <a:rPr lang="zh-CN" altLang="en-US" dirty="0"/>
              <a:t>姜雪</a:t>
            </a:r>
            <a:endParaRPr lang="en-US" altLang="zh-CN" dirty="0"/>
          </a:p>
          <a:p>
            <a:r>
              <a:rPr lang="zh-CN" altLang="en-US" dirty="0"/>
              <a:t>项目地址：</a:t>
            </a:r>
            <a:endParaRPr lang="en-US" altLang="zh-CN" dirty="0"/>
          </a:p>
          <a:p>
            <a:endParaRPr lang="zh-CN" altLang="en-US" dirty="0"/>
          </a:p>
        </p:txBody>
      </p:sp>
    </p:spTree>
    <p:extLst>
      <p:ext uri="{BB962C8B-B14F-4D97-AF65-F5344CB8AC3E}">
        <p14:creationId xmlns:p14="http://schemas.microsoft.com/office/powerpoint/2010/main" val="17712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4E3EE-53CE-4160-88A3-E4640F1D18E3}"/>
              </a:ext>
            </a:extLst>
          </p:cNvPr>
          <p:cNvSpPr>
            <a:spLocks noGrp="1"/>
          </p:cNvSpPr>
          <p:nvPr>
            <p:ph type="title"/>
          </p:nvPr>
        </p:nvSpPr>
        <p:spPr/>
        <p:txBody>
          <a:bodyPr/>
          <a:lstStyle/>
          <a:p>
            <a:r>
              <a:rPr lang="en-US" altLang="zh-CN" dirty="0"/>
              <a:t>4.</a:t>
            </a:r>
            <a:r>
              <a:rPr lang="zh-CN" altLang="en-US" dirty="0"/>
              <a:t>利用</a:t>
            </a:r>
            <a:r>
              <a:rPr lang="en-US" altLang="zh-CN" dirty="0"/>
              <a:t>W1</a:t>
            </a:r>
            <a:r>
              <a:rPr lang="zh-CN" altLang="en-US" dirty="0"/>
              <a:t>的两种</a:t>
            </a:r>
            <a:r>
              <a:rPr lang="en-US" altLang="zh-CN" dirty="0"/>
              <a:t>UI</a:t>
            </a:r>
            <a:r>
              <a:rPr lang="zh-CN" altLang="en-US" dirty="0"/>
              <a:t>混淆方法：</a:t>
            </a:r>
            <a:r>
              <a:rPr lang="en-US" altLang="zh-CN" dirty="0"/>
              <a:t>MLF &amp; SLF</a:t>
            </a:r>
            <a:endParaRPr lang="zh-CN" altLang="en-US" dirty="0"/>
          </a:p>
        </p:txBody>
      </p:sp>
      <p:sp>
        <p:nvSpPr>
          <p:cNvPr id="4" name="Rectangle 1">
            <a:extLst>
              <a:ext uri="{FF2B5EF4-FFF2-40B4-BE49-F238E27FC236}">
                <a16:creationId xmlns:a16="http://schemas.microsoft.com/office/drawing/2014/main" id="{7D535BB8-40CE-4A47-9840-7B3519AECC41}"/>
              </a:ext>
            </a:extLst>
          </p:cNvPr>
          <p:cNvSpPr>
            <a:spLocks noGrp="1" noChangeArrowheads="1"/>
          </p:cNvSpPr>
          <p:nvPr>
            <p:ph sz="quarter" idx="13"/>
          </p:nvPr>
        </p:nvSpPr>
        <p:spPr bwMode="auto">
          <a:xfrm>
            <a:off x="260413" y="1645991"/>
            <a:ext cx="570538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dirty="0">
                <a:solidFill>
                  <a:srgbClr val="333333"/>
                </a:solidFill>
                <a:latin typeface="Open Sans" panose="020B0606030504020204" pitchFamily="34" charset="0"/>
                <a:cs typeface="Open Sans" panose="020B0606030504020204" pitchFamily="34" charset="0"/>
              </a:rPr>
              <a:t>Line2=&gt;</a:t>
            </a:r>
            <a:r>
              <a:rPr kumimoji="0" lang="zh-CN"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初始化了一个新的 AssetManager 实例</a:t>
            </a:r>
            <a:endParaRPr lang="en-US" altLang="zh-CN" sz="1200" dirty="0">
              <a:solidFill>
                <a:srgbClr val="333333"/>
              </a:solidFill>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Line3=&gt;</a:t>
            </a:r>
            <a:r>
              <a:rPr kumimoji="0" lang="zh-CN"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调用 addAssetPath 方法让创建的 AssetManager 实例加载原始</a:t>
            </a:r>
            <a:r>
              <a:rPr kumimoji="0" lang="en-US"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asset</a:t>
            </a:r>
            <a:r>
              <a:rPr lang="en-US" altLang="zh-CN" sz="1200" dirty="0">
                <a:solidFill>
                  <a:srgbClr val="333333"/>
                </a:solidFill>
                <a:latin typeface="Open Sans" panose="020B0606030504020204" pitchFamily="34" charset="0"/>
                <a:cs typeface="Open Sans" panose="020B0606030504020204" pitchFamily="34" charset="0"/>
              </a:rPr>
              <a:t>s</a:t>
            </a:r>
            <a:r>
              <a:rPr kumimoji="0" lang="zh-CN"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en-US"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由于addAssetPath 是一个隐藏的方法，利用 Java 反射来访问它</a:t>
            </a:r>
            <a:r>
              <a:rPr kumimoji="0" lang="en-US"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Line4=&gt;</a:t>
            </a:r>
            <a:r>
              <a:rPr kumimoji="0" lang="zh-CN"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使用创建的 AssetManager 实例来替换</a:t>
            </a:r>
            <a:r>
              <a:rPr kumimoji="0" lang="en-US"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app</a:t>
            </a:r>
            <a:r>
              <a:rPr kumimoji="0" lang="zh-CN"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活动持有的或现有资源对象引用的实例。实际上，我们只更新Resources对象引用的AssetManager实例，因为我们在app继承的Application类</a:t>
            </a:r>
            <a:r>
              <a:rPr lang="zh-CN" altLang="en-US" sz="1200" dirty="0">
                <a:solidFill>
                  <a:srgbClr val="333333"/>
                </a:solidFill>
                <a:latin typeface="Open Sans" panose="020B0606030504020204" pitchFamily="34" charset="0"/>
                <a:cs typeface="Open Sans" panose="020B0606030504020204" pitchFamily="34" charset="0"/>
              </a:rPr>
              <a:t>的</a:t>
            </a:r>
            <a:r>
              <a:rPr kumimoji="0" lang="zh-CN"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onCreate方法中实现了布局文件替换。在这种情况下，由于 onCreate 方法会在 app </a:t>
            </a:r>
            <a:r>
              <a:rPr lang="en-US" altLang="zh-CN" sz="1200" dirty="0">
                <a:solidFill>
                  <a:srgbClr val="333333"/>
                </a:solidFill>
                <a:latin typeface="Open Sans" panose="020B0606030504020204" pitchFamily="34" charset="0"/>
                <a:cs typeface="Open Sans" panose="020B0606030504020204" pitchFamily="34" charset="0"/>
              </a:rPr>
              <a:t>a</a:t>
            </a:r>
            <a:r>
              <a:rPr kumimoji="0" lang="zh-CN"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ctivity 创建之前执行，并且</a:t>
            </a:r>
            <a:r>
              <a:rPr lang="zh-CN" altLang="en-US" sz="1200" dirty="0">
                <a:solidFill>
                  <a:srgbClr val="333333"/>
                </a:solidFill>
                <a:latin typeface="Open Sans" panose="020B0606030504020204" pitchFamily="34" charset="0"/>
                <a:cs typeface="Open Sans" panose="020B0606030504020204" pitchFamily="34" charset="0"/>
              </a:rPr>
              <a:t>安卓</a:t>
            </a:r>
            <a:r>
              <a:rPr kumimoji="0" lang="zh-CN"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框架会让每个 app Activity 持有关联</a:t>
            </a:r>
            <a:r>
              <a:rPr kumimoji="0" lang="zh-CN" altLang="en-US"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的</a:t>
            </a:r>
            <a:r>
              <a:rPr kumimoji="0" lang="zh-CN"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Resources 对象（即我们创建的那个Resources 对象）引用的 AssetManager 实例，因此不需要替换app </a:t>
            </a:r>
            <a:r>
              <a:rPr lang="en-US" altLang="zh-CN" sz="1200" dirty="0">
                <a:solidFill>
                  <a:srgbClr val="333333"/>
                </a:solidFill>
                <a:latin typeface="Open Sans" panose="020B0606030504020204" pitchFamily="34" charset="0"/>
                <a:cs typeface="Open Sans" panose="020B0606030504020204" pitchFamily="34" charset="0"/>
              </a:rPr>
              <a:t>a</a:t>
            </a:r>
            <a:r>
              <a:rPr kumimoji="0" lang="zh-CN"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ctivity持有的 AssetManager 对象。</a:t>
            </a:r>
            <a:endParaRPr kumimoji="0" lang="en-US"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dirty="0">
                <a:solidFill>
                  <a:srgbClr val="333333"/>
                </a:solidFill>
                <a:latin typeface="Open Sans" panose="020B0606030504020204" pitchFamily="34" charset="0"/>
                <a:cs typeface="Open Sans" panose="020B0606030504020204" pitchFamily="34" charset="0"/>
              </a:rPr>
              <a:t>Line5~11=&gt;</a:t>
            </a:r>
            <a:r>
              <a:rPr kumimoji="0" lang="zh-CN"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收集存储在 ResourcesManager 实例</a:t>
            </a:r>
            <a:r>
              <a:rPr kumimoji="0" lang="zh-CN" altLang="en-US"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的</a:t>
            </a:r>
            <a:r>
              <a:rPr kumimoji="0" lang="zh-CN"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mResourceReferences 字段中的 Resources 对象，以及存储在 ActivityThread 实例的 mActiveResources 字段中的对象。</a:t>
            </a:r>
            <a:endParaRPr kumimoji="0" lang="en-US"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Line</a:t>
            </a:r>
            <a:r>
              <a:rPr kumimoji="0" lang="zh-CN"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12</a:t>
            </a:r>
            <a:r>
              <a:rPr lang="en-US" altLang="zh-CN" sz="1200" dirty="0">
                <a:solidFill>
                  <a:srgbClr val="333333"/>
                </a:solidFill>
                <a:latin typeface="Open Sans" panose="020B0606030504020204" pitchFamily="34" charset="0"/>
                <a:cs typeface="Open Sans" panose="020B0606030504020204" pitchFamily="34" charset="0"/>
              </a:rPr>
              <a:t>~</a:t>
            </a:r>
            <a:r>
              <a:rPr kumimoji="0" lang="zh-CN"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14 </a:t>
            </a:r>
            <a:r>
              <a:rPr kumimoji="0" lang="en-US"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=&gt;</a:t>
            </a:r>
            <a:r>
              <a:rPr kumimoji="0" lang="zh-CN"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使用新创建的 AssetManager 实例来更新存储在每个收集到的 Resources 对象的 mAssets 字段中的实例</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5" name="图片 4">
            <a:extLst>
              <a:ext uri="{FF2B5EF4-FFF2-40B4-BE49-F238E27FC236}">
                <a16:creationId xmlns:a16="http://schemas.microsoft.com/office/drawing/2014/main" id="{6792D7C3-5F10-49C2-A79B-FB555D731925}"/>
              </a:ext>
            </a:extLst>
          </p:cNvPr>
          <p:cNvPicPr>
            <a:picLocks noChangeAspect="1"/>
          </p:cNvPicPr>
          <p:nvPr/>
        </p:nvPicPr>
        <p:blipFill>
          <a:blip r:embed="rId2"/>
          <a:stretch>
            <a:fillRect/>
          </a:stretch>
        </p:blipFill>
        <p:spPr>
          <a:xfrm>
            <a:off x="6303678" y="2574916"/>
            <a:ext cx="5627909" cy="3799644"/>
          </a:xfrm>
          <a:prstGeom prst="rect">
            <a:avLst/>
          </a:prstGeom>
        </p:spPr>
      </p:pic>
      <p:sp>
        <p:nvSpPr>
          <p:cNvPr id="7" name="文本框 6">
            <a:extLst>
              <a:ext uri="{FF2B5EF4-FFF2-40B4-BE49-F238E27FC236}">
                <a16:creationId xmlns:a16="http://schemas.microsoft.com/office/drawing/2014/main" id="{0A0BB3D3-BDDB-4A03-99CA-FCB7160510A8}"/>
              </a:ext>
            </a:extLst>
          </p:cNvPr>
          <p:cNvSpPr txBox="1"/>
          <p:nvPr/>
        </p:nvSpPr>
        <p:spPr>
          <a:xfrm>
            <a:off x="6542843" y="1837678"/>
            <a:ext cx="1718740" cy="369332"/>
          </a:xfrm>
          <a:prstGeom prst="rect">
            <a:avLst/>
          </a:prstGeom>
          <a:noFill/>
        </p:spPr>
        <p:txBody>
          <a:bodyPr wrap="none" rtlCol="0">
            <a:spAutoFit/>
          </a:bodyPr>
          <a:lstStyle/>
          <a:p>
            <a:r>
              <a:rPr lang="en-US" altLang="zh-CN" dirty="0"/>
              <a:t>4.2.2 SLF</a:t>
            </a:r>
            <a:r>
              <a:rPr lang="zh-CN" altLang="en-US" dirty="0"/>
              <a:t>实现</a:t>
            </a:r>
          </a:p>
        </p:txBody>
      </p:sp>
    </p:spTree>
    <p:extLst>
      <p:ext uri="{BB962C8B-B14F-4D97-AF65-F5344CB8AC3E}">
        <p14:creationId xmlns:p14="http://schemas.microsoft.com/office/powerpoint/2010/main" val="2289534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8A1000-CC54-46E4-A7D3-13B0DF9D5ABA}"/>
              </a:ext>
            </a:extLst>
          </p:cNvPr>
          <p:cNvSpPr>
            <a:spLocks noGrp="1"/>
          </p:cNvSpPr>
          <p:nvPr>
            <p:ph type="title"/>
          </p:nvPr>
        </p:nvSpPr>
        <p:spPr/>
        <p:txBody>
          <a:bodyPr/>
          <a:lstStyle/>
          <a:p>
            <a:r>
              <a:rPr lang="en-US" altLang="zh-CN" dirty="0"/>
              <a:t>5.</a:t>
            </a:r>
            <a:r>
              <a:rPr lang="zh-CN" altLang="en-US" dirty="0"/>
              <a:t>篡改生成的</a:t>
            </a:r>
            <a:r>
              <a:rPr lang="en-US" altLang="zh-CN" dirty="0"/>
              <a:t>ATG</a:t>
            </a:r>
            <a:r>
              <a:rPr lang="zh-CN" altLang="en-US" dirty="0"/>
              <a:t>：利用</a:t>
            </a:r>
            <a:r>
              <a:rPr lang="en-US" altLang="zh-CN" dirty="0"/>
              <a:t>W2</a:t>
            </a:r>
            <a:r>
              <a:rPr lang="zh-CN" altLang="en-US" dirty="0"/>
              <a:t>的混淆方法</a:t>
            </a:r>
          </a:p>
        </p:txBody>
      </p:sp>
      <p:sp>
        <p:nvSpPr>
          <p:cNvPr id="3" name="内容占位符 2">
            <a:extLst>
              <a:ext uri="{FF2B5EF4-FFF2-40B4-BE49-F238E27FC236}">
                <a16:creationId xmlns:a16="http://schemas.microsoft.com/office/drawing/2014/main" id="{65B12D36-65C0-463C-A5BC-96DE4F266857}"/>
              </a:ext>
            </a:extLst>
          </p:cNvPr>
          <p:cNvSpPr>
            <a:spLocks noGrp="1"/>
          </p:cNvSpPr>
          <p:nvPr>
            <p:ph sz="quarter" idx="13"/>
          </p:nvPr>
        </p:nvSpPr>
        <p:spPr/>
        <p:txBody>
          <a:bodyPr/>
          <a:lstStyle/>
          <a:p>
            <a:pPr marL="0" indent="0">
              <a:buNone/>
            </a:pPr>
            <a:r>
              <a:rPr lang="en-US" altLang="zh-CN" dirty="0"/>
              <a:t>5.1.1</a:t>
            </a:r>
            <a:r>
              <a:rPr lang="zh-CN" altLang="en-US" dirty="0"/>
              <a:t>注入代理活动</a:t>
            </a:r>
            <a:r>
              <a:rPr lang="en-US" altLang="zh-CN" dirty="0"/>
              <a:t>(IPA)</a:t>
            </a:r>
            <a:r>
              <a:rPr lang="zh-CN" altLang="en-US" dirty="0"/>
              <a:t>设计思想</a:t>
            </a:r>
            <a:endParaRPr lang="en-US" altLang="zh-CN" dirty="0"/>
          </a:p>
          <a:p>
            <a:pPr marL="0" indent="0">
              <a:buNone/>
            </a:pPr>
            <a:r>
              <a:rPr lang="zh-CN" altLang="en-US" dirty="0"/>
              <a:t>在</a:t>
            </a:r>
            <a:r>
              <a:rPr lang="en-US" altLang="zh-CN" dirty="0"/>
              <a:t>app</a:t>
            </a:r>
            <a:r>
              <a:rPr lang="zh-CN" altLang="en-US" dirty="0"/>
              <a:t>中注入了额外的</a:t>
            </a:r>
            <a:r>
              <a:rPr lang="en-US" altLang="zh-CN" dirty="0"/>
              <a:t>activity</a:t>
            </a:r>
            <a:r>
              <a:rPr lang="zh-CN" altLang="en-US" dirty="0"/>
              <a:t>组件，通过在</a:t>
            </a:r>
            <a:r>
              <a:rPr lang="en-US" altLang="zh-CN" dirty="0"/>
              <a:t>ATG</a:t>
            </a:r>
            <a:r>
              <a:rPr lang="zh-CN" altLang="en-US" dirty="0"/>
              <a:t>上引入更多的节点和边来修改它原来的</a:t>
            </a:r>
            <a:r>
              <a:rPr lang="en-US" altLang="zh-CN" dirty="0"/>
              <a:t>ATG</a:t>
            </a:r>
            <a:r>
              <a:rPr lang="zh-CN" altLang="en-US" dirty="0"/>
              <a:t>。</a:t>
            </a:r>
            <a:endParaRPr lang="en-US" altLang="zh-CN" dirty="0"/>
          </a:p>
          <a:p>
            <a:pPr marL="0" indent="0">
              <a:buNone/>
            </a:pPr>
            <a:r>
              <a:rPr lang="zh-CN" altLang="en-US" dirty="0"/>
              <a:t>即：注入的</a:t>
            </a:r>
            <a:r>
              <a:rPr lang="en-US" altLang="zh-CN" dirty="0"/>
              <a:t>activity</a:t>
            </a:r>
            <a:r>
              <a:rPr lang="zh-CN" altLang="en-US" dirty="0"/>
              <a:t>将充当代理，拦截原始</a:t>
            </a:r>
            <a:r>
              <a:rPr lang="en-US" altLang="zh-CN" dirty="0"/>
              <a:t>app activity</a:t>
            </a:r>
            <a:r>
              <a:rPr lang="zh-CN" altLang="en-US" dirty="0"/>
              <a:t>之间的直接转换。</a:t>
            </a:r>
            <a:endParaRPr lang="en-US" altLang="zh-CN" dirty="0"/>
          </a:p>
          <a:p>
            <a:pPr marL="0" indent="0">
              <a:buNone/>
            </a:pPr>
            <a:r>
              <a:rPr lang="zh-CN" altLang="en-US" b="1" dirty="0">
                <a:solidFill>
                  <a:srgbClr val="FF0000"/>
                </a:solidFill>
              </a:rPr>
              <a:t>难点：</a:t>
            </a:r>
            <a:r>
              <a:rPr lang="en-US" altLang="zh-CN" dirty="0"/>
              <a:t>app</a:t>
            </a:r>
            <a:r>
              <a:rPr lang="zh-CN" altLang="en-US" dirty="0"/>
              <a:t>用户可能会注意到注入的代理</a:t>
            </a:r>
            <a:r>
              <a:rPr lang="en-US" altLang="zh-CN" dirty="0"/>
              <a:t>activity </a:t>
            </a:r>
            <a:r>
              <a:rPr lang="zh-CN" altLang="en-US" dirty="0"/>
              <a:t>，因为代理</a:t>
            </a:r>
            <a:r>
              <a:rPr lang="en-US" altLang="zh-CN" dirty="0"/>
              <a:t>activity</a:t>
            </a:r>
            <a:r>
              <a:rPr lang="zh-CN" altLang="en-US" dirty="0"/>
              <a:t>将被被动地推入</a:t>
            </a:r>
            <a:r>
              <a:rPr lang="en-US" altLang="zh-CN" dirty="0"/>
              <a:t>app</a:t>
            </a:r>
            <a:r>
              <a:rPr lang="zh-CN" altLang="en-US" dirty="0"/>
              <a:t>的后台堆栈。在这种情况下，如果用户持续点击设备的</a:t>
            </a:r>
            <a:r>
              <a:rPr lang="en-US" altLang="zh-CN" dirty="0"/>
              <a:t>BACK</a:t>
            </a:r>
            <a:r>
              <a:rPr lang="zh-CN" altLang="en-US" dirty="0"/>
              <a:t>按钮，代理活动将从堆栈中弹出，重新呈现在设备屏幕上，并将被用户看到。为了满足</a:t>
            </a:r>
            <a:r>
              <a:rPr lang="en-US" altLang="zh-CN" dirty="0"/>
              <a:t>C1</a:t>
            </a:r>
            <a:r>
              <a:rPr lang="zh-CN" altLang="en-US" dirty="0"/>
              <a:t>，我们需要保持</a:t>
            </a:r>
            <a:r>
              <a:rPr lang="en-US" altLang="zh-CN" dirty="0"/>
              <a:t>app</a:t>
            </a:r>
            <a:r>
              <a:rPr lang="zh-CN" altLang="en-US" dirty="0"/>
              <a:t>的后栈不变。</a:t>
            </a:r>
            <a:endParaRPr lang="en-US" altLang="zh-CN" dirty="0"/>
          </a:p>
          <a:p>
            <a:pPr marL="0" indent="0">
              <a:buNone/>
            </a:pPr>
            <a:endParaRPr lang="zh-CN" altLang="en-US" dirty="0"/>
          </a:p>
        </p:txBody>
      </p:sp>
    </p:spTree>
    <p:extLst>
      <p:ext uri="{BB962C8B-B14F-4D97-AF65-F5344CB8AC3E}">
        <p14:creationId xmlns:p14="http://schemas.microsoft.com/office/powerpoint/2010/main" val="1738907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D7696E-D3CD-4F89-919A-AA8DB406FD60}"/>
              </a:ext>
            </a:extLst>
          </p:cNvPr>
          <p:cNvSpPr>
            <a:spLocks noGrp="1"/>
          </p:cNvSpPr>
          <p:nvPr>
            <p:ph type="title"/>
          </p:nvPr>
        </p:nvSpPr>
        <p:spPr/>
        <p:txBody>
          <a:bodyPr/>
          <a:lstStyle/>
          <a:p>
            <a:r>
              <a:rPr lang="en-US" altLang="zh-CN" dirty="0"/>
              <a:t>5.</a:t>
            </a:r>
            <a:r>
              <a:rPr lang="zh-CN" altLang="en-US" dirty="0"/>
              <a:t>篡改生成的</a:t>
            </a:r>
            <a:r>
              <a:rPr lang="en-US" altLang="zh-CN" dirty="0"/>
              <a:t>ATG</a:t>
            </a:r>
            <a:r>
              <a:rPr lang="zh-CN" altLang="en-US" dirty="0"/>
              <a:t>：利用</a:t>
            </a:r>
            <a:r>
              <a:rPr lang="en-US" altLang="zh-CN" dirty="0"/>
              <a:t>W2</a:t>
            </a:r>
            <a:r>
              <a:rPr lang="zh-CN" altLang="en-US" dirty="0"/>
              <a:t>的混淆方法</a:t>
            </a:r>
          </a:p>
        </p:txBody>
      </p:sp>
      <p:sp>
        <p:nvSpPr>
          <p:cNvPr id="4" name="文本占位符 3">
            <a:extLst>
              <a:ext uri="{FF2B5EF4-FFF2-40B4-BE49-F238E27FC236}">
                <a16:creationId xmlns:a16="http://schemas.microsoft.com/office/drawing/2014/main" id="{7E43045F-A671-4F49-B20A-C4E51CCC43DC}"/>
              </a:ext>
            </a:extLst>
          </p:cNvPr>
          <p:cNvSpPr>
            <a:spLocks noGrp="1"/>
          </p:cNvSpPr>
          <p:nvPr>
            <p:ph type="body" idx="14"/>
          </p:nvPr>
        </p:nvSpPr>
        <p:spPr/>
        <p:txBody>
          <a:bodyPr/>
          <a:lstStyle/>
          <a:p>
            <a:r>
              <a:rPr lang="en-US" altLang="zh-CN" dirty="0"/>
              <a:t>5.1.2 IPA </a:t>
            </a:r>
            <a:r>
              <a:rPr lang="zh-CN" altLang="en-US" dirty="0"/>
              <a:t>实现</a:t>
            </a:r>
          </a:p>
        </p:txBody>
      </p:sp>
      <p:sp>
        <p:nvSpPr>
          <p:cNvPr id="5" name="内容占位符 4">
            <a:extLst>
              <a:ext uri="{FF2B5EF4-FFF2-40B4-BE49-F238E27FC236}">
                <a16:creationId xmlns:a16="http://schemas.microsoft.com/office/drawing/2014/main" id="{8CC3DCC7-347D-4738-8049-CC40F1934053}"/>
              </a:ext>
            </a:extLst>
          </p:cNvPr>
          <p:cNvSpPr>
            <a:spLocks noGrp="1"/>
          </p:cNvSpPr>
          <p:nvPr>
            <p:ph sz="quarter" idx="15"/>
          </p:nvPr>
        </p:nvSpPr>
        <p:spPr>
          <a:xfrm>
            <a:off x="346229" y="1331651"/>
            <a:ext cx="5533871" cy="5202314"/>
          </a:xfrm>
        </p:spPr>
        <p:txBody>
          <a:bodyPr>
            <a:normAutofit fontScale="92500"/>
          </a:bodyPr>
          <a:lstStyle/>
          <a:p>
            <a:pPr marL="0" indent="0">
              <a:buNone/>
            </a:pPr>
            <a:r>
              <a:rPr lang="en-US" altLang="zh-CN" sz="1600" dirty="0">
                <a:solidFill>
                  <a:srgbClr val="333333"/>
                </a:solidFill>
                <a:latin typeface="Open Sans" panose="020B0606030504020204" pitchFamily="34" charset="0"/>
                <a:cs typeface="Open Sans" panose="020B0606030504020204" pitchFamily="34" charset="0"/>
              </a:rPr>
              <a:t>Line5~6=&gt; </a:t>
            </a:r>
            <a:r>
              <a:rPr lang="zh-CN" altLang="en-US" dirty="0"/>
              <a:t>打破了原来的活动转换 </a:t>
            </a:r>
            <a:r>
              <a:rPr lang="en-US" altLang="zh-CN" dirty="0"/>
              <a:t>a=&gt;b</a:t>
            </a:r>
            <a:r>
              <a:rPr lang="zh-CN" altLang="en-US" dirty="0"/>
              <a:t>，建立了从源活动 </a:t>
            </a:r>
            <a:r>
              <a:rPr lang="en-US" altLang="zh-CN" dirty="0"/>
              <a:t>a </a:t>
            </a:r>
            <a:r>
              <a:rPr lang="zh-CN" altLang="en-US" dirty="0"/>
              <a:t>到代理活动 </a:t>
            </a:r>
            <a:r>
              <a:rPr lang="en-US" altLang="zh-CN" dirty="0"/>
              <a:t>p (a=&gt;p)</a:t>
            </a:r>
            <a:r>
              <a:rPr lang="zh-CN" altLang="en-US" dirty="0"/>
              <a:t>的新转换。</a:t>
            </a:r>
            <a:endParaRPr lang="en-US" altLang="zh-CN" dirty="0"/>
          </a:p>
          <a:p>
            <a:pPr marL="0" indent="0">
              <a:buNone/>
            </a:pPr>
            <a:r>
              <a:rPr lang="en-US" altLang="zh-CN" sz="1600" dirty="0">
                <a:solidFill>
                  <a:srgbClr val="333333"/>
                </a:solidFill>
                <a:latin typeface="Open Sans" panose="020B0606030504020204" pitchFamily="34" charset="0"/>
                <a:cs typeface="Open Sans" panose="020B0606030504020204" pitchFamily="34" charset="0"/>
              </a:rPr>
              <a:t>Line11=&gt;</a:t>
            </a:r>
            <a:r>
              <a:rPr lang="zh-CN" altLang="en-US" dirty="0"/>
              <a:t>创建一个从代理</a:t>
            </a:r>
            <a:r>
              <a:rPr lang="en-US" altLang="zh-CN" dirty="0"/>
              <a:t>activity</a:t>
            </a:r>
            <a:r>
              <a:rPr lang="zh-CN" altLang="en-US" dirty="0"/>
              <a:t> </a:t>
            </a:r>
            <a:r>
              <a:rPr lang="en-US" altLang="zh-CN" dirty="0"/>
              <a:t>p </a:t>
            </a:r>
            <a:r>
              <a:rPr lang="zh-CN" altLang="en-US" dirty="0"/>
              <a:t>到目标</a:t>
            </a:r>
            <a:r>
              <a:rPr lang="en-US" altLang="zh-CN" dirty="0"/>
              <a:t>activity</a:t>
            </a:r>
            <a:r>
              <a:rPr lang="zh-CN" altLang="en-US" dirty="0"/>
              <a:t> </a:t>
            </a:r>
            <a:r>
              <a:rPr lang="en-US" altLang="zh-CN" dirty="0"/>
              <a:t>b (p=&gt;b)</a:t>
            </a:r>
            <a:r>
              <a:rPr lang="zh-CN" altLang="en-US" dirty="0"/>
              <a:t>的转换。因此，原来的</a:t>
            </a:r>
            <a:r>
              <a:rPr lang="en-US" altLang="zh-CN" dirty="0"/>
              <a:t>activity</a:t>
            </a:r>
            <a:r>
              <a:rPr lang="zh-CN" altLang="en-US" dirty="0"/>
              <a:t>转换 </a:t>
            </a:r>
            <a:r>
              <a:rPr lang="en-US" altLang="zh-CN" dirty="0"/>
              <a:t>a ~ b </a:t>
            </a:r>
            <a:r>
              <a:rPr lang="zh-CN" altLang="en-US" dirty="0"/>
              <a:t>被新的</a:t>
            </a:r>
            <a:r>
              <a:rPr lang="en-US" altLang="zh-CN" dirty="0"/>
              <a:t>activity</a:t>
            </a:r>
            <a:r>
              <a:rPr lang="zh-CN" altLang="en-US" dirty="0"/>
              <a:t>转换 </a:t>
            </a:r>
            <a:r>
              <a:rPr lang="en-US" altLang="zh-CN" dirty="0"/>
              <a:t>a ~ p ~ b </a:t>
            </a:r>
            <a:r>
              <a:rPr lang="zh-CN" altLang="en-US" dirty="0"/>
              <a:t>所取代。</a:t>
            </a:r>
          </a:p>
          <a:p>
            <a:pPr marL="0" indent="0">
              <a:buNone/>
            </a:pPr>
            <a:r>
              <a:rPr lang="zh-CN" altLang="en-US" dirty="0"/>
              <a:t>为了准确地指示代理</a:t>
            </a:r>
            <a:r>
              <a:rPr lang="en-US" altLang="zh-CN" dirty="0"/>
              <a:t>activity</a:t>
            </a:r>
            <a:r>
              <a:rPr lang="zh-CN" altLang="en-US" dirty="0"/>
              <a:t>启动目标</a:t>
            </a:r>
            <a:r>
              <a:rPr lang="en-US" altLang="zh-CN" dirty="0"/>
              <a:t>activity </a:t>
            </a:r>
            <a:r>
              <a:rPr lang="zh-CN" altLang="en-US" dirty="0"/>
              <a:t>，我们使用第</a:t>
            </a:r>
            <a:r>
              <a:rPr lang="en-US" altLang="zh-CN" dirty="0"/>
              <a:t>9</a:t>
            </a:r>
            <a:r>
              <a:rPr lang="zh-CN" altLang="en-US" dirty="0"/>
              <a:t>行中的变量 </a:t>
            </a:r>
            <a:r>
              <a:rPr lang="en-US" altLang="zh-CN" i="1" dirty="0" err="1"/>
              <a:t>originlntent</a:t>
            </a:r>
            <a:r>
              <a:rPr lang="en-US" altLang="zh-CN" dirty="0"/>
              <a:t> </a:t>
            </a:r>
            <a:r>
              <a:rPr lang="zh-CN" altLang="en-US" dirty="0"/>
              <a:t>来存储</a:t>
            </a:r>
            <a:r>
              <a:rPr lang="en-US" altLang="zh-CN" dirty="0"/>
              <a:t>Intent</a:t>
            </a:r>
            <a:r>
              <a:rPr lang="zh-CN" altLang="en-US" dirty="0"/>
              <a:t>对象，该对象用于启动原始</a:t>
            </a:r>
            <a:r>
              <a:rPr lang="en-US" altLang="zh-CN" dirty="0"/>
              <a:t>app</a:t>
            </a:r>
            <a:r>
              <a:rPr lang="zh-CN" altLang="en-US" dirty="0"/>
              <a:t>的目标</a:t>
            </a:r>
            <a:r>
              <a:rPr lang="en-US" altLang="zh-CN" dirty="0"/>
              <a:t>activity</a:t>
            </a:r>
            <a:r>
              <a:rPr lang="zh-CN" altLang="en-US" dirty="0"/>
              <a:t>。由于</a:t>
            </a:r>
            <a:r>
              <a:rPr lang="en-US" altLang="zh-CN" i="1" dirty="0" err="1"/>
              <a:t>originlntent</a:t>
            </a:r>
            <a:r>
              <a:rPr lang="zh-CN" altLang="en-US" dirty="0"/>
              <a:t>包含目标</a:t>
            </a:r>
            <a:r>
              <a:rPr lang="en-US" altLang="zh-CN" dirty="0"/>
              <a:t>activity</a:t>
            </a:r>
            <a:r>
              <a:rPr lang="zh-CN" altLang="en-US" dirty="0"/>
              <a:t>的信息</a:t>
            </a:r>
            <a:r>
              <a:rPr lang="en-US" altLang="zh-CN" dirty="0"/>
              <a:t>(</a:t>
            </a:r>
            <a:r>
              <a:rPr lang="zh-CN" altLang="en-US" dirty="0"/>
              <a:t>例如类名</a:t>
            </a:r>
            <a:r>
              <a:rPr lang="en-US" altLang="zh-CN" dirty="0"/>
              <a:t>) </a:t>
            </a:r>
            <a:r>
              <a:rPr lang="zh-CN" altLang="en-US" dirty="0"/>
              <a:t>，代理</a:t>
            </a:r>
            <a:r>
              <a:rPr lang="en-US" altLang="zh-CN" dirty="0"/>
              <a:t>activity</a:t>
            </a:r>
            <a:r>
              <a:rPr lang="zh-CN" altLang="en-US" dirty="0"/>
              <a:t>可以将其传递给 </a:t>
            </a:r>
            <a:r>
              <a:rPr lang="en-US" altLang="zh-CN" dirty="0"/>
              <a:t>line11</a:t>
            </a:r>
            <a:r>
              <a:rPr lang="zh-CN" altLang="en-US" dirty="0"/>
              <a:t>中的 </a:t>
            </a:r>
            <a:r>
              <a:rPr lang="en-US" altLang="zh-CN" i="1" dirty="0" err="1"/>
              <a:t>startActivity</a:t>
            </a:r>
            <a:r>
              <a:rPr lang="en-US" altLang="zh-CN" dirty="0"/>
              <a:t> </a:t>
            </a:r>
            <a:r>
              <a:rPr lang="en-US" altLang="zh-CN" dirty="0" err="1"/>
              <a:t>api</a:t>
            </a:r>
            <a:r>
              <a:rPr lang="zh-CN" altLang="en-US" dirty="0"/>
              <a:t>，以启动目标</a:t>
            </a:r>
            <a:r>
              <a:rPr lang="en-US" altLang="zh-CN" dirty="0"/>
              <a:t>activity</a:t>
            </a:r>
            <a:r>
              <a:rPr lang="zh-CN" altLang="en-US" dirty="0"/>
              <a:t>。</a:t>
            </a:r>
            <a:endParaRPr lang="en-US" altLang="zh-CN" dirty="0"/>
          </a:p>
          <a:p>
            <a:pPr marL="0" indent="0">
              <a:buNone/>
            </a:pPr>
            <a:r>
              <a:rPr lang="zh-CN" altLang="en-US" b="1" dirty="0">
                <a:solidFill>
                  <a:srgbClr val="FF0000"/>
                </a:solidFill>
              </a:rPr>
              <a:t>难点解决方式：</a:t>
            </a:r>
            <a:r>
              <a:rPr lang="zh-CN" altLang="en-US" dirty="0"/>
              <a:t>在目标活动启动后，调用</a:t>
            </a:r>
            <a:r>
              <a:rPr lang="en-US" altLang="zh-CN" dirty="0"/>
              <a:t>activity</a:t>
            </a:r>
            <a:r>
              <a:rPr lang="zh-CN" altLang="en-US" dirty="0"/>
              <a:t>类的 </a:t>
            </a:r>
            <a:r>
              <a:rPr lang="en-US" altLang="zh-CN" i="1" dirty="0"/>
              <a:t>finish </a:t>
            </a:r>
            <a:r>
              <a:rPr lang="zh-CN" altLang="en-US" dirty="0"/>
              <a:t>函数</a:t>
            </a:r>
            <a:r>
              <a:rPr lang="en-US" altLang="zh-CN" dirty="0"/>
              <a:t>(line12) </a:t>
            </a:r>
            <a:r>
              <a:rPr lang="zh-CN" altLang="en-US" dirty="0"/>
              <a:t>，主动从</a:t>
            </a:r>
            <a:r>
              <a:rPr lang="en-US" altLang="zh-CN" dirty="0"/>
              <a:t>app</a:t>
            </a:r>
            <a:r>
              <a:rPr lang="zh-CN" altLang="en-US" dirty="0"/>
              <a:t>的后台堆栈中删除代理</a:t>
            </a:r>
            <a:r>
              <a:rPr lang="en-US" altLang="zh-CN" dirty="0"/>
              <a:t>activity</a:t>
            </a:r>
            <a:r>
              <a:rPr lang="zh-CN" altLang="en-US" dirty="0"/>
              <a:t>。因此，即使用户从目标</a:t>
            </a:r>
            <a:r>
              <a:rPr lang="en-US" altLang="zh-CN" dirty="0" err="1"/>
              <a:t>activityv</a:t>
            </a:r>
            <a:r>
              <a:rPr lang="zh-CN" altLang="en-US" dirty="0"/>
              <a:t>回到源</a:t>
            </a:r>
            <a:r>
              <a:rPr lang="en-US" altLang="zh-CN" dirty="0"/>
              <a:t>activity </a:t>
            </a:r>
            <a:r>
              <a:rPr lang="zh-CN" altLang="en-US" dirty="0"/>
              <a:t>，转换流不会被代理</a:t>
            </a:r>
            <a:r>
              <a:rPr lang="en-US" altLang="zh-CN" dirty="0"/>
              <a:t>activity</a:t>
            </a:r>
            <a:r>
              <a:rPr lang="zh-CN" altLang="en-US" dirty="0"/>
              <a:t>阻塞，用户不会注意到代理</a:t>
            </a:r>
            <a:r>
              <a:rPr lang="en-US" altLang="zh-CN" dirty="0"/>
              <a:t>activity</a:t>
            </a:r>
            <a:r>
              <a:rPr lang="zh-CN" altLang="en-US" dirty="0"/>
              <a:t>的存在。</a:t>
            </a:r>
          </a:p>
        </p:txBody>
      </p:sp>
      <p:pic>
        <p:nvPicPr>
          <p:cNvPr id="7" name="内容占位符 6">
            <a:extLst>
              <a:ext uri="{FF2B5EF4-FFF2-40B4-BE49-F238E27FC236}">
                <a16:creationId xmlns:a16="http://schemas.microsoft.com/office/drawing/2014/main" id="{3F129B03-C159-4A50-90F1-4066694FCAA1}"/>
              </a:ext>
            </a:extLst>
          </p:cNvPr>
          <p:cNvPicPr>
            <a:picLocks noGrp="1" noChangeAspect="1"/>
          </p:cNvPicPr>
          <p:nvPr>
            <p:ph sz="quarter" idx="16"/>
          </p:nvPr>
        </p:nvPicPr>
        <p:blipFill>
          <a:blip r:embed="rId2"/>
          <a:stretch>
            <a:fillRect/>
          </a:stretch>
        </p:blipFill>
        <p:spPr>
          <a:xfrm>
            <a:off x="6500813" y="2946907"/>
            <a:ext cx="5041900" cy="2988248"/>
          </a:xfrm>
          <a:prstGeom prst="rect">
            <a:avLst/>
          </a:prstGeom>
        </p:spPr>
      </p:pic>
    </p:spTree>
    <p:extLst>
      <p:ext uri="{BB962C8B-B14F-4D97-AF65-F5344CB8AC3E}">
        <p14:creationId xmlns:p14="http://schemas.microsoft.com/office/powerpoint/2010/main" val="4052709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213E9B-6FC7-4AFD-BBAD-EA1BAADE86A4}"/>
              </a:ext>
            </a:extLst>
          </p:cNvPr>
          <p:cNvSpPr>
            <a:spLocks noGrp="1"/>
          </p:cNvSpPr>
          <p:nvPr>
            <p:ph type="title"/>
          </p:nvPr>
        </p:nvSpPr>
        <p:spPr/>
        <p:txBody>
          <a:bodyPr/>
          <a:lstStyle/>
          <a:p>
            <a:r>
              <a:rPr lang="en-US" altLang="zh-CN" dirty="0"/>
              <a:t>5.</a:t>
            </a:r>
            <a:r>
              <a:rPr lang="zh-CN" altLang="en-US" dirty="0"/>
              <a:t>篡改生成的</a:t>
            </a:r>
            <a:r>
              <a:rPr lang="en-US" altLang="zh-CN" dirty="0"/>
              <a:t>ATG</a:t>
            </a:r>
            <a:r>
              <a:rPr lang="zh-CN" altLang="en-US" dirty="0"/>
              <a:t>：利用</a:t>
            </a:r>
            <a:r>
              <a:rPr lang="en-US" altLang="zh-CN" dirty="0"/>
              <a:t>W2</a:t>
            </a:r>
            <a:r>
              <a:rPr lang="zh-CN" altLang="en-US" dirty="0"/>
              <a:t>的混淆方法</a:t>
            </a:r>
          </a:p>
        </p:txBody>
      </p:sp>
      <p:sp>
        <p:nvSpPr>
          <p:cNvPr id="3" name="文本占位符 2">
            <a:extLst>
              <a:ext uri="{FF2B5EF4-FFF2-40B4-BE49-F238E27FC236}">
                <a16:creationId xmlns:a16="http://schemas.microsoft.com/office/drawing/2014/main" id="{077E8EC1-112E-472C-A80E-70A3CE25DA90}"/>
              </a:ext>
            </a:extLst>
          </p:cNvPr>
          <p:cNvSpPr>
            <a:spLocks noGrp="1"/>
          </p:cNvSpPr>
          <p:nvPr>
            <p:ph type="body" idx="1"/>
          </p:nvPr>
        </p:nvSpPr>
        <p:spPr>
          <a:xfrm>
            <a:off x="341052" y="1332141"/>
            <a:ext cx="5042646" cy="703135"/>
          </a:xfrm>
        </p:spPr>
        <p:txBody>
          <a:bodyPr/>
          <a:lstStyle/>
          <a:p>
            <a:r>
              <a:rPr lang="en-US" altLang="zh-CN" dirty="0"/>
              <a:t>5.2.1 esc</a:t>
            </a:r>
            <a:r>
              <a:rPr lang="zh-CN" altLang="en-US" dirty="0"/>
              <a:t>设计思想</a:t>
            </a:r>
          </a:p>
        </p:txBody>
      </p:sp>
      <p:sp>
        <p:nvSpPr>
          <p:cNvPr id="5" name="内容占位符 4">
            <a:extLst>
              <a:ext uri="{FF2B5EF4-FFF2-40B4-BE49-F238E27FC236}">
                <a16:creationId xmlns:a16="http://schemas.microsoft.com/office/drawing/2014/main" id="{74416D5C-0048-40F9-A6F8-029C58828247}"/>
              </a:ext>
            </a:extLst>
          </p:cNvPr>
          <p:cNvSpPr>
            <a:spLocks noGrp="1"/>
          </p:cNvSpPr>
          <p:nvPr>
            <p:ph sz="quarter" idx="15"/>
          </p:nvPr>
        </p:nvSpPr>
        <p:spPr>
          <a:xfrm>
            <a:off x="429827" y="2035276"/>
            <a:ext cx="5041900" cy="3093579"/>
          </a:xfrm>
        </p:spPr>
        <p:txBody>
          <a:bodyPr>
            <a:normAutofit fontScale="92500" lnSpcReduction="10000"/>
          </a:bodyPr>
          <a:lstStyle/>
          <a:p>
            <a:pPr marL="0" indent="0">
              <a:buNone/>
            </a:pPr>
            <a:r>
              <a:rPr lang="en-US" altLang="zh-CN" dirty="0"/>
              <a:t>ATG</a:t>
            </a:r>
            <a:r>
              <a:rPr lang="zh-CN" altLang="en-US" dirty="0"/>
              <a:t> </a:t>
            </a:r>
            <a:r>
              <a:rPr lang="en-US" altLang="zh-CN" dirty="0"/>
              <a:t>builders</a:t>
            </a:r>
            <a:r>
              <a:rPr lang="zh-CN" altLang="en-US" dirty="0"/>
              <a:t>解析传递给</a:t>
            </a:r>
            <a:r>
              <a:rPr lang="en-US" altLang="zh-CN" dirty="0"/>
              <a:t>activity</a:t>
            </a:r>
            <a:r>
              <a:rPr lang="zh-CN" altLang="en-US" dirty="0"/>
              <a:t>转换相关</a:t>
            </a:r>
            <a:r>
              <a:rPr lang="en-US" altLang="zh-CN" dirty="0" err="1"/>
              <a:t>api</a:t>
            </a:r>
            <a:r>
              <a:rPr lang="en-US" altLang="zh-CN" dirty="0"/>
              <a:t> </a:t>
            </a:r>
            <a:r>
              <a:rPr lang="zh-CN" altLang="en-US" dirty="0"/>
              <a:t>的 </a:t>
            </a:r>
            <a:r>
              <a:rPr lang="en-US" altLang="zh-CN" dirty="0"/>
              <a:t>intent</a:t>
            </a:r>
            <a:r>
              <a:rPr lang="zh-CN" altLang="en-US" dirty="0"/>
              <a:t>对象，以查找目标</a:t>
            </a:r>
            <a:r>
              <a:rPr lang="en-US" altLang="zh-CN" dirty="0"/>
              <a:t>activity(</a:t>
            </a:r>
            <a:r>
              <a:rPr lang="zh-CN" altLang="en-US" dirty="0"/>
              <a:t>即每个</a:t>
            </a:r>
            <a:r>
              <a:rPr lang="en-US" altLang="zh-CN" dirty="0"/>
              <a:t>intent</a:t>
            </a:r>
            <a:r>
              <a:rPr lang="zh-CN" altLang="en-US" dirty="0"/>
              <a:t>对象的</a:t>
            </a:r>
            <a:r>
              <a:rPr lang="en-US" altLang="zh-CN" dirty="0" err="1"/>
              <a:t>reciever</a:t>
            </a:r>
            <a:r>
              <a:rPr lang="en-US" altLang="zh-CN" dirty="0"/>
              <a:t>)</a:t>
            </a:r>
            <a:r>
              <a:rPr lang="zh-CN" altLang="en-US" dirty="0"/>
              <a:t>。开发人员通常通过类名</a:t>
            </a:r>
            <a:r>
              <a:rPr lang="en-US" altLang="zh-CN" dirty="0"/>
              <a:t>(</a:t>
            </a:r>
            <a:r>
              <a:rPr lang="zh-CN" altLang="en-US" dirty="0"/>
              <a:t>图中的 </a:t>
            </a:r>
            <a:r>
              <a:rPr lang="en-US" altLang="zh-CN" dirty="0"/>
              <a:t>condition_1)</a:t>
            </a:r>
            <a:r>
              <a:rPr lang="zh-CN" altLang="en-US" dirty="0"/>
              <a:t>或相应的 </a:t>
            </a:r>
            <a:r>
              <a:rPr lang="en-US" altLang="zh-CN" dirty="0" err="1"/>
              <a:t>java.lang.class</a:t>
            </a:r>
            <a:r>
              <a:rPr lang="zh-CN" altLang="en-US" dirty="0"/>
              <a:t>对象</a:t>
            </a:r>
            <a:r>
              <a:rPr lang="en-US" altLang="zh-CN" dirty="0"/>
              <a:t> (</a:t>
            </a:r>
            <a:r>
              <a:rPr lang="zh-CN" altLang="en-US" dirty="0"/>
              <a:t>图中的</a:t>
            </a:r>
            <a:r>
              <a:rPr lang="en-US" altLang="zh-CN" dirty="0"/>
              <a:t>condition_2)</a:t>
            </a:r>
            <a:r>
              <a:rPr lang="zh-CN" altLang="en-US" dirty="0"/>
              <a:t>显式地指定</a:t>
            </a:r>
            <a:r>
              <a:rPr lang="en-US" altLang="zh-CN" dirty="0"/>
              <a:t>intent receiver</a:t>
            </a:r>
            <a:r>
              <a:rPr lang="zh-CN" altLang="en-US" dirty="0"/>
              <a:t>。</a:t>
            </a:r>
            <a:endParaRPr lang="en-US" altLang="zh-CN" dirty="0"/>
          </a:p>
          <a:p>
            <a:pPr marL="0" indent="0">
              <a:buNone/>
            </a:pPr>
            <a:r>
              <a:rPr lang="zh-CN" altLang="en-US" dirty="0"/>
              <a:t>基于上述原因，</a:t>
            </a:r>
            <a:r>
              <a:rPr lang="en-US" altLang="zh-CN" dirty="0"/>
              <a:t>ESC</a:t>
            </a:r>
            <a:r>
              <a:rPr lang="zh-CN" altLang="en-US" dirty="0"/>
              <a:t>编码字符串常量，特别是目标</a:t>
            </a:r>
            <a:r>
              <a:rPr lang="en-US" altLang="zh-CN" dirty="0"/>
              <a:t>activity</a:t>
            </a:r>
            <a:r>
              <a:rPr lang="zh-CN" altLang="en-US" dirty="0"/>
              <a:t>的类名，使</a:t>
            </a:r>
            <a:r>
              <a:rPr lang="en-US" altLang="zh-CN" dirty="0"/>
              <a:t>ATG</a:t>
            </a:r>
            <a:r>
              <a:rPr lang="zh-CN" altLang="en-US" dirty="0"/>
              <a:t> </a:t>
            </a:r>
            <a:r>
              <a:rPr lang="en-US" altLang="zh-CN" dirty="0"/>
              <a:t>builders</a:t>
            </a:r>
            <a:r>
              <a:rPr lang="zh-CN" altLang="en-US" dirty="0"/>
              <a:t>很难正确地找到每个</a:t>
            </a:r>
            <a:r>
              <a:rPr lang="en-US" altLang="zh-CN" dirty="0"/>
              <a:t>activity</a:t>
            </a:r>
            <a:r>
              <a:rPr lang="zh-CN" altLang="en-US" dirty="0"/>
              <a:t>转换的目标。因此，构建出的混淆后</a:t>
            </a:r>
            <a:r>
              <a:rPr lang="en-US" altLang="zh-CN" dirty="0"/>
              <a:t>app</a:t>
            </a:r>
            <a:r>
              <a:rPr lang="zh-CN" altLang="en-US" dirty="0"/>
              <a:t>的</a:t>
            </a:r>
            <a:r>
              <a:rPr lang="en-US" altLang="zh-CN" dirty="0"/>
              <a:t>ATG</a:t>
            </a:r>
            <a:r>
              <a:rPr lang="zh-CN" altLang="en-US" dirty="0"/>
              <a:t>将是不完整的。</a:t>
            </a:r>
          </a:p>
        </p:txBody>
      </p:sp>
      <p:pic>
        <p:nvPicPr>
          <p:cNvPr id="7" name="内容占位符 6">
            <a:extLst>
              <a:ext uri="{FF2B5EF4-FFF2-40B4-BE49-F238E27FC236}">
                <a16:creationId xmlns:a16="http://schemas.microsoft.com/office/drawing/2014/main" id="{28780D15-8970-4918-AB54-3240D25CD28D}"/>
              </a:ext>
            </a:extLst>
          </p:cNvPr>
          <p:cNvPicPr>
            <a:picLocks noGrp="1" noChangeAspect="1"/>
          </p:cNvPicPr>
          <p:nvPr>
            <p:ph sz="quarter" idx="16"/>
          </p:nvPr>
        </p:nvPicPr>
        <p:blipFill>
          <a:blip r:embed="rId2"/>
          <a:stretch>
            <a:fillRect/>
          </a:stretch>
        </p:blipFill>
        <p:spPr>
          <a:xfrm>
            <a:off x="6385403" y="1959615"/>
            <a:ext cx="5041900" cy="2139733"/>
          </a:xfrm>
          <a:prstGeom prst="rect">
            <a:avLst/>
          </a:prstGeom>
        </p:spPr>
      </p:pic>
    </p:spTree>
    <p:extLst>
      <p:ext uri="{BB962C8B-B14F-4D97-AF65-F5344CB8AC3E}">
        <p14:creationId xmlns:p14="http://schemas.microsoft.com/office/powerpoint/2010/main" val="4276137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765FA8-2557-4BFD-B051-10C0649AEEFB}"/>
              </a:ext>
            </a:extLst>
          </p:cNvPr>
          <p:cNvSpPr>
            <a:spLocks noGrp="1"/>
          </p:cNvSpPr>
          <p:nvPr>
            <p:ph type="title"/>
          </p:nvPr>
        </p:nvSpPr>
        <p:spPr/>
        <p:txBody>
          <a:bodyPr/>
          <a:lstStyle/>
          <a:p>
            <a:r>
              <a:rPr lang="en-US" altLang="zh-CN" dirty="0"/>
              <a:t>5.</a:t>
            </a:r>
            <a:r>
              <a:rPr lang="zh-CN" altLang="en-US" dirty="0"/>
              <a:t>篡改生成的</a:t>
            </a:r>
            <a:r>
              <a:rPr lang="en-US" altLang="zh-CN" dirty="0"/>
              <a:t>ATG</a:t>
            </a:r>
            <a:r>
              <a:rPr lang="zh-CN" altLang="en-US" dirty="0"/>
              <a:t>：利用</a:t>
            </a:r>
            <a:r>
              <a:rPr lang="en-US" altLang="zh-CN" dirty="0"/>
              <a:t>W2</a:t>
            </a:r>
            <a:r>
              <a:rPr lang="zh-CN" altLang="en-US" dirty="0"/>
              <a:t>的混淆方法</a:t>
            </a:r>
          </a:p>
        </p:txBody>
      </p:sp>
      <p:sp>
        <p:nvSpPr>
          <p:cNvPr id="3" name="文本占位符 2">
            <a:extLst>
              <a:ext uri="{FF2B5EF4-FFF2-40B4-BE49-F238E27FC236}">
                <a16:creationId xmlns:a16="http://schemas.microsoft.com/office/drawing/2014/main" id="{26938ED1-96FD-431B-836D-35A8AFBDA917}"/>
              </a:ext>
            </a:extLst>
          </p:cNvPr>
          <p:cNvSpPr>
            <a:spLocks noGrp="1"/>
          </p:cNvSpPr>
          <p:nvPr>
            <p:ph type="body" idx="1"/>
          </p:nvPr>
        </p:nvSpPr>
        <p:spPr>
          <a:xfrm>
            <a:off x="341052" y="1335435"/>
            <a:ext cx="5042646" cy="703135"/>
          </a:xfrm>
        </p:spPr>
        <p:txBody>
          <a:bodyPr/>
          <a:lstStyle/>
          <a:p>
            <a:r>
              <a:rPr lang="en-US" altLang="zh-CN" dirty="0"/>
              <a:t>5.2.2 esc</a:t>
            </a:r>
            <a:r>
              <a:rPr lang="zh-CN" altLang="en-US" dirty="0"/>
              <a:t>实现</a:t>
            </a:r>
          </a:p>
        </p:txBody>
      </p:sp>
      <p:sp>
        <p:nvSpPr>
          <p:cNvPr id="4" name="文本占位符 3">
            <a:extLst>
              <a:ext uri="{FF2B5EF4-FFF2-40B4-BE49-F238E27FC236}">
                <a16:creationId xmlns:a16="http://schemas.microsoft.com/office/drawing/2014/main" id="{66D4383A-E88D-4A69-B863-8F1C27D3966B}"/>
              </a:ext>
            </a:extLst>
          </p:cNvPr>
          <p:cNvSpPr>
            <a:spLocks noGrp="1"/>
          </p:cNvSpPr>
          <p:nvPr>
            <p:ph type="body" idx="14"/>
          </p:nvPr>
        </p:nvSpPr>
        <p:spPr/>
        <p:txBody>
          <a:bodyPr/>
          <a:lstStyle/>
          <a:p>
            <a:endParaRPr lang="zh-CN" altLang="en-US"/>
          </a:p>
        </p:txBody>
      </p:sp>
      <p:sp>
        <p:nvSpPr>
          <p:cNvPr id="5" name="内容占位符 4">
            <a:extLst>
              <a:ext uri="{FF2B5EF4-FFF2-40B4-BE49-F238E27FC236}">
                <a16:creationId xmlns:a16="http://schemas.microsoft.com/office/drawing/2014/main" id="{3D8F18DF-F401-455C-867E-9AB7FDF86D5E}"/>
              </a:ext>
            </a:extLst>
          </p:cNvPr>
          <p:cNvSpPr>
            <a:spLocks noGrp="1"/>
          </p:cNvSpPr>
          <p:nvPr>
            <p:ph sz="quarter" idx="15"/>
          </p:nvPr>
        </p:nvSpPr>
        <p:spPr>
          <a:xfrm>
            <a:off x="438705" y="2074431"/>
            <a:ext cx="5402802" cy="3811464"/>
          </a:xfrm>
        </p:spPr>
        <p:txBody>
          <a:bodyPr>
            <a:normAutofit fontScale="92500"/>
          </a:bodyPr>
          <a:lstStyle/>
          <a:p>
            <a:pPr marL="0" indent="0">
              <a:buNone/>
            </a:pPr>
            <a:r>
              <a:rPr lang="en-US" altLang="zh-CN" sz="1400" dirty="0">
                <a:solidFill>
                  <a:srgbClr val="333333"/>
                </a:solidFill>
                <a:latin typeface="Open Sans" panose="020B0606030504020204" pitchFamily="34" charset="0"/>
                <a:cs typeface="Open Sans" panose="020B0606030504020204" pitchFamily="34" charset="0"/>
              </a:rPr>
              <a:t>Line4=&gt;</a:t>
            </a:r>
            <a:r>
              <a:rPr lang="zh-CN" altLang="en-US" dirty="0"/>
              <a:t>字符串被反转顺序编码（其他复杂的字符串编码算法也可以用来防止 </a:t>
            </a:r>
            <a:r>
              <a:rPr lang="en-US" altLang="zh-CN" dirty="0"/>
              <a:t>ATG</a:t>
            </a:r>
            <a:r>
              <a:rPr lang="zh-CN" altLang="en-US" dirty="0"/>
              <a:t> </a:t>
            </a:r>
            <a:r>
              <a:rPr lang="en-US" altLang="zh-CN" dirty="0"/>
              <a:t>builders</a:t>
            </a:r>
            <a:r>
              <a:rPr lang="zh-CN" altLang="en-US" dirty="0"/>
              <a:t>获得原始字符串），“</a:t>
            </a:r>
            <a:r>
              <a:rPr lang="en-US" altLang="zh-CN" dirty="0"/>
              <a:t>activity _ name”</a:t>
            </a:r>
            <a:r>
              <a:rPr lang="zh-CN" altLang="en-US" dirty="0"/>
              <a:t>是目标</a:t>
            </a:r>
            <a:r>
              <a:rPr lang="en-US" altLang="zh-CN" dirty="0"/>
              <a:t>activity</a:t>
            </a:r>
            <a:r>
              <a:rPr lang="zh-CN" altLang="en-US" dirty="0"/>
              <a:t>的类名。</a:t>
            </a:r>
            <a:endParaRPr lang="en-US" altLang="zh-CN" dirty="0"/>
          </a:p>
          <a:p>
            <a:pPr marL="0" indent="0">
              <a:buNone/>
            </a:pPr>
            <a:r>
              <a:rPr lang="en-US" altLang="zh-CN" sz="1400" dirty="0">
                <a:solidFill>
                  <a:srgbClr val="333333"/>
                </a:solidFill>
                <a:latin typeface="Open Sans" panose="020B0606030504020204" pitchFamily="34" charset="0"/>
                <a:cs typeface="Open Sans" panose="020B0606030504020204" pitchFamily="34" charset="0"/>
              </a:rPr>
              <a:t>Line5=&gt;</a:t>
            </a:r>
            <a:r>
              <a:rPr lang="zh-CN" altLang="en-US" dirty="0"/>
              <a:t>调用</a:t>
            </a:r>
            <a:r>
              <a:rPr lang="en-US" altLang="zh-CN" dirty="0"/>
              <a:t>decode</a:t>
            </a:r>
            <a:r>
              <a:rPr lang="zh-CN" altLang="en-US" dirty="0"/>
              <a:t>方法来恢复原始字符串。</a:t>
            </a:r>
            <a:endParaRPr lang="en-US" altLang="zh-CN" dirty="0"/>
          </a:p>
          <a:p>
            <a:pPr marL="0" indent="0">
              <a:buNone/>
            </a:pPr>
            <a:r>
              <a:rPr lang="zh-CN" altLang="en-US" dirty="0"/>
              <a:t>如果</a:t>
            </a:r>
            <a:r>
              <a:rPr lang="en-US" altLang="zh-CN" dirty="0"/>
              <a:t>app</a:t>
            </a:r>
            <a:r>
              <a:rPr lang="zh-CN" altLang="en-US" dirty="0"/>
              <a:t>使用类名指定</a:t>
            </a:r>
            <a:r>
              <a:rPr lang="en-US" altLang="zh-CN" dirty="0"/>
              <a:t>intent receiver </a:t>
            </a:r>
            <a:r>
              <a:rPr lang="zh-CN" altLang="en-US" dirty="0"/>
              <a:t>，</a:t>
            </a:r>
            <a:r>
              <a:rPr lang="en-US" altLang="zh-CN" i="1" dirty="0"/>
              <a:t>decode</a:t>
            </a:r>
            <a:r>
              <a:rPr lang="zh-CN" altLang="en-US" dirty="0"/>
              <a:t>变量将被发送到 </a:t>
            </a:r>
            <a:r>
              <a:rPr lang="en-US" altLang="zh-CN" i="1" dirty="0" err="1"/>
              <a:t>setClassName</a:t>
            </a:r>
            <a:r>
              <a:rPr lang="zh-CN" altLang="en-US" dirty="0"/>
              <a:t>方法</a:t>
            </a:r>
            <a:r>
              <a:rPr lang="en-US" altLang="zh-CN" dirty="0"/>
              <a:t> (</a:t>
            </a:r>
            <a:r>
              <a:rPr lang="zh-CN" altLang="en-US" dirty="0"/>
              <a:t>即第</a:t>
            </a:r>
            <a:r>
              <a:rPr lang="en-US" altLang="zh-CN" dirty="0"/>
              <a:t>7</a:t>
            </a:r>
            <a:r>
              <a:rPr lang="zh-CN" altLang="en-US" dirty="0"/>
              <a:t>行</a:t>
            </a:r>
            <a:r>
              <a:rPr lang="en-US" altLang="zh-CN" dirty="0"/>
              <a:t>)</a:t>
            </a:r>
            <a:r>
              <a:rPr lang="zh-CN" altLang="en-US" dirty="0"/>
              <a:t>。</a:t>
            </a:r>
            <a:endParaRPr lang="en-US" altLang="zh-CN" dirty="0"/>
          </a:p>
          <a:p>
            <a:pPr marL="0" indent="0">
              <a:buNone/>
            </a:pPr>
            <a:r>
              <a:rPr lang="zh-CN" altLang="en-US" dirty="0"/>
              <a:t>否则，解码后的字符串将被传递给 </a:t>
            </a:r>
            <a:r>
              <a:rPr lang="en-US" altLang="zh-CN" i="1" dirty="0" err="1"/>
              <a:t>class.forName</a:t>
            </a:r>
            <a:r>
              <a:rPr lang="en-US" altLang="zh-CN" i="1" dirty="0"/>
              <a:t> </a:t>
            </a:r>
            <a:r>
              <a:rPr lang="en-US" altLang="zh-CN" dirty="0" err="1"/>
              <a:t>api</a:t>
            </a:r>
            <a:r>
              <a:rPr lang="en-US" altLang="zh-CN" dirty="0"/>
              <a:t> (</a:t>
            </a:r>
            <a:r>
              <a:rPr lang="zh-CN" altLang="en-US" dirty="0"/>
              <a:t>即第</a:t>
            </a:r>
            <a:r>
              <a:rPr lang="en-US" altLang="zh-CN" dirty="0"/>
              <a:t>9</a:t>
            </a:r>
            <a:r>
              <a:rPr lang="zh-CN" altLang="en-US" dirty="0"/>
              <a:t>行</a:t>
            </a:r>
            <a:r>
              <a:rPr lang="en-US" altLang="zh-CN" dirty="0"/>
              <a:t>) </a:t>
            </a:r>
            <a:r>
              <a:rPr lang="zh-CN" altLang="en-US" dirty="0"/>
              <a:t>，以检索目标</a:t>
            </a:r>
            <a:r>
              <a:rPr lang="en-US" altLang="zh-CN" dirty="0"/>
              <a:t>activity</a:t>
            </a:r>
            <a:r>
              <a:rPr lang="zh-CN" altLang="en-US" dirty="0"/>
              <a:t>的 </a:t>
            </a:r>
            <a:r>
              <a:rPr lang="en-US" altLang="zh-CN" dirty="0" err="1"/>
              <a:t>java.lang.class</a:t>
            </a:r>
            <a:r>
              <a:rPr lang="en-US" altLang="zh-CN" dirty="0"/>
              <a:t> </a:t>
            </a:r>
            <a:r>
              <a:rPr lang="zh-CN" altLang="en-US" dirty="0"/>
              <a:t>对象，该对象将用于指定</a:t>
            </a:r>
            <a:r>
              <a:rPr lang="en-US" altLang="zh-CN" dirty="0"/>
              <a:t>intent</a:t>
            </a:r>
            <a:r>
              <a:rPr lang="zh-CN" altLang="en-US" dirty="0"/>
              <a:t> </a:t>
            </a:r>
            <a:r>
              <a:rPr lang="en-US" altLang="zh-CN" dirty="0"/>
              <a:t>receiver(</a:t>
            </a:r>
            <a:r>
              <a:rPr lang="zh-CN" altLang="en-US" dirty="0"/>
              <a:t>即目标</a:t>
            </a:r>
            <a:r>
              <a:rPr lang="en-US" altLang="zh-CN" dirty="0"/>
              <a:t>activity)</a:t>
            </a:r>
            <a:r>
              <a:rPr lang="zh-CN" altLang="en-US" dirty="0"/>
              <a:t>。</a:t>
            </a:r>
          </a:p>
        </p:txBody>
      </p:sp>
      <p:pic>
        <p:nvPicPr>
          <p:cNvPr id="7" name="内容占位符 6">
            <a:extLst>
              <a:ext uri="{FF2B5EF4-FFF2-40B4-BE49-F238E27FC236}">
                <a16:creationId xmlns:a16="http://schemas.microsoft.com/office/drawing/2014/main" id="{11420271-271C-439C-B3AB-136FB5D8EC5A}"/>
              </a:ext>
            </a:extLst>
          </p:cNvPr>
          <p:cNvPicPr>
            <a:picLocks noGrp="1" noChangeAspect="1"/>
          </p:cNvPicPr>
          <p:nvPr>
            <p:ph sz="quarter" idx="16"/>
          </p:nvPr>
        </p:nvPicPr>
        <p:blipFill>
          <a:blip r:embed="rId2"/>
          <a:stretch>
            <a:fillRect/>
          </a:stretch>
        </p:blipFill>
        <p:spPr>
          <a:xfrm>
            <a:off x="6500813" y="3371165"/>
            <a:ext cx="5041900" cy="2139733"/>
          </a:xfrm>
          <a:prstGeom prst="rect">
            <a:avLst/>
          </a:prstGeom>
        </p:spPr>
      </p:pic>
    </p:spTree>
    <p:extLst>
      <p:ext uri="{BB962C8B-B14F-4D97-AF65-F5344CB8AC3E}">
        <p14:creationId xmlns:p14="http://schemas.microsoft.com/office/powerpoint/2010/main" val="1706424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71288B-D7F8-464F-98CF-A8D29885F31E}"/>
              </a:ext>
            </a:extLst>
          </p:cNvPr>
          <p:cNvSpPr>
            <a:spLocks noGrp="1"/>
          </p:cNvSpPr>
          <p:nvPr>
            <p:ph type="title"/>
          </p:nvPr>
        </p:nvSpPr>
        <p:spPr/>
        <p:txBody>
          <a:bodyPr/>
          <a:lstStyle/>
          <a:p>
            <a:r>
              <a:rPr lang="en-US" altLang="zh-CN" dirty="0"/>
              <a:t>5.</a:t>
            </a:r>
            <a:r>
              <a:rPr lang="zh-CN" altLang="en-US" dirty="0"/>
              <a:t>篡改生成的</a:t>
            </a:r>
            <a:r>
              <a:rPr lang="en-US" altLang="zh-CN" dirty="0"/>
              <a:t>ATG</a:t>
            </a:r>
            <a:r>
              <a:rPr lang="zh-CN" altLang="en-US" dirty="0"/>
              <a:t>：利用</a:t>
            </a:r>
            <a:r>
              <a:rPr lang="en-US" altLang="zh-CN" dirty="0"/>
              <a:t>W2</a:t>
            </a:r>
            <a:r>
              <a:rPr lang="zh-CN" altLang="en-US" dirty="0"/>
              <a:t>的混淆方法</a:t>
            </a:r>
          </a:p>
        </p:txBody>
      </p:sp>
      <p:sp>
        <p:nvSpPr>
          <p:cNvPr id="3" name="内容占位符 2">
            <a:extLst>
              <a:ext uri="{FF2B5EF4-FFF2-40B4-BE49-F238E27FC236}">
                <a16:creationId xmlns:a16="http://schemas.microsoft.com/office/drawing/2014/main" id="{999D557A-9D46-4F43-89B4-DE0FBE868DAF}"/>
              </a:ext>
            </a:extLst>
          </p:cNvPr>
          <p:cNvSpPr>
            <a:spLocks noGrp="1"/>
          </p:cNvSpPr>
          <p:nvPr>
            <p:ph sz="quarter" idx="13"/>
          </p:nvPr>
        </p:nvSpPr>
        <p:spPr/>
        <p:txBody>
          <a:bodyPr/>
          <a:lstStyle/>
          <a:p>
            <a:pPr marL="0" indent="0">
              <a:buNone/>
            </a:pPr>
            <a:r>
              <a:rPr lang="en-US" altLang="zh-CN" dirty="0"/>
              <a:t>5.3.1 RFC</a:t>
            </a:r>
            <a:r>
              <a:rPr lang="zh-CN" altLang="en-US" dirty="0"/>
              <a:t>设计思想</a:t>
            </a:r>
            <a:endParaRPr lang="en-US" altLang="zh-CN" dirty="0"/>
          </a:p>
          <a:p>
            <a:pPr marL="0" indent="0">
              <a:buNone/>
            </a:pPr>
            <a:r>
              <a:rPr lang="zh-CN" altLang="en-US" dirty="0"/>
              <a:t>定位</a:t>
            </a:r>
            <a:r>
              <a:rPr lang="en-US" altLang="zh-CN" dirty="0"/>
              <a:t>activity</a:t>
            </a:r>
            <a:r>
              <a:rPr lang="zh-CN" altLang="en-US" dirty="0"/>
              <a:t>转换相关 </a:t>
            </a:r>
            <a:r>
              <a:rPr lang="en-US" altLang="zh-CN" dirty="0" err="1"/>
              <a:t>api</a:t>
            </a:r>
            <a:r>
              <a:rPr lang="en-US" altLang="zh-CN" dirty="0"/>
              <a:t> </a:t>
            </a:r>
            <a:r>
              <a:rPr lang="zh-CN" altLang="en-US" dirty="0"/>
              <a:t>的调用是构建挨</a:t>
            </a:r>
            <a:r>
              <a:rPr lang="en-US" altLang="zh-CN" dirty="0"/>
              <a:t>ATG</a:t>
            </a:r>
            <a:r>
              <a:rPr lang="zh-CN" altLang="en-US" dirty="0"/>
              <a:t>的另一个关键步骤。</a:t>
            </a:r>
            <a:endParaRPr lang="en-US" altLang="zh-CN" dirty="0"/>
          </a:p>
          <a:p>
            <a:pPr marL="0" indent="0">
              <a:buNone/>
            </a:pPr>
            <a:r>
              <a:rPr lang="zh-CN" altLang="en-US" dirty="0"/>
              <a:t>基于上述原因，</a:t>
            </a:r>
            <a:r>
              <a:rPr lang="en-US" altLang="zh-CN" dirty="0"/>
              <a:t>RFC</a:t>
            </a:r>
            <a:r>
              <a:rPr lang="zh-CN" altLang="en-US" dirty="0"/>
              <a:t>通过 </a:t>
            </a:r>
            <a:r>
              <a:rPr lang="en-US" altLang="zh-CN" dirty="0"/>
              <a:t>java </a:t>
            </a:r>
            <a:r>
              <a:rPr lang="zh-CN" altLang="en-US" dirty="0"/>
              <a:t>反射重写这种函数调用，从而隐藏了对 </a:t>
            </a:r>
            <a:r>
              <a:rPr lang="en-US" altLang="zh-CN" dirty="0"/>
              <a:t>ATG</a:t>
            </a:r>
            <a:r>
              <a:rPr lang="zh-CN" altLang="en-US" dirty="0"/>
              <a:t> </a:t>
            </a:r>
            <a:r>
              <a:rPr lang="en-US" altLang="zh-CN" dirty="0"/>
              <a:t>builders</a:t>
            </a:r>
            <a:r>
              <a:rPr lang="zh-CN" altLang="en-US" dirty="0"/>
              <a:t>的调用。</a:t>
            </a:r>
            <a:endParaRPr lang="en-US" altLang="zh-CN" dirty="0"/>
          </a:p>
          <a:p>
            <a:pPr marL="0" indent="0">
              <a:buNone/>
            </a:pPr>
            <a:r>
              <a:rPr lang="zh-CN" altLang="en-US" dirty="0"/>
              <a:t>因此，构建的混淆后</a:t>
            </a:r>
            <a:r>
              <a:rPr lang="en-US" altLang="zh-CN" dirty="0"/>
              <a:t>app</a:t>
            </a:r>
            <a:r>
              <a:rPr lang="zh-CN" altLang="en-US" dirty="0"/>
              <a:t>的</a:t>
            </a:r>
            <a:r>
              <a:rPr lang="en-US" altLang="zh-CN" dirty="0"/>
              <a:t>ATG</a:t>
            </a:r>
            <a:r>
              <a:rPr lang="zh-CN" altLang="en-US" dirty="0"/>
              <a:t>将有比正确的</a:t>
            </a:r>
            <a:r>
              <a:rPr lang="en-US" altLang="zh-CN" dirty="0"/>
              <a:t>ATG</a:t>
            </a:r>
            <a:r>
              <a:rPr lang="zh-CN" altLang="en-US" dirty="0"/>
              <a:t>更少的边</a:t>
            </a:r>
            <a:r>
              <a:rPr lang="en-US" altLang="zh-CN" dirty="0"/>
              <a:t>(</a:t>
            </a:r>
            <a:r>
              <a:rPr lang="zh-CN" altLang="en-US" dirty="0"/>
              <a:t>甚至更少的节点</a:t>
            </a:r>
            <a:r>
              <a:rPr lang="en-US" altLang="zh-CN" dirty="0"/>
              <a:t>)</a:t>
            </a:r>
            <a:r>
              <a:rPr lang="zh-CN" altLang="en-US" dirty="0"/>
              <a:t> 。</a:t>
            </a:r>
          </a:p>
        </p:txBody>
      </p:sp>
    </p:spTree>
    <p:extLst>
      <p:ext uri="{BB962C8B-B14F-4D97-AF65-F5344CB8AC3E}">
        <p14:creationId xmlns:p14="http://schemas.microsoft.com/office/powerpoint/2010/main" val="3897716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C3D5F9-33FA-421B-8883-77B9CA50D0A9}"/>
              </a:ext>
            </a:extLst>
          </p:cNvPr>
          <p:cNvSpPr>
            <a:spLocks noGrp="1"/>
          </p:cNvSpPr>
          <p:nvPr>
            <p:ph type="title"/>
          </p:nvPr>
        </p:nvSpPr>
        <p:spPr/>
        <p:txBody>
          <a:bodyPr/>
          <a:lstStyle/>
          <a:p>
            <a:r>
              <a:rPr lang="en-US" altLang="zh-CN" dirty="0"/>
              <a:t>5.</a:t>
            </a:r>
            <a:r>
              <a:rPr lang="zh-CN" altLang="en-US" dirty="0"/>
              <a:t>篡改生成的</a:t>
            </a:r>
            <a:r>
              <a:rPr lang="en-US" altLang="zh-CN" dirty="0"/>
              <a:t>ATG</a:t>
            </a:r>
            <a:r>
              <a:rPr lang="zh-CN" altLang="en-US" dirty="0"/>
              <a:t>：利用</a:t>
            </a:r>
            <a:r>
              <a:rPr lang="en-US" altLang="zh-CN" dirty="0"/>
              <a:t>W2</a:t>
            </a:r>
            <a:r>
              <a:rPr lang="zh-CN" altLang="en-US" dirty="0"/>
              <a:t>的混淆方法</a:t>
            </a:r>
          </a:p>
        </p:txBody>
      </p:sp>
      <p:sp>
        <p:nvSpPr>
          <p:cNvPr id="3" name="文本占位符 2">
            <a:extLst>
              <a:ext uri="{FF2B5EF4-FFF2-40B4-BE49-F238E27FC236}">
                <a16:creationId xmlns:a16="http://schemas.microsoft.com/office/drawing/2014/main" id="{2C0D2966-AE8F-4596-BE92-5D54B37068B6}"/>
              </a:ext>
            </a:extLst>
          </p:cNvPr>
          <p:cNvSpPr>
            <a:spLocks noGrp="1"/>
          </p:cNvSpPr>
          <p:nvPr>
            <p:ph type="body" idx="1"/>
          </p:nvPr>
        </p:nvSpPr>
        <p:spPr/>
        <p:txBody>
          <a:bodyPr/>
          <a:lstStyle/>
          <a:p>
            <a:r>
              <a:rPr lang="en-US" altLang="zh-CN" dirty="0"/>
              <a:t>5.3.2 RFC</a:t>
            </a:r>
            <a:r>
              <a:rPr lang="zh-CN" altLang="en-US" dirty="0"/>
              <a:t>实现</a:t>
            </a:r>
          </a:p>
        </p:txBody>
      </p:sp>
      <p:sp>
        <p:nvSpPr>
          <p:cNvPr id="4" name="文本占位符 3">
            <a:extLst>
              <a:ext uri="{FF2B5EF4-FFF2-40B4-BE49-F238E27FC236}">
                <a16:creationId xmlns:a16="http://schemas.microsoft.com/office/drawing/2014/main" id="{FEC7C382-5D7F-4BB1-A778-AE2DE3628A32}"/>
              </a:ext>
            </a:extLst>
          </p:cNvPr>
          <p:cNvSpPr>
            <a:spLocks noGrp="1"/>
          </p:cNvSpPr>
          <p:nvPr>
            <p:ph type="body" idx="14"/>
          </p:nvPr>
        </p:nvSpPr>
        <p:spPr/>
        <p:txBody>
          <a:bodyPr/>
          <a:lstStyle/>
          <a:p>
            <a:endParaRPr lang="zh-CN" altLang="en-US"/>
          </a:p>
        </p:txBody>
      </p:sp>
      <p:sp>
        <p:nvSpPr>
          <p:cNvPr id="5" name="内容占位符 4">
            <a:extLst>
              <a:ext uri="{FF2B5EF4-FFF2-40B4-BE49-F238E27FC236}">
                <a16:creationId xmlns:a16="http://schemas.microsoft.com/office/drawing/2014/main" id="{6928BAA6-5BBA-4469-B89C-8A32DA0C1691}"/>
              </a:ext>
            </a:extLst>
          </p:cNvPr>
          <p:cNvSpPr>
            <a:spLocks noGrp="1"/>
          </p:cNvSpPr>
          <p:nvPr>
            <p:ph sz="quarter" idx="15"/>
          </p:nvPr>
        </p:nvSpPr>
        <p:spPr/>
        <p:txBody>
          <a:bodyPr/>
          <a:lstStyle/>
          <a:p>
            <a:pPr marL="0" indent="0">
              <a:buNone/>
            </a:pPr>
            <a:r>
              <a:rPr lang="zh-CN" altLang="en-US" dirty="0"/>
              <a:t>右图是</a:t>
            </a:r>
            <a:r>
              <a:rPr lang="en-US" altLang="zh-CN" dirty="0"/>
              <a:t>RFC</a:t>
            </a:r>
            <a:r>
              <a:rPr lang="zh-CN" altLang="en-US" dirty="0"/>
              <a:t>的示例</a:t>
            </a:r>
            <a:endParaRPr lang="en-US" altLang="zh-CN" dirty="0"/>
          </a:p>
          <a:p>
            <a:pPr marL="0" indent="0">
              <a:buNone/>
            </a:pPr>
            <a:r>
              <a:rPr lang="en-US" altLang="zh-CN" dirty="0"/>
              <a:t>Line5=&gt;</a:t>
            </a:r>
            <a:r>
              <a:rPr lang="zh-CN" altLang="en-US" dirty="0"/>
              <a:t>使用 </a:t>
            </a:r>
            <a:r>
              <a:rPr lang="en-US" altLang="zh-CN" dirty="0"/>
              <a:t>java </a:t>
            </a:r>
            <a:r>
              <a:rPr lang="zh-CN" altLang="en-US" dirty="0"/>
              <a:t>反射重写对 </a:t>
            </a:r>
            <a:r>
              <a:rPr lang="en-US" altLang="zh-CN" i="1" dirty="0" err="1"/>
              <a:t>startActivity</a:t>
            </a:r>
            <a:r>
              <a:rPr lang="en-US" altLang="zh-CN" dirty="0"/>
              <a:t> </a:t>
            </a:r>
            <a:r>
              <a:rPr lang="zh-CN" altLang="en-US" dirty="0"/>
              <a:t>方法的原始调用。</a:t>
            </a:r>
            <a:endParaRPr lang="en-US" altLang="zh-CN" dirty="0"/>
          </a:p>
          <a:p>
            <a:pPr marL="0" indent="0">
              <a:buNone/>
            </a:pPr>
            <a:r>
              <a:rPr lang="zh-CN" altLang="en-US" dirty="0"/>
              <a:t>也可以编码 </a:t>
            </a:r>
            <a:r>
              <a:rPr lang="en-US" altLang="zh-CN" dirty="0"/>
              <a:t>activity</a:t>
            </a:r>
            <a:r>
              <a:rPr lang="zh-CN" altLang="en-US" dirty="0"/>
              <a:t>转换相关的</a:t>
            </a:r>
            <a:r>
              <a:rPr lang="en-US" altLang="zh-CN" dirty="0"/>
              <a:t>API</a:t>
            </a:r>
            <a:r>
              <a:rPr lang="zh-CN" altLang="en-US" dirty="0"/>
              <a:t>的名字，使得 </a:t>
            </a:r>
            <a:r>
              <a:rPr lang="en-US" altLang="zh-CN" dirty="0"/>
              <a:t>ATG</a:t>
            </a:r>
            <a:r>
              <a:rPr lang="zh-CN" altLang="en-US" dirty="0"/>
              <a:t> </a:t>
            </a:r>
            <a:r>
              <a:rPr lang="en-US" altLang="zh-CN" dirty="0"/>
              <a:t>builders</a:t>
            </a:r>
            <a:r>
              <a:rPr lang="zh-CN" altLang="en-US" dirty="0"/>
              <a:t>更难定位和分析这些基本的函数调用</a:t>
            </a:r>
            <a:endParaRPr lang="en-US" altLang="zh-CN" dirty="0"/>
          </a:p>
          <a:p>
            <a:pPr marL="0" indent="0">
              <a:buNone/>
            </a:pPr>
            <a:endParaRPr lang="zh-CN" altLang="en-US" dirty="0"/>
          </a:p>
        </p:txBody>
      </p:sp>
      <p:pic>
        <p:nvPicPr>
          <p:cNvPr id="7" name="内容占位符 6">
            <a:extLst>
              <a:ext uri="{FF2B5EF4-FFF2-40B4-BE49-F238E27FC236}">
                <a16:creationId xmlns:a16="http://schemas.microsoft.com/office/drawing/2014/main" id="{1F4B0FA8-D0C5-41F3-A71B-1B1F0ECFB184}"/>
              </a:ext>
            </a:extLst>
          </p:cNvPr>
          <p:cNvPicPr>
            <a:picLocks noGrp="1" noChangeAspect="1"/>
          </p:cNvPicPr>
          <p:nvPr>
            <p:ph sz="quarter" idx="16"/>
          </p:nvPr>
        </p:nvPicPr>
        <p:blipFill>
          <a:blip r:embed="rId2"/>
          <a:stretch>
            <a:fillRect/>
          </a:stretch>
        </p:blipFill>
        <p:spPr>
          <a:xfrm>
            <a:off x="6311900" y="2894471"/>
            <a:ext cx="5041900" cy="1395745"/>
          </a:xfrm>
          <a:prstGeom prst="rect">
            <a:avLst/>
          </a:prstGeom>
        </p:spPr>
      </p:pic>
    </p:spTree>
    <p:extLst>
      <p:ext uri="{BB962C8B-B14F-4D97-AF65-F5344CB8AC3E}">
        <p14:creationId xmlns:p14="http://schemas.microsoft.com/office/powerpoint/2010/main" val="3487173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385113-5BAC-4B11-9075-9A3C99E02910}"/>
              </a:ext>
            </a:extLst>
          </p:cNvPr>
          <p:cNvSpPr>
            <a:spLocks noGrp="1"/>
          </p:cNvSpPr>
          <p:nvPr>
            <p:ph type="title"/>
          </p:nvPr>
        </p:nvSpPr>
        <p:spPr/>
        <p:txBody>
          <a:bodyPr/>
          <a:lstStyle/>
          <a:p>
            <a:r>
              <a:rPr lang="en-US" altLang="zh-CN" dirty="0"/>
              <a:t>5.</a:t>
            </a:r>
            <a:r>
              <a:rPr lang="zh-CN" altLang="en-US" dirty="0"/>
              <a:t>篡改生成的</a:t>
            </a:r>
            <a:r>
              <a:rPr lang="en-US" altLang="zh-CN" dirty="0"/>
              <a:t>ATG</a:t>
            </a:r>
            <a:r>
              <a:rPr lang="zh-CN" altLang="en-US" dirty="0"/>
              <a:t>：利用</a:t>
            </a:r>
            <a:r>
              <a:rPr lang="en-US" altLang="zh-CN" dirty="0"/>
              <a:t>W2</a:t>
            </a:r>
            <a:r>
              <a:rPr lang="zh-CN" altLang="en-US" dirty="0"/>
              <a:t>的混淆方法</a:t>
            </a:r>
          </a:p>
        </p:txBody>
      </p:sp>
      <p:sp>
        <p:nvSpPr>
          <p:cNvPr id="3" name="内容占位符 2">
            <a:extLst>
              <a:ext uri="{FF2B5EF4-FFF2-40B4-BE49-F238E27FC236}">
                <a16:creationId xmlns:a16="http://schemas.microsoft.com/office/drawing/2014/main" id="{54CF29AB-5FCB-4971-B7B3-D1548B839326}"/>
              </a:ext>
            </a:extLst>
          </p:cNvPr>
          <p:cNvSpPr>
            <a:spLocks noGrp="1"/>
          </p:cNvSpPr>
          <p:nvPr>
            <p:ph sz="quarter" idx="13"/>
          </p:nvPr>
        </p:nvSpPr>
        <p:spPr/>
        <p:txBody>
          <a:bodyPr/>
          <a:lstStyle/>
          <a:p>
            <a:pPr marL="0" indent="0">
              <a:buNone/>
            </a:pPr>
            <a:r>
              <a:rPr lang="en-US" altLang="zh-CN" dirty="0"/>
              <a:t>5.4.1 PAM</a:t>
            </a:r>
            <a:r>
              <a:rPr lang="zh-CN" altLang="en-US" dirty="0"/>
              <a:t>设计思想</a:t>
            </a:r>
            <a:endParaRPr lang="en-US" altLang="zh-CN" dirty="0"/>
          </a:p>
          <a:p>
            <a:pPr marL="0" indent="0">
              <a:buNone/>
            </a:pPr>
            <a:r>
              <a:rPr lang="zh-CN" altLang="en-US" dirty="0"/>
              <a:t>要防止</a:t>
            </a:r>
            <a:r>
              <a:rPr lang="en-US" altLang="zh-CN" dirty="0"/>
              <a:t>ATG</a:t>
            </a:r>
            <a:r>
              <a:rPr lang="zh-CN" altLang="en-US" dirty="0"/>
              <a:t> </a:t>
            </a:r>
            <a:r>
              <a:rPr lang="en-US" altLang="zh-CN" dirty="0"/>
              <a:t>builders</a:t>
            </a:r>
            <a:r>
              <a:rPr lang="zh-CN" altLang="en-US" dirty="0"/>
              <a:t>识别与</a:t>
            </a:r>
            <a:r>
              <a:rPr lang="en-US" altLang="zh-CN" dirty="0"/>
              <a:t>activity</a:t>
            </a:r>
            <a:r>
              <a:rPr lang="zh-CN" altLang="en-US" dirty="0"/>
              <a:t>转换相关的 </a:t>
            </a:r>
            <a:r>
              <a:rPr lang="en-US" altLang="zh-CN" dirty="0" err="1"/>
              <a:t>api</a:t>
            </a:r>
            <a:r>
              <a:rPr lang="zh-CN" altLang="en-US" dirty="0"/>
              <a:t>，可以通过先删除方法的字节码</a:t>
            </a:r>
            <a:r>
              <a:rPr lang="en-US" altLang="zh-CN" dirty="0"/>
              <a:t>(</a:t>
            </a:r>
            <a:r>
              <a:rPr lang="zh-CN" altLang="en-US" dirty="0"/>
              <a:t>其中包含这些 </a:t>
            </a:r>
            <a:r>
              <a:rPr lang="en-US" altLang="zh-CN" dirty="0" err="1"/>
              <a:t>api</a:t>
            </a:r>
            <a:r>
              <a:rPr lang="en-US" altLang="zh-CN" dirty="0"/>
              <a:t> </a:t>
            </a:r>
            <a:r>
              <a:rPr lang="zh-CN" altLang="en-US" dirty="0"/>
              <a:t>的调用</a:t>
            </a:r>
            <a:r>
              <a:rPr lang="en-US" altLang="zh-CN" dirty="0"/>
              <a:t>) </a:t>
            </a:r>
            <a:r>
              <a:rPr lang="zh-CN" altLang="en-US" dirty="0"/>
              <a:t>，然后在运行时动态加载它们。由于</a:t>
            </a:r>
            <a:r>
              <a:rPr lang="en-US" altLang="zh-CN" dirty="0"/>
              <a:t>ATG</a:t>
            </a:r>
            <a:r>
              <a:rPr lang="zh-CN" altLang="en-US" dirty="0"/>
              <a:t> </a:t>
            </a:r>
            <a:r>
              <a:rPr lang="en-US" altLang="zh-CN" dirty="0"/>
              <a:t>builders</a:t>
            </a:r>
            <a:r>
              <a:rPr lang="zh-CN" altLang="en-US" dirty="0"/>
              <a:t>无法在混淆的</a:t>
            </a:r>
            <a:r>
              <a:rPr lang="en-US" altLang="zh-CN" dirty="0"/>
              <a:t>app</a:t>
            </a:r>
            <a:r>
              <a:rPr lang="zh-CN" altLang="en-US" dirty="0"/>
              <a:t>的字节码中找到与</a:t>
            </a:r>
            <a:r>
              <a:rPr lang="en-US" altLang="zh-CN" dirty="0"/>
              <a:t>activity</a:t>
            </a:r>
            <a:r>
              <a:rPr lang="zh-CN" altLang="en-US" dirty="0"/>
              <a:t>转换相关的 </a:t>
            </a:r>
            <a:r>
              <a:rPr lang="en-US" altLang="zh-CN" dirty="0" err="1"/>
              <a:t>api</a:t>
            </a:r>
            <a:r>
              <a:rPr lang="zh-CN" altLang="en-US" dirty="0"/>
              <a:t>，构建的 </a:t>
            </a:r>
            <a:r>
              <a:rPr lang="en-US" altLang="zh-CN" dirty="0"/>
              <a:t>ATG</a:t>
            </a:r>
            <a:r>
              <a:rPr lang="zh-CN" altLang="en-US" dirty="0"/>
              <a:t>将比原始</a:t>
            </a:r>
            <a:r>
              <a:rPr lang="en-US" altLang="zh-CN" dirty="0"/>
              <a:t>app</a:t>
            </a:r>
            <a:r>
              <a:rPr lang="zh-CN" altLang="en-US" dirty="0"/>
              <a:t>有更少的边缘。</a:t>
            </a:r>
            <a:endParaRPr lang="en-US" altLang="zh-CN" dirty="0"/>
          </a:p>
          <a:p>
            <a:pPr marL="0" indent="0">
              <a:buNone/>
            </a:pPr>
            <a:r>
              <a:rPr lang="zh-CN" altLang="en-US" dirty="0"/>
              <a:t>使用动态应用程序补丁工具</a:t>
            </a:r>
            <a:r>
              <a:rPr lang="en-US" altLang="zh-CN" dirty="0"/>
              <a:t>(tinker</a:t>
            </a:r>
            <a:r>
              <a:rPr lang="zh-CN" altLang="en-US" dirty="0"/>
              <a:t>、</a:t>
            </a:r>
            <a:r>
              <a:rPr lang="en-US" altLang="zh-CN" dirty="0"/>
              <a:t>fix</a:t>
            </a:r>
            <a:r>
              <a:rPr lang="zh-CN" altLang="en-US" dirty="0"/>
              <a:t>、</a:t>
            </a:r>
            <a:r>
              <a:rPr lang="en-US" altLang="zh-CN" dirty="0" err="1"/>
              <a:t>nuwa</a:t>
            </a:r>
            <a:r>
              <a:rPr lang="zh-CN" altLang="en-US" dirty="0"/>
              <a:t>、</a:t>
            </a:r>
            <a:r>
              <a:rPr lang="en-US" altLang="zh-CN" dirty="0"/>
              <a:t>amigo)</a:t>
            </a:r>
            <a:r>
              <a:rPr lang="zh-CN" altLang="en-US" dirty="0"/>
              <a:t>来实现这种方法。</a:t>
            </a:r>
          </a:p>
        </p:txBody>
      </p:sp>
    </p:spTree>
    <p:extLst>
      <p:ext uri="{BB962C8B-B14F-4D97-AF65-F5344CB8AC3E}">
        <p14:creationId xmlns:p14="http://schemas.microsoft.com/office/powerpoint/2010/main" val="738886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5F5D1-71F9-4A3D-8CBC-919C8BBA3486}"/>
              </a:ext>
            </a:extLst>
          </p:cNvPr>
          <p:cNvSpPr>
            <a:spLocks noGrp="1"/>
          </p:cNvSpPr>
          <p:nvPr>
            <p:ph type="title"/>
          </p:nvPr>
        </p:nvSpPr>
        <p:spPr/>
        <p:txBody>
          <a:bodyPr/>
          <a:lstStyle/>
          <a:p>
            <a:r>
              <a:rPr lang="en-US" altLang="zh-CN" dirty="0"/>
              <a:t>5.</a:t>
            </a:r>
            <a:r>
              <a:rPr lang="zh-CN" altLang="en-US" dirty="0"/>
              <a:t>篡改生成的</a:t>
            </a:r>
            <a:r>
              <a:rPr lang="en-US" altLang="zh-CN" dirty="0"/>
              <a:t>ATG</a:t>
            </a:r>
            <a:r>
              <a:rPr lang="zh-CN" altLang="en-US" dirty="0"/>
              <a:t>：利用</a:t>
            </a:r>
            <a:r>
              <a:rPr lang="en-US" altLang="zh-CN" dirty="0"/>
              <a:t>W2</a:t>
            </a:r>
            <a:r>
              <a:rPr lang="zh-CN" altLang="en-US" dirty="0"/>
              <a:t>的混淆方法</a:t>
            </a:r>
          </a:p>
        </p:txBody>
      </p:sp>
      <p:sp>
        <p:nvSpPr>
          <p:cNvPr id="4" name="文本占位符 3">
            <a:extLst>
              <a:ext uri="{FF2B5EF4-FFF2-40B4-BE49-F238E27FC236}">
                <a16:creationId xmlns:a16="http://schemas.microsoft.com/office/drawing/2014/main" id="{175775B8-38F7-45F1-904F-8F5D259673BC}"/>
              </a:ext>
            </a:extLst>
          </p:cNvPr>
          <p:cNvSpPr>
            <a:spLocks noGrp="1"/>
          </p:cNvSpPr>
          <p:nvPr>
            <p:ph type="body" idx="14"/>
          </p:nvPr>
        </p:nvSpPr>
        <p:spPr/>
        <p:txBody>
          <a:bodyPr/>
          <a:lstStyle/>
          <a:p>
            <a:r>
              <a:rPr lang="en-US" altLang="zh-CN" dirty="0"/>
              <a:t>5.4.2 PAM</a:t>
            </a:r>
            <a:r>
              <a:rPr lang="zh-CN" altLang="en-US" dirty="0"/>
              <a:t>实现</a:t>
            </a:r>
          </a:p>
        </p:txBody>
      </p:sp>
      <p:sp>
        <p:nvSpPr>
          <p:cNvPr id="5" name="内容占位符 4">
            <a:extLst>
              <a:ext uri="{FF2B5EF4-FFF2-40B4-BE49-F238E27FC236}">
                <a16:creationId xmlns:a16="http://schemas.microsoft.com/office/drawing/2014/main" id="{B0A9A063-F23C-4AD2-BD92-7C84D99DE794}"/>
              </a:ext>
            </a:extLst>
          </p:cNvPr>
          <p:cNvSpPr>
            <a:spLocks noGrp="1"/>
          </p:cNvSpPr>
          <p:nvPr>
            <p:ph sz="quarter" idx="15"/>
          </p:nvPr>
        </p:nvSpPr>
        <p:spPr>
          <a:xfrm>
            <a:off x="1" y="1251752"/>
            <a:ext cx="6161102" cy="5606248"/>
          </a:xfrm>
        </p:spPr>
        <p:txBody>
          <a:bodyPr>
            <a:normAutofit fontScale="92500" lnSpcReduction="10000"/>
          </a:bodyPr>
          <a:lstStyle/>
          <a:p>
            <a:pPr marL="0" indent="0">
              <a:buNone/>
            </a:pPr>
            <a:r>
              <a:rPr lang="zh-CN" altLang="en-US" dirty="0"/>
              <a:t>首先从原始</a:t>
            </a:r>
            <a:r>
              <a:rPr lang="en-US" altLang="zh-CN" dirty="0"/>
              <a:t>app</a:t>
            </a:r>
            <a:r>
              <a:rPr lang="zh-CN" altLang="en-US" dirty="0"/>
              <a:t>中提取调用 </a:t>
            </a:r>
            <a:r>
              <a:rPr lang="en-US" altLang="zh-CN" dirty="0"/>
              <a:t>activity</a:t>
            </a:r>
            <a:r>
              <a:rPr lang="zh-CN" altLang="en-US" dirty="0"/>
              <a:t>转换相关</a:t>
            </a:r>
            <a:r>
              <a:rPr lang="en-US" altLang="zh-CN" dirty="0" err="1"/>
              <a:t>api</a:t>
            </a:r>
            <a:r>
              <a:rPr lang="en-US" altLang="zh-CN" dirty="0"/>
              <a:t> </a:t>
            </a:r>
            <a:r>
              <a:rPr lang="zh-CN" altLang="en-US" dirty="0"/>
              <a:t>的方法的字节码，并将其存储到一个 </a:t>
            </a:r>
            <a:r>
              <a:rPr lang="en-US" altLang="zh-CN" dirty="0" err="1"/>
              <a:t>dex</a:t>
            </a:r>
            <a:r>
              <a:rPr lang="en-US" altLang="zh-CN" dirty="0"/>
              <a:t> </a:t>
            </a:r>
            <a:r>
              <a:rPr lang="zh-CN" altLang="en-US" dirty="0"/>
              <a:t>文件中。</a:t>
            </a:r>
            <a:endParaRPr lang="en-US" altLang="zh-CN" dirty="0"/>
          </a:p>
          <a:p>
            <a:pPr marL="0" indent="0">
              <a:buNone/>
            </a:pPr>
            <a:r>
              <a:rPr lang="en-US" altLang="zh-CN" dirty="0"/>
              <a:t>Line3=&gt;</a:t>
            </a:r>
            <a:r>
              <a:rPr lang="zh-CN" altLang="en-US" dirty="0"/>
              <a:t>调用框架</a:t>
            </a:r>
            <a:r>
              <a:rPr lang="en-US" altLang="zh-CN" dirty="0"/>
              <a:t>API </a:t>
            </a:r>
            <a:r>
              <a:rPr lang="en-US" altLang="zh-CN" i="1" dirty="0" err="1"/>
              <a:t>DexFile.LoadDex</a:t>
            </a:r>
            <a:r>
              <a:rPr lang="en-US" altLang="zh-CN" i="1" dirty="0"/>
              <a:t> </a:t>
            </a:r>
            <a:r>
              <a:rPr lang="zh-CN" altLang="en-US" dirty="0"/>
              <a:t>来加载这个</a:t>
            </a:r>
            <a:r>
              <a:rPr lang="en-US" altLang="zh-CN" dirty="0" err="1"/>
              <a:t>dex</a:t>
            </a:r>
            <a:r>
              <a:rPr lang="zh-CN" altLang="en-US" dirty="0"/>
              <a:t>文件。</a:t>
            </a:r>
            <a:endParaRPr lang="en-US" altLang="zh-CN" dirty="0"/>
          </a:p>
          <a:p>
            <a:pPr marL="0" indent="0">
              <a:buNone/>
            </a:pPr>
            <a:r>
              <a:rPr lang="en-US" altLang="zh-CN" dirty="0"/>
              <a:t>Line4~5=&gt;</a:t>
            </a:r>
            <a:r>
              <a:rPr lang="zh-CN" altLang="en-US" dirty="0"/>
              <a:t>创建一个</a:t>
            </a:r>
            <a:r>
              <a:rPr lang="en-US" altLang="zh-CN" i="1" dirty="0" err="1"/>
              <a:t>ClassLoader</a:t>
            </a:r>
            <a:r>
              <a:rPr lang="zh-CN" altLang="en-US" dirty="0"/>
              <a:t>对象，并将已经混淆的</a:t>
            </a:r>
            <a:r>
              <a:rPr lang="en-US" altLang="zh-CN" dirty="0"/>
              <a:t>app</a:t>
            </a:r>
            <a:r>
              <a:rPr lang="zh-CN" altLang="en-US" dirty="0"/>
              <a:t>的现有的</a:t>
            </a:r>
            <a:r>
              <a:rPr lang="en-US" altLang="zh-CN" i="1" dirty="0" err="1"/>
              <a:t>patch_classloader</a:t>
            </a:r>
            <a:r>
              <a:rPr lang="zh-CN" altLang="en-US" dirty="0"/>
              <a:t>实例作为其父类加载器，（确保打补丁的方法能够正确执行，因为</a:t>
            </a:r>
            <a:r>
              <a:rPr lang="en-US" altLang="zh-CN" i="1" dirty="0" err="1"/>
              <a:t>ClassLoader</a:t>
            </a:r>
            <a:r>
              <a:rPr lang="zh-CN" altLang="en-US" dirty="0"/>
              <a:t>对象可以使用其父类</a:t>
            </a:r>
            <a:r>
              <a:rPr lang="en-US" altLang="zh-CN" dirty="0"/>
              <a:t>(</a:t>
            </a:r>
            <a:r>
              <a:rPr lang="zh-CN" altLang="en-US" dirty="0"/>
              <a:t>即</a:t>
            </a:r>
            <a:r>
              <a:rPr lang="en-US" altLang="zh-CN" i="1" dirty="0" err="1"/>
              <a:t>patch_classloader</a:t>
            </a:r>
            <a:r>
              <a:rPr lang="en-US" altLang="zh-CN" i="1" dirty="0"/>
              <a:t> </a:t>
            </a:r>
            <a:r>
              <a:rPr lang="zh-CN" altLang="en-US" dirty="0"/>
              <a:t>实例</a:t>
            </a:r>
            <a:r>
              <a:rPr lang="en-US" altLang="zh-CN" dirty="0"/>
              <a:t>)</a:t>
            </a:r>
            <a:r>
              <a:rPr lang="zh-CN" altLang="en-US" dirty="0"/>
              <a:t>来查找执行打补丁方法的相关类）</a:t>
            </a:r>
            <a:endParaRPr lang="en-US" altLang="zh-CN" dirty="0"/>
          </a:p>
          <a:p>
            <a:pPr marL="0" indent="0">
              <a:buNone/>
            </a:pPr>
            <a:r>
              <a:rPr lang="en-US" altLang="zh-CN" dirty="0"/>
              <a:t>Line6=&gt;</a:t>
            </a:r>
            <a:r>
              <a:rPr lang="zh-CN" altLang="en-US" dirty="0"/>
              <a:t>检索要从</a:t>
            </a:r>
            <a:r>
              <a:rPr lang="en-US" altLang="zh-CN" i="1" dirty="0"/>
              <a:t>patch_classloader</a:t>
            </a:r>
            <a:r>
              <a:rPr lang="zh-CN" altLang="en-US" dirty="0"/>
              <a:t>实例中修补的 </a:t>
            </a:r>
            <a:r>
              <a:rPr lang="en-US" altLang="zh-CN" dirty="0"/>
              <a:t>app </a:t>
            </a:r>
            <a:r>
              <a:rPr lang="zh-CN" altLang="en-US" dirty="0"/>
              <a:t>方法。</a:t>
            </a:r>
            <a:endParaRPr lang="en-US" altLang="zh-CN" dirty="0"/>
          </a:p>
          <a:p>
            <a:pPr marL="0" indent="0">
              <a:buNone/>
            </a:pPr>
            <a:r>
              <a:rPr lang="en-US" altLang="zh-CN" dirty="0"/>
              <a:t>Line7=&gt;</a:t>
            </a:r>
            <a:r>
              <a:rPr lang="zh-CN" altLang="en-US" dirty="0"/>
              <a:t>从创建的</a:t>
            </a:r>
            <a:r>
              <a:rPr lang="en-US" altLang="zh-CN" i="1" dirty="0" err="1"/>
              <a:t>ClassLoader</a:t>
            </a:r>
            <a:r>
              <a:rPr lang="zh-CN" altLang="en-US" dirty="0"/>
              <a:t>对象中获得包含目标方法的原始字节码的 </a:t>
            </a:r>
            <a:r>
              <a:rPr lang="en-US" altLang="zh-CN" dirty="0"/>
              <a:t>app </a:t>
            </a:r>
            <a:r>
              <a:rPr lang="zh-CN" altLang="en-US" dirty="0"/>
              <a:t>方法。</a:t>
            </a:r>
            <a:endParaRPr lang="en-US" altLang="zh-CN" dirty="0"/>
          </a:p>
          <a:p>
            <a:pPr marL="0" indent="0">
              <a:buNone/>
            </a:pPr>
            <a:r>
              <a:rPr lang="en-US" altLang="zh-CN" dirty="0"/>
              <a:t>Line8~10=&gt;</a:t>
            </a:r>
            <a:r>
              <a:rPr lang="zh-CN" altLang="en-US" dirty="0"/>
              <a:t>调用在 </a:t>
            </a:r>
            <a:r>
              <a:rPr lang="en-US" altLang="zh-CN" dirty="0" err="1"/>
              <a:t>JNIEnv</a:t>
            </a:r>
            <a:r>
              <a:rPr lang="en-US" altLang="zh-CN" dirty="0"/>
              <a:t> </a:t>
            </a:r>
            <a:r>
              <a:rPr lang="zh-CN" altLang="en-US" dirty="0"/>
              <a:t>类中声明的 </a:t>
            </a:r>
            <a:r>
              <a:rPr lang="en-US" altLang="zh-CN" dirty="0" err="1"/>
              <a:t>FromReflectedMethod</a:t>
            </a:r>
            <a:r>
              <a:rPr lang="en-US" altLang="zh-CN" dirty="0"/>
              <a:t> </a:t>
            </a:r>
            <a:r>
              <a:rPr lang="zh-CN" altLang="en-US" dirty="0"/>
              <a:t>方法，将获得的 </a:t>
            </a:r>
            <a:r>
              <a:rPr lang="en-US" altLang="zh-CN" dirty="0" err="1"/>
              <a:t>java.lang.method</a:t>
            </a:r>
            <a:r>
              <a:rPr lang="en-US" altLang="zh-CN" dirty="0"/>
              <a:t> </a:t>
            </a:r>
            <a:r>
              <a:rPr lang="zh-CN" altLang="en-US" dirty="0"/>
              <a:t>对象转换为相应的</a:t>
            </a:r>
            <a:r>
              <a:rPr lang="en-US" altLang="zh-CN" dirty="0" err="1"/>
              <a:t>ArtMethod</a:t>
            </a:r>
            <a:r>
              <a:rPr lang="zh-CN" altLang="en-US" dirty="0"/>
              <a:t>对象，这样就可以用创建的</a:t>
            </a:r>
            <a:r>
              <a:rPr lang="en-US" altLang="zh-CN" i="1" dirty="0" err="1"/>
              <a:t>ClassLoader</a:t>
            </a:r>
            <a:r>
              <a:rPr lang="zh-CN" altLang="en-US" dirty="0"/>
              <a:t>对象加载的</a:t>
            </a:r>
            <a:r>
              <a:rPr lang="en-US" altLang="zh-CN" dirty="0"/>
              <a:t>app</a:t>
            </a:r>
            <a:r>
              <a:rPr lang="zh-CN" altLang="en-US" dirty="0"/>
              <a:t>方法替换由</a:t>
            </a:r>
            <a:r>
              <a:rPr lang="en-US" altLang="zh-CN" i="1" dirty="0"/>
              <a:t>patch_classloader</a:t>
            </a:r>
            <a:r>
              <a:rPr lang="zh-CN" altLang="en-US" dirty="0"/>
              <a:t>实例加载的</a:t>
            </a:r>
            <a:r>
              <a:rPr lang="en-US" altLang="zh-CN" dirty="0"/>
              <a:t>app</a:t>
            </a:r>
            <a:r>
              <a:rPr lang="zh-CN" altLang="en-US" dirty="0"/>
              <a:t>方法来完成补丁。</a:t>
            </a:r>
            <a:endParaRPr lang="en-US" altLang="zh-CN" dirty="0"/>
          </a:p>
        </p:txBody>
      </p:sp>
      <p:pic>
        <p:nvPicPr>
          <p:cNvPr id="7" name="内容占位符 6">
            <a:extLst>
              <a:ext uri="{FF2B5EF4-FFF2-40B4-BE49-F238E27FC236}">
                <a16:creationId xmlns:a16="http://schemas.microsoft.com/office/drawing/2014/main" id="{6D702B6D-1C69-4EA7-9FB3-A1F530608CC5}"/>
              </a:ext>
            </a:extLst>
          </p:cNvPr>
          <p:cNvPicPr>
            <a:picLocks noGrp="1" noChangeAspect="1"/>
          </p:cNvPicPr>
          <p:nvPr>
            <p:ph sz="quarter" idx="16"/>
          </p:nvPr>
        </p:nvPicPr>
        <p:blipFill>
          <a:blip r:embed="rId2"/>
          <a:stretch>
            <a:fillRect/>
          </a:stretch>
        </p:blipFill>
        <p:spPr>
          <a:xfrm>
            <a:off x="6500813" y="3060658"/>
            <a:ext cx="5041900" cy="2760747"/>
          </a:xfrm>
          <a:prstGeom prst="rect">
            <a:avLst/>
          </a:prstGeom>
        </p:spPr>
      </p:pic>
    </p:spTree>
    <p:extLst>
      <p:ext uri="{BB962C8B-B14F-4D97-AF65-F5344CB8AC3E}">
        <p14:creationId xmlns:p14="http://schemas.microsoft.com/office/powerpoint/2010/main" val="2348191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DCB00C-C752-4B99-A9B4-39BC94DC699B}"/>
              </a:ext>
            </a:extLst>
          </p:cNvPr>
          <p:cNvSpPr>
            <a:spLocks noGrp="1"/>
          </p:cNvSpPr>
          <p:nvPr>
            <p:ph type="title"/>
          </p:nvPr>
        </p:nvSpPr>
        <p:spPr/>
        <p:txBody>
          <a:bodyPr/>
          <a:lstStyle/>
          <a:p>
            <a:r>
              <a:rPr lang="en-US" altLang="zh-CN" dirty="0"/>
              <a:t>6.</a:t>
            </a:r>
            <a:r>
              <a:rPr lang="zh-CN" altLang="en-US" dirty="0"/>
              <a:t>改变运行时视图层次：利用</a:t>
            </a:r>
            <a:r>
              <a:rPr lang="en-US" altLang="zh-CN" dirty="0"/>
              <a:t>W3</a:t>
            </a:r>
            <a:r>
              <a:rPr lang="zh-CN" altLang="en-US" dirty="0"/>
              <a:t>的混淆方法</a:t>
            </a:r>
          </a:p>
        </p:txBody>
      </p:sp>
      <p:sp>
        <p:nvSpPr>
          <p:cNvPr id="3" name="内容占位符 2">
            <a:extLst>
              <a:ext uri="{FF2B5EF4-FFF2-40B4-BE49-F238E27FC236}">
                <a16:creationId xmlns:a16="http://schemas.microsoft.com/office/drawing/2014/main" id="{F035DA5E-6BF8-41BF-A1C5-BA4CBAAF70A5}"/>
              </a:ext>
            </a:extLst>
          </p:cNvPr>
          <p:cNvSpPr>
            <a:spLocks noGrp="1"/>
          </p:cNvSpPr>
          <p:nvPr>
            <p:ph sz="quarter" idx="13"/>
          </p:nvPr>
        </p:nvSpPr>
        <p:spPr/>
        <p:txBody>
          <a:bodyPr/>
          <a:lstStyle/>
          <a:p>
            <a:pPr marL="0" indent="0">
              <a:buNone/>
            </a:pPr>
            <a:r>
              <a:rPr lang="en-US" altLang="zh-CN" dirty="0"/>
              <a:t>6.1.1 UVH</a:t>
            </a:r>
            <a:r>
              <a:rPr lang="zh-CN" altLang="en-US" dirty="0"/>
              <a:t>设计思想</a:t>
            </a:r>
            <a:endParaRPr lang="en-US" altLang="zh-CN" dirty="0"/>
          </a:p>
          <a:p>
            <a:pPr marL="0" indent="0">
              <a:buNone/>
            </a:pPr>
            <a:r>
              <a:rPr lang="zh-CN" altLang="en-US" dirty="0"/>
              <a:t>我们动态创建不可见的</a:t>
            </a:r>
            <a:r>
              <a:rPr lang="en-US" altLang="zh-CN" dirty="0"/>
              <a:t>view</a:t>
            </a:r>
            <a:r>
              <a:rPr lang="zh-CN" altLang="en-US" dirty="0"/>
              <a:t>组件，并将它们添加到</a:t>
            </a:r>
            <a:r>
              <a:rPr lang="en-US" altLang="zh-CN" dirty="0"/>
              <a:t>app</a:t>
            </a:r>
            <a:r>
              <a:rPr lang="zh-CN" altLang="en-US" dirty="0"/>
              <a:t>的原始视图层次结构中，以任意改变模糊后</a:t>
            </a:r>
            <a:r>
              <a:rPr lang="en-US" altLang="zh-CN" dirty="0"/>
              <a:t>app</a:t>
            </a:r>
            <a:r>
              <a:rPr lang="zh-CN" altLang="en-US" dirty="0"/>
              <a:t>的运行时视图层次结构</a:t>
            </a:r>
          </a:p>
        </p:txBody>
      </p:sp>
    </p:spTree>
    <p:extLst>
      <p:ext uri="{BB962C8B-B14F-4D97-AF65-F5344CB8AC3E}">
        <p14:creationId xmlns:p14="http://schemas.microsoft.com/office/powerpoint/2010/main" val="2961034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内容占位符 22">
            <a:extLst>
              <a:ext uri="{FF2B5EF4-FFF2-40B4-BE49-F238E27FC236}">
                <a16:creationId xmlns:a16="http://schemas.microsoft.com/office/drawing/2014/main" id="{3E408D6E-B51C-CD4F-AC1A-15EC32AAB741}"/>
              </a:ext>
            </a:extLst>
          </p:cNvPr>
          <p:cNvSpPr>
            <a:spLocks noGrp="1"/>
          </p:cNvSpPr>
          <p:nvPr>
            <p:ph idx="16"/>
          </p:nvPr>
        </p:nvSpPr>
        <p:spPr>
          <a:xfrm>
            <a:off x="4918229" y="0"/>
            <a:ext cx="7182035" cy="6858000"/>
          </a:xfrm>
        </p:spPr>
        <p:txBody>
          <a:bodyPr rtlCol="0"/>
          <a:lstStyle/>
          <a:p>
            <a:pPr rtl="0"/>
            <a:r>
              <a:rPr lang="en-US" altLang="zh-CN" dirty="0"/>
              <a:t>1.</a:t>
            </a:r>
            <a:r>
              <a:rPr lang="zh-CN" altLang="en-US" dirty="0"/>
              <a:t>简介</a:t>
            </a:r>
            <a:endParaRPr lang="en-US" altLang="zh-CN" dirty="0"/>
          </a:p>
          <a:p>
            <a:pPr rtl="0"/>
            <a:r>
              <a:rPr lang="en-US" altLang="zh-CN" dirty="0"/>
              <a:t>2.</a:t>
            </a:r>
            <a:r>
              <a:rPr lang="zh-CN" altLang="en-US" dirty="0"/>
              <a:t>创新点</a:t>
            </a:r>
            <a:endParaRPr lang="en-US" altLang="zh-CN" dirty="0"/>
          </a:p>
          <a:p>
            <a:pPr rtl="0"/>
            <a:r>
              <a:rPr lang="en-US" altLang="zh-CN" dirty="0"/>
              <a:t>3.</a:t>
            </a:r>
            <a:r>
              <a:rPr lang="zh-CN" altLang="en-US" dirty="0"/>
              <a:t>工具实现方法概述</a:t>
            </a:r>
            <a:endParaRPr lang="en-US" altLang="zh-CN" dirty="0"/>
          </a:p>
          <a:p>
            <a:pPr rtl="0"/>
            <a:r>
              <a:rPr lang="en-US" altLang="zh-CN" dirty="0"/>
              <a:t>4.</a:t>
            </a:r>
            <a:r>
              <a:rPr lang="zh-CN" altLang="en-US" dirty="0"/>
              <a:t>核心模块（一）</a:t>
            </a:r>
            <a:endParaRPr lang="en-US" altLang="zh-CN" dirty="0"/>
          </a:p>
          <a:p>
            <a:pPr rtl="0"/>
            <a:r>
              <a:rPr lang="en-US" altLang="zh-CN" dirty="0"/>
              <a:t>5.</a:t>
            </a:r>
            <a:r>
              <a:rPr lang="zh-CN" altLang="en-US" dirty="0"/>
              <a:t>核心模块（二）</a:t>
            </a:r>
            <a:endParaRPr lang="en-US" altLang="zh-CN" dirty="0"/>
          </a:p>
          <a:p>
            <a:pPr rtl="0"/>
            <a:r>
              <a:rPr lang="en-US" altLang="zh-CN" dirty="0"/>
              <a:t>6.</a:t>
            </a:r>
            <a:r>
              <a:rPr lang="zh-CN" altLang="en-US" dirty="0"/>
              <a:t>核心模块（三）</a:t>
            </a:r>
            <a:endParaRPr lang="en-US" altLang="zh-CN" dirty="0"/>
          </a:p>
          <a:p>
            <a:pPr rtl="0"/>
            <a:r>
              <a:rPr lang="en-US" altLang="zh-CN" dirty="0"/>
              <a:t>7.</a:t>
            </a:r>
            <a:r>
              <a:rPr lang="zh-CN" altLang="en-US" dirty="0"/>
              <a:t>核心模块（四）</a:t>
            </a:r>
            <a:endParaRPr lang="en-US" altLang="zh-CN" dirty="0"/>
          </a:p>
          <a:p>
            <a:pPr rtl="0"/>
            <a:r>
              <a:rPr lang="en-US" altLang="zh-CN" dirty="0"/>
              <a:t>8.</a:t>
            </a:r>
            <a:r>
              <a:rPr lang="zh-CN" altLang="en-US" dirty="0"/>
              <a:t>输入输出</a:t>
            </a:r>
            <a:endParaRPr lang="en-US" altLang="zh-CN" dirty="0"/>
          </a:p>
          <a:p>
            <a:pPr rtl="0"/>
            <a:r>
              <a:rPr lang="en-US" altLang="zh-CN" dirty="0"/>
              <a:t>9.</a:t>
            </a:r>
            <a:r>
              <a:rPr lang="zh-CN" altLang="en-US" dirty="0"/>
              <a:t>价值</a:t>
            </a:r>
            <a:r>
              <a:rPr lang="en-US" altLang="zh-CN" dirty="0"/>
              <a:t>/</a:t>
            </a:r>
            <a:r>
              <a:rPr lang="zh-CN" altLang="en-US" dirty="0"/>
              <a:t>影响力分析</a:t>
            </a:r>
            <a:endParaRPr lang="en-US" altLang="zh-CN" dirty="0"/>
          </a:p>
        </p:txBody>
      </p:sp>
      <p:sp>
        <p:nvSpPr>
          <p:cNvPr id="4" name="文本框 3">
            <a:extLst>
              <a:ext uri="{FF2B5EF4-FFF2-40B4-BE49-F238E27FC236}">
                <a16:creationId xmlns:a16="http://schemas.microsoft.com/office/drawing/2014/main" id="{64D769BD-F817-4688-AC0A-8156DE55A39B}"/>
              </a:ext>
            </a:extLst>
          </p:cNvPr>
          <p:cNvSpPr txBox="1"/>
          <p:nvPr/>
        </p:nvSpPr>
        <p:spPr>
          <a:xfrm>
            <a:off x="1846556" y="1740023"/>
            <a:ext cx="381740" cy="2554545"/>
          </a:xfrm>
          <a:prstGeom prst="rect">
            <a:avLst/>
          </a:prstGeom>
          <a:noFill/>
        </p:spPr>
        <p:txBody>
          <a:bodyPr wrap="square" rtlCol="0">
            <a:spAutoFit/>
          </a:bodyPr>
          <a:lstStyle/>
          <a:p>
            <a:r>
              <a:rPr lang="zh-CN" altLang="en-US" sz="8000" dirty="0"/>
              <a:t>目录</a:t>
            </a:r>
          </a:p>
        </p:txBody>
      </p:sp>
    </p:spTree>
    <p:extLst>
      <p:ext uri="{BB962C8B-B14F-4D97-AF65-F5344CB8AC3E}">
        <p14:creationId xmlns:p14="http://schemas.microsoft.com/office/powerpoint/2010/main" val="2888113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13CAF6-7540-4595-811D-2D5C77D5CA46}"/>
              </a:ext>
            </a:extLst>
          </p:cNvPr>
          <p:cNvSpPr>
            <a:spLocks noGrp="1"/>
          </p:cNvSpPr>
          <p:nvPr>
            <p:ph type="title"/>
          </p:nvPr>
        </p:nvSpPr>
        <p:spPr/>
        <p:txBody>
          <a:bodyPr/>
          <a:lstStyle/>
          <a:p>
            <a:r>
              <a:rPr lang="en-US" altLang="zh-CN" dirty="0"/>
              <a:t>6.</a:t>
            </a:r>
            <a:r>
              <a:rPr lang="zh-CN" altLang="en-US" dirty="0"/>
              <a:t>改变运行时视图层次：利用</a:t>
            </a:r>
            <a:r>
              <a:rPr lang="en-US" altLang="zh-CN" dirty="0"/>
              <a:t>W3</a:t>
            </a:r>
            <a:r>
              <a:rPr lang="zh-CN" altLang="en-US" dirty="0"/>
              <a:t>的混淆方法</a:t>
            </a:r>
          </a:p>
        </p:txBody>
      </p:sp>
      <p:sp>
        <p:nvSpPr>
          <p:cNvPr id="3" name="文本占位符 2">
            <a:extLst>
              <a:ext uri="{FF2B5EF4-FFF2-40B4-BE49-F238E27FC236}">
                <a16:creationId xmlns:a16="http://schemas.microsoft.com/office/drawing/2014/main" id="{15609E24-35DC-4899-8BC1-035EA8A96986}"/>
              </a:ext>
            </a:extLst>
          </p:cNvPr>
          <p:cNvSpPr>
            <a:spLocks noGrp="1"/>
          </p:cNvSpPr>
          <p:nvPr>
            <p:ph type="body" idx="1"/>
          </p:nvPr>
        </p:nvSpPr>
        <p:spPr>
          <a:xfrm>
            <a:off x="6413377" y="1390143"/>
            <a:ext cx="5042646" cy="703135"/>
          </a:xfrm>
        </p:spPr>
        <p:txBody>
          <a:bodyPr/>
          <a:lstStyle/>
          <a:p>
            <a:r>
              <a:rPr lang="en-US" altLang="zh-CN" dirty="0"/>
              <a:t>6.1.2 </a:t>
            </a:r>
            <a:r>
              <a:rPr lang="en-US" altLang="zh-CN" dirty="0" err="1"/>
              <a:t>uvh</a:t>
            </a:r>
            <a:r>
              <a:rPr lang="en-US" altLang="zh-CN" dirty="0"/>
              <a:t> </a:t>
            </a:r>
            <a:r>
              <a:rPr lang="zh-CN" altLang="en-US" dirty="0"/>
              <a:t>实现</a:t>
            </a:r>
          </a:p>
        </p:txBody>
      </p:sp>
      <p:sp>
        <p:nvSpPr>
          <p:cNvPr id="5" name="内容占位符 4">
            <a:extLst>
              <a:ext uri="{FF2B5EF4-FFF2-40B4-BE49-F238E27FC236}">
                <a16:creationId xmlns:a16="http://schemas.microsoft.com/office/drawing/2014/main" id="{1BE8A6B4-0130-455E-A490-BA7A0DEEC23D}"/>
              </a:ext>
            </a:extLst>
          </p:cNvPr>
          <p:cNvSpPr>
            <a:spLocks noGrp="1"/>
          </p:cNvSpPr>
          <p:nvPr>
            <p:ph sz="quarter" idx="15"/>
          </p:nvPr>
        </p:nvSpPr>
        <p:spPr>
          <a:xfrm>
            <a:off x="337351" y="1390143"/>
            <a:ext cx="5542749" cy="4597907"/>
          </a:xfrm>
        </p:spPr>
        <p:txBody>
          <a:bodyPr/>
          <a:lstStyle/>
          <a:p>
            <a:pPr marL="0" indent="0">
              <a:buNone/>
            </a:pPr>
            <a:r>
              <a:rPr lang="zh-CN" altLang="en-US" dirty="0"/>
              <a:t>右图是代码片段，</a:t>
            </a:r>
            <a:endParaRPr lang="en-US" altLang="zh-CN" dirty="0"/>
          </a:p>
          <a:p>
            <a:pPr marL="0" indent="0">
              <a:buNone/>
            </a:pPr>
            <a:r>
              <a:rPr lang="zh-CN" altLang="en-US" dirty="0"/>
              <a:t>将新创建的不可见的</a:t>
            </a:r>
            <a:r>
              <a:rPr lang="en-US" altLang="zh-CN" dirty="0"/>
              <a:t>TextView</a:t>
            </a:r>
            <a:r>
              <a:rPr lang="zh-CN" altLang="en-US" dirty="0"/>
              <a:t>添加到</a:t>
            </a:r>
            <a:r>
              <a:rPr lang="en-US" altLang="zh-CN" dirty="0"/>
              <a:t>app</a:t>
            </a:r>
            <a:r>
              <a:rPr lang="zh-CN" altLang="en-US" dirty="0"/>
              <a:t>窗口的布局中，</a:t>
            </a:r>
            <a:r>
              <a:rPr lang="en-US" altLang="zh-CN" dirty="0"/>
              <a:t>(b) </a:t>
            </a:r>
            <a:r>
              <a:rPr lang="zh-CN" altLang="en-US" dirty="0"/>
              <a:t>演示了修改后的运行时视图层次结构。</a:t>
            </a:r>
            <a:endParaRPr lang="en-US" altLang="zh-CN" dirty="0"/>
          </a:p>
          <a:p>
            <a:pPr marL="0" indent="0">
              <a:buNone/>
            </a:pPr>
            <a:r>
              <a:rPr lang="en-US" altLang="zh-CN" dirty="0"/>
              <a:t>Line4~5=&gt;</a:t>
            </a:r>
            <a:r>
              <a:rPr lang="zh-CN" altLang="en-US" dirty="0"/>
              <a:t>检索</a:t>
            </a:r>
            <a:r>
              <a:rPr lang="en-US" altLang="zh-CN" dirty="0"/>
              <a:t>view</a:t>
            </a:r>
            <a:r>
              <a:rPr lang="zh-CN" altLang="en-US" dirty="0"/>
              <a:t>容器，将一个不可见的</a:t>
            </a:r>
            <a:r>
              <a:rPr lang="en-US" altLang="zh-CN" dirty="0"/>
              <a:t>TextView</a:t>
            </a:r>
            <a:r>
              <a:rPr lang="zh-CN" altLang="en-US" dirty="0"/>
              <a:t>小部件注入其中。</a:t>
            </a:r>
            <a:endParaRPr lang="en-US" altLang="zh-CN" dirty="0"/>
          </a:p>
          <a:p>
            <a:pPr marL="0" indent="0">
              <a:buNone/>
            </a:pPr>
            <a:r>
              <a:rPr lang="en-US" altLang="zh-CN" dirty="0"/>
              <a:t>Line6~7=&gt;</a:t>
            </a:r>
            <a:r>
              <a:rPr lang="zh-CN" altLang="en-US" dirty="0"/>
              <a:t>初始化</a:t>
            </a:r>
            <a:r>
              <a:rPr lang="en-US" altLang="zh-CN" dirty="0"/>
              <a:t>TextView</a:t>
            </a:r>
            <a:r>
              <a:rPr lang="zh-CN" altLang="en-US" dirty="0"/>
              <a:t>实例并指定其文本内容。</a:t>
            </a:r>
            <a:endParaRPr lang="en-US" altLang="zh-CN" dirty="0"/>
          </a:p>
          <a:p>
            <a:pPr marL="0" indent="0">
              <a:buNone/>
            </a:pPr>
            <a:r>
              <a:rPr lang="en-US" altLang="zh-CN" dirty="0"/>
              <a:t>Line8~9=&gt;</a:t>
            </a:r>
            <a:r>
              <a:rPr lang="zh-CN" altLang="en-US" dirty="0"/>
              <a:t>为了满足</a:t>
            </a:r>
            <a:r>
              <a:rPr lang="en-US" altLang="zh-CN" dirty="0"/>
              <a:t>C1</a:t>
            </a:r>
            <a:r>
              <a:rPr lang="zh-CN" altLang="en-US" dirty="0"/>
              <a:t>，调整指定文本内容的大小和颜色，使</a:t>
            </a:r>
            <a:r>
              <a:rPr lang="en-US" altLang="zh-CN" dirty="0"/>
              <a:t>TextView</a:t>
            </a:r>
            <a:r>
              <a:rPr lang="zh-CN" altLang="en-US" dirty="0"/>
              <a:t>小部件变得更小和透明。</a:t>
            </a:r>
            <a:endParaRPr lang="en-US" altLang="zh-CN" dirty="0"/>
          </a:p>
          <a:p>
            <a:pPr marL="0" indent="0">
              <a:buNone/>
            </a:pPr>
            <a:r>
              <a:rPr lang="en-US" altLang="zh-CN" dirty="0"/>
              <a:t>Line10=&gt;</a:t>
            </a:r>
            <a:r>
              <a:rPr lang="zh-CN" altLang="en-US" dirty="0"/>
              <a:t>将创建的</a:t>
            </a:r>
            <a:r>
              <a:rPr lang="en-US" altLang="zh-CN" dirty="0"/>
              <a:t>TextView</a:t>
            </a:r>
            <a:r>
              <a:rPr lang="zh-CN" altLang="en-US" dirty="0"/>
              <a:t>添加到</a:t>
            </a:r>
            <a:r>
              <a:rPr lang="en-US" altLang="zh-CN" dirty="0"/>
              <a:t>view</a:t>
            </a:r>
            <a:r>
              <a:rPr lang="zh-CN" altLang="en-US" dirty="0"/>
              <a:t>容器中来更新视图层次结构。</a:t>
            </a:r>
          </a:p>
        </p:txBody>
      </p:sp>
      <p:pic>
        <p:nvPicPr>
          <p:cNvPr id="7" name="内容占位符 6">
            <a:extLst>
              <a:ext uri="{FF2B5EF4-FFF2-40B4-BE49-F238E27FC236}">
                <a16:creationId xmlns:a16="http://schemas.microsoft.com/office/drawing/2014/main" id="{939A5BC4-7E43-4F5D-8FE6-669E10443B08}"/>
              </a:ext>
            </a:extLst>
          </p:cNvPr>
          <p:cNvPicPr>
            <a:picLocks noGrp="1" noChangeAspect="1"/>
          </p:cNvPicPr>
          <p:nvPr>
            <p:ph sz="quarter" idx="16"/>
          </p:nvPr>
        </p:nvPicPr>
        <p:blipFill>
          <a:blip r:embed="rId2"/>
          <a:stretch>
            <a:fillRect/>
          </a:stretch>
        </p:blipFill>
        <p:spPr>
          <a:xfrm>
            <a:off x="6311899" y="2093278"/>
            <a:ext cx="5736759" cy="2336679"/>
          </a:xfrm>
          <a:prstGeom prst="rect">
            <a:avLst/>
          </a:prstGeom>
        </p:spPr>
      </p:pic>
    </p:spTree>
    <p:extLst>
      <p:ext uri="{BB962C8B-B14F-4D97-AF65-F5344CB8AC3E}">
        <p14:creationId xmlns:p14="http://schemas.microsoft.com/office/powerpoint/2010/main" val="3216764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8A3A77-D549-45A3-B5A4-E62F14AFC060}"/>
              </a:ext>
            </a:extLst>
          </p:cNvPr>
          <p:cNvSpPr>
            <a:spLocks noGrp="1"/>
          </p:cNvSpPr>
          <p:nvPr>
            <p:ph type="title"/>
          </p:nvPr>
        </p:nvSpPr>
        <p:spPr/>
        <p:txBody>
          <a:bodyPr/>
          <a:lstStyle/>
          <a:p>
            <a:r>
              <a:rPr lang="en-US" altLang="zh-CN" dirty="0"/>
              <a:t>6.</a:t>
            </a:r>
            <a:r>
              <a:rPr lang="zh-CN" altLang="en-US" dirty="0"/>
              <a:t>改变运行时视图层次：利用</a:t>
            </a:r>
            <a:r>
              <a:rPr lang="en-US" altLang="zh-CN" dirty="0"/>
              <a:t>W3</a:t>
            </a:r>
            <a:r>
              <a:rPr lang="zh-CN" altLang="en-US" dirty="0"/>
              <a:t>的混淆方法</a:t>
            </a:r>
          </a:p>
        </p:txBody>
      </p:sp>
      <p:sp>
        <p:nvSpPr>
          <p:cNvPr id="3" name="内容占位符 2">
            <a:extLst>
              <a:ext uri="{FF2B5EF4-FFF2-40B4-BE49-F238E27FC236}">
                <a16:creationId xmlns:a16="http://schemas.microsoft.com/office/drawing/2014/main" id="{1D806A94-F550-4C48-8514-AE15ACA9C703}"/>
              </a:ext>
            </a:extLst>
          </p:cNvPr>
          <p:cNvSpPr>
            <a:spLocks noGrp="1"/>
          </p:cNvSpPr>
          <p:nvPr>
            <p:ph sz="quarter" idx="13"/>
          </p:nvPr>
        </p:nvSpPr>
        <p:spPr/>
        <p:txBody>
          <a:bodyPr/>
          <a:lstStyle/>
          <a:p>
            <a:pPr marL="0" indent="0">
              <a:buNone/>
            </a:pPr>
            <a:r>
              <a:rPr lang="en-US" altLang="zh-CN" dirty="0"/>
              <a:t>6.2.1 MOW </a:t>
            </a:r>
            <a:r>
              <a:rPr lang="zh-CN" altLang="en-US" dirty="0"/>
              <a:t>设计思想</a:t>
            </a:r>
            <a:endParaRPr lang="en-US" altLang="zh-CN" dirty="0"/>
          </a:p>
          <a:p>
            <a:pPr marL="0" indent="0">
              <a:buNone/>
            </a:pPr>
            <a:r>
              <a:rPr lang="zh-CN" altLang="en-US" dirty="0"/>
              <a:t>利用覆盖从</a:t>
            </a:r>
            <a:r>
              <a:rPr lang="en-US" altLang="zh-CN" dirty="0"/>
              <a:t>app</a:t>
            </a:r>
            <a:r>
              <a:rPr lang="zh-CN" altLang="en-US" dirty="0"/>
              <a:t>组件</a:t>
            </a:r>
            <a:r>
              <a:rPr lang="en-US" altLang="zh-CN" dirty="0"/>
              <a:t>(</a:t>
            </a:r>
            <a:r>
              <a:rPr lang="zh-CN" altLang="en-US" dirty="0"/>
              <a:t>例如</a:t>
            </a:r>
            <a:r>
              <a:rPr lang="en-US" altLang="zh-CN" dirty="0"/>
              <a:t>activity)</a:t>
            </a:r>
            <a:r>
              <a:rPr lang="zh-CN" altLang="en-US" dirty="0"/>
              <a:t>中获取窗口焦点，这样</a:t>
            </a:r>
            <a:r>
              <a:rPr lang="en-US" altLang="zh-CN" dirty="0"/>
              <a:t>UIAutomator</a:t>
            </a:r>
            <a:r>
              <a:rPr lang="zh-CN" altLang="en-US" dirty="0"/>
              <a:t>检索的运行时视图层次结构会引用覆盖的布局，而不是</a:t>
            </a:r>
            <a:r>
              <a:rPr lang="en-US" altLang="zh-CN" dirty="0"/>
              <a:t>app</a:t>
            </a:r>
            <a:r>
              <a:rPr lang="zh-CN" altLang="en-US" dirty="0"/>
              <a:t>窗口的布局。</a:t>
            </a:r>
            <a:endParaRPr lang="en-US" altLang="zh-CN" dirty="0"/>
          </a:p>
          <a:p>
            <a:pPr marL="0" indent="0">
              <a:buNone/>
            </a:pPr>
            <a:r>
              <a:rPr lang="zh-CN" altLang="en-US" dirty="0"/>
              <a:t>为了达到这个目的，覆盖窗口应该是可聚焦的，并且绘制在设备屏幕的顶部。</a:t>
            </a:r>
            <a:endParaRPr lang="en-US" altLang="zh-CN" dirty="0"/>
          </a:p>
          <a:p>
            <a:pPr marL="0" indent="0">
              <a:buNone/>
            </a:pPr>
            <a:r>
              <a:rPr lang="zh-CN" altLang="en-US" dirty="0"/>
              <a:t>然而，这种聚焦的覆盖窗口可能会干扰</a:t>
            </a:r>
            <a:r>
              <a:rPr lang="en-US" altLang="zh-CN" dirty="0"/>
              <a:t>app</a:t>
            </a:r>
            <a:r>
              <a:rPr lang="zh-CN" altLang="en-US" dirty="0"/>
              <a:t>和用户之间的交互。例如，应该由隐藏</a:t>
            </a:r>
            <a:r>
              <a:rPr lang="en-US" altLang="zh-CN" dirty="0"/>
              <a:t>app</a:t>
            </a:r>
            <a:r>
              <a:rPr lang="zh-CN" altLang="en-US" dirty="0"/>
              <a:t>组件处理的</a:t>
            </a:r>
            <a:r>
              <a:rPr lang="en-US" altLang="zh-CN" dirty="0"/>
              <a:t>key</a:t>
            </a:r>
            <a:r>
              <a:rPr lang="zh-CN" altLang="en-US" dirty="0"/>
              <a:t>事件</a:t>
            </a:r>
            <a:r>
              <a:rPr lang="en-US" altLang="zh-CN" dirty="0"/>
              <a:t>(</a:t>
            </a:r>
            <a:r>
              <a:rPr lang="zh-CN" altLang="en-US" dirty="0"/>
              <a:t>如点击</a:t>
            </a:r>
            <a:r>
              <a:rPr lang="en-US" altLang="zh-CN" dirty="0"/>
              <a:t>BACK</a:t>
            </a:r>
            <a:r>
              <a:rPr lang="zh-CN" altLang="en-US" dirty="0"/>
              <a:t>按钮</a:t>
            </a:r>
            <a:r>
              <a:rPr lang="en-US" altLang="zh-CN" dirty="0"/>
              <a:t>)</a:t>
            </a:r>
            <a:r>
              <a:rPr lang="zh-CN" altLang="en-US" dirty="0"/>
              <a:t>和</a:t>
            </a:r>
            <a:r>
              <a:rPr lang="en-US" altLang="zh-CN" dirty="0"/>
              <a:t>touch</a:t>
            </a:r>
            <a:r>
              <a:rPr lang="zh-CN" altLang="en-US" dirty="0"/>
              <a:t>事件</a:t>
            </a:r>
            <a:r>
              <a:rPr lang="en-US" altLang="zh-CN" dirty="0"/>
              <a:t>(</a:t>
            </a:r>
            <a:r>
              <a:rPr lang="zh-CN" altLang="en-US" dirty="0"/>
              <a:t>如按下屏幕</a:t>
            </a:r>
            <a:r>
              <a:rPr lang="en-US" altLang="zh-CN" dirty="0"/>
              <a:t>)</a:t>
            </a:r>
            <a:r>
              <a:rPr lang="zh-CN" altLang="en-US" dirty="0"/>
              <a:t>被覆盖拦截。</a:t>
            </a:r>
            <a:endParaRPr lang="en-US" altLang="zh-CN" dirty="0"/>
          </a:p>
          <a:p>
            <a:pPr marL="0" indent="0">
              <a:buNone/>
            </a:pPr>
            <a:r>
              <a:rPr lang="zh-CN" altLang="en-US" dirty="0"/>
              <a:t>为了解决这个问题，我们将截取的用户事件转发到覆盖后面的适当的</a:t>
            </a:r>
            <a:r>
              <a:rPr lang="en-US" altLang="zh-CN" dirty="0"/>
              <a:t>app</a:t>
            </a:r>
            <a:r>
              <a:rPr lang="zh-CN" altLang="en-US" dirty="0"/>
              <a:t>窗口。</a:t>
            </a:r>
            <a:endParaRPr lang="en-US" altLang="zh-CN" dirty="0"/>
          </a:p>
          <a:p>
            <a:pPr marL="0" indent="0">
              <a:buNone/>
            </a:pPr>
            <a:r>
              <a:rPr lang="zh-CN" altLang="en-US" dirty="0"/>
              <a:t>请注意，</a:t>
            </a:r>
            <a:r>
              <a:rPr lang="en-US" altLang="zh-CN" dirty="0"/>
              <a:t>MOW</a:t>
            </a:r>
            <a:r>
              <a:rPr lang="zh-CN" altLang="en-US" dirty="0"/>
              <a:t>不同于</a:t>
            </a:r>
            <a:r>
              <a:rPr lang="en-US" altLang="zh-CN" dirty="0"/>
              <a:t>UVH</a:t>
            </a:r>
            <a:r>
              <a:rPr lang="zh-CN" altLang="en-US" dirty="0"/>
              <a:t>，因为它利用了</a:t>
            </a:r>
            <a:r>
              <a:rPr lang="en-US" altLang="zh-CN" dirty="0"/>
              <a:t>UIAutomator</a:t>
            </a:r>
            <a:r>
              <a:rPr lang="zh-CN" altLang="en-US" dirty="0"/>
              <a:t>的漏洞，让它获得不正确的运行时视图层次，而不是修改应用程序的视图层次。</a:t>
            </a:r>
          </a:p>
        </p:txBody>
      </p:sp>
    </p:spTree>
    <p:extLst>
      <p:ext uri="{BB962C8B-B14F-4D97-AF65-F5344CB8AC3E}">
        <p14:creationId xmlns:p14="http://schemas.microsoft.com/office/powerpoint/2010/main" val="1765610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F14F5A-1C7B-4214-8BFA-A0409A79BDE8}"/>
              </a:ext>
            </a:extLst>
          </p:cNvPr>
          <p:cNvSpPr>
            <a:spLocks noGrp="1"/>
          </p:cNvSpPr>
          <p:nvPr>
            <p:ph type="title"/>
          </p:nvPr>
        </p:nvSpPr>
        <p:spPr/>
        <p:txBody>
          <a:bodyPr/>
          <a:lstStyle/>
          <a:p>
            <a:r>
              <a:rPr lang="en-US" altLang="zh-CN" dirty="0"/>
              <a:t>6.</a:t>
            </a:r>
            <a:r>
              <a:rPr lang="zh-CN" altLang="en-US" dirty="0"/>
              <a:t>改变运行时视图层次：利用</a:t>
            </a:r>
            <a:r>
              <a:rPr lang="en-US" altLang="zh-CN" dirty="0"/>
              <a:t>W3</a:t>
            </a:r>
            <a:r>
              <a:rPr lang="zh-CN" altLang="en-US" dirty="0"/>
              <a:t>的混淆方法</a:t>
            </a:r>
          </a:p>
        </p:txBody>
      </p:sp>
      <p:sp>
        <p:nvSpPr>
          <p:cNvPr id="4" name="文本占位符 3">
            <a:extLst>
              <a:ext uri="{FF2B5EF4-FFF2-40B4-BE49-F238E27FC236}">
                <a16:creationId xmlns:a16="http://schemas.microsoft.com/office/drawing/2014/main" id="{623A22D1-8620-4B97-A7A0-2887633DD592}"/>
              </a:ext>
            </a:extLst>
          </p:cNvPr>
          <p:cNvSpPr>
            <a:spLocks noGrp="1"/>
          </p:cNvSpPr>
          <p:nvPr>
            <p:ph type="body" idx="14"/>
          </p:nvPr>
        </p:nvSpPr>
        <p:spPr/>
        <p:txBody>
          <a:bodyPr/>
          <a:lstStyle/>
          <a:p>
            <a:r>
              <a:rPr lang="en-US" altLang="zh-CN" dirty="0"/>
              <a:t>6.2.2 MOW </a:t>
            </a:r>
            <a:r>
              <a:rPr lang="zh-CN" altLang="en-US" dirty="0"/>
              <a:t>实现</a:t>
            </a:r>
          </a:p>
        </p:txBody>
      </p:sp>
      <p:sp>
        <p:nvSpPr>
          <p:cNvPr id="5" name="内容占位符 4">
            <a:extLst>
              <a:ext uri="{FF2B5EF4-FFF2-40B4-BE49-F238E27FC236}">
                <a16:creationId xmlns:a16="http://schemas.microsoft.com/office/drawing/2014/main" id="{EE35188A-5676-43FA-A8F4-E8E6D853C31E}"/>
              </a:ext>
            </a:extLst>
          </p:cNvPr>
          <p:cNvSpPr>
            <a:spLocks noGrp="1"/>
          </p:cNvSpPr>
          <p:nvPr>
            <p:ph sz="quarter" idx="15"/>
          </p:nvPr>
        </p:nvSpPr>
        <p:spPr>
          <a:xfrm>
            <a:off x="319596" y="1376039"/>
            <a:ext cx="5560504" cy="5481961"/>
          </a:xfrm>
        </p:spPr>
        <p:txBody>
          <a:bodyPr>
            <a:normAutofit fontScale="85000" lnSpcReduction="20000"/>
          </a:bodyPr>
          <a:lstStyle/>
          <a:p>
            <a:pPr marL="0" indent="0">
              <a:buNone/>
            </a:pPr>
            <a:r>
              <a:rPr lang="zh-CN" altLang="en-US" dirty="0"/>
              <a:t>为了确保覆盖图将绘制在任何其他</a:t>
            </a:r>
            <a:r>
              <a:rPr lang="en-US" altLang="zh-CN" dirty="0"/>
              <a:t>app</a:t>
            </a:r>
            <a:r>
              <a:rPr lang="zh-CN" altLang="en-US" dirty="0"/>
              <a:t>窗口顶部，我们将覆盖的窗口类型调整为</a:t>
            </a:r>
            <a:r>
              <a:rPr lang="en-US" altLang="zh-CN" dirty="0"/>
              <a:t>TYPE_PHONE</a:t>
            </a:r>
            <a:r>
              <a:rPr lang="zh-CN" altLang="en-US" dirty="0"/>
              <a:t>或</a:t>
            </a:r>
            <a:r>
              <a:rPr lang="en-US" altLang="zh-CN" dirty="0"/>
              <a:t>TYPE_APPLICATION_OVERLAY</a:t>
            </a:r>
            <a:r>
              <a:rPr lang="zh-CN" altLang="en-US" dirty="0"/>
              <a:t>。</a:t>
            </a:r>
            <a:endParaRPr lang="en-US" altLang="zh-CN" dirty="0"/>
          </a:p>
          <a:p>
            <a:pPr marL="0" indent="0">
              <a:buNone/>
            </a:pPr>
            <a:r>
              <a:rPr lang="zh-CN" altLang="en-US" dirty="0"/>
              <a:t>图</a:t>
            </a:r>
            <a:r>
              <a:rPr lang="en-US" altLang="zh-CN" dirty="0"/>
              <a:t>a</a:t>
            </a:r>
            <a:r>
              <a:rPr lang="zh-CN" altLang="en-US" dirty="0"/>
              <a:t>显示了此类覆盖窗口的示例。图</a:t>
            </a:r>
            <a:r>
              <a:rPr lang="en-US" altLang="zh-CN" dirty="0"/>
              <a:t>b</a:t>
            </a:r>
            <a:r>
              <a:rPr lang="zh-CN" altLang="en-US" dirty="0"/>
              <a:t>和图</a:t>
            </a:r>
            <a:r>
              <a:rPr lang="en-US" altLang="zh-CN" dirty="0"/>
              <a:t>c</a:t>
            </a:r>
            <a:r>
              <a:rPr lang="zh-CN" altLang="en-US" dirty="0"/>
              <a:t>分别显示了</a:t>
            </a:r>
            <a:r>
              <a:rPr lang="en-US" altLang="zh-CN" dirty="0"/>
              <a:t>app</a:t>
            </a:r>
            <a:r>
              <a:rPr lang="zh-CN" altLang="en-US" dirty="0"/>
              <a:t>窗口的原始视图层次结构和</a:t>
            </a:r>
            <a:r>
              <a:rPr lang="en-US" altLang="zh-CN" dirty="0"/>
              <a:t>UIAutomator</a:t>
            </a:r>
            <a:r>
              <a:rPr lang="zh-CN" altLang="en-US" dirty="0"/>
              <a:t>在覆盖隐藏目标窗口时检索到的视图层次结构。显然</a:t>
            </a:r>
            <a:r>
              <a:rPr lang="en-US" altLang="zh-CN" dirty="0"/>
              <a:t>UIAutomator</a:t>
            </a:r>
            <a:r>
              <a:rPr lang="zh-CN" altLang="en-US" dirty="0"/>
              <a:t>会生成不同的结果。</a:t>
            </a:r>
          </a:p>
          <a:p>
            <a:pPr marL="0" indent="0">
              <a:buNone/>
            </a:pPr>
            <a:r>
              <a:rPr lang="zh-CN" altLang="en-US" dirty="0"/>
              <a:t>在</a:t>
            </a:r>
            <a:r>
              <a:rPr lang="en-US" altLang="zh-CN" dirty="0"/>
              <a:t>app</a:t>
            </a:r>
            <a:r>
              <a:rPr lang="zh-CN" altLang="en-US" dirty="0"/>
              <a:t>窗口顶部放置覆盖可能会阻止覆盖窗口和</a:t>
            </a:r>
            <a:r>
              <a:rPr lang="en-US" altLang="zh-CN" dirty="0"/>
              <a:t>app</a:t>
            </a:r>
            <a:r>
              <a:rPr lang="zh-CN" altLang="en-US" dirty="0"/>
              <a:t>用户之间的常见交互，所以需要处理</a:t>
            </a:r>
            <a:r>
              <a:rPr lang="en-US" altLang="zh-CN" dirty="0"/>
              <a:t>touch</a:t>
            </a:r>
            <a:r>
              <a:rPr lang="zh-CN" altLang="en-US" dirty="0"/>
              <a:t>事件以及</a:t>
            </a:r>
            <a:r>
              <a:rPr lang="en-US" altLang="zh-CN" dirty="0"/>
              <a:t>key/button</a:t>
            </a:r>
            <a:r>
              <a:rPr lang="zh-CN" altLang="en-US" dirty="0"/>
              <a:t>事件。</a:t>
            </a:r>
          </a:p>
          <a:p>
            <a:pPr marL="0" indent="0">
              <a:buNone/>
            </a:pPr>
            <a:r>
              <a:rPr lang="zh-CN" altLang="en-US" dirty="0"/>
              <a:t>将截获的</a:t>
            </a:r>
            <a:r>
              <a:rPr lang="en-US" altLang="zh-CN" dirty="0"/>
              <a:t>touch</a:t>
            </a:r>
            <a:r>
              <a:rPr lang="zh-CN" altLang="en-US" dirty="0"/>
              <a:t>事件发送到隐藏的的</a:t>
            </a:r>
            <a:r>
              <a:rPr lang="en-US" altLang="zh-CN" dirty="0"/>
              <a:t>app</a:t>
            </a:r>
            <a:r>
              <a:rPr lang="zh-CN" altLang="en-US" dirty="0"/>
              <a:t>窗口，我们将覆盖窗口的窗口大小调整为零，并启用覆盖窗口的</a:t>
            </a:r>
            <a:r>
              <a:rPr lang="en-US" altLang="zh-CN" dirty="0"/>
              <a:t>FLAG_NOT_TOUCH_MODAL</a:t>
            </a:r>
            <a:r>
              <a:rPr lang="zh-CN" altLang="en-US" dirty="0"/>
              <a:t>属性。这样的配置允许</a:t>
            </a:r>
            <a:r>
              <a:rPr lang="en-US" altLang="zh-CN" dirty="0"/>
              <a:t>touch</a:t>
            </a:r>
            <a:r>
              <a:rPr lang="zh-CN" altLang="en-US" dirty="0"/>
              <a:t>事件通过覆盖，并且在大多数情况下，</a:t>
            </a:r>
            <a:r>
              <a:rPr lang="en-US" altLang="zh-CN" dirty="0"/>
              <a:t>touch</a:t>
            </a:r>
            <a:r>
              <a:rPr lang="zh-CN" altLang="en-US" dirty="0"/>
              <a:t>事件能由适当的</a:t>
            </a:r>
            <a:r>
              <a:rPr lang="en-US" altLang="zh-CN" dirty="0"/>
              <a:t>app</a:t>
            </a:r>
            <a:r>
              <a:rPr lang="zh-CN" altLang="en-US" dirty="0"/>
              <a:t>窗口来处理。</a:t>
            </a:r>
            <a:endParaRPr lang="en-US" altLang="zh-CN" dirty="0"/>
          </a:p>
          <a:p>
            <a:pPr marL="0" indent="0">
              <a:buNone/>
            </a:pPr>
            <a:r>
              <a:rPr lang="zh-CN" altLang="en-US" dirty="0"/>
              <a:t>但是，如果</a:t>
            </a:r>
            <a:r>
              <a:rPr lang="en-US" altLang="zh-CN" dirty="0"/>
              <a:t>app</a:t>
            </a:r>
            <a:r>
              <a:rPr lang="zh-CN" altLang="en-US" dirty="0"/>
              <a:t>窗口中的可编辑</a:t>
            </a:r>
            <a:r>
              <a:rPr lang="en-US" altLang="zh-CN" dirty="0"/>
              <a:t>view</a:t>
            </a:r>
            <a:r>
              <a:rPr lang="zh-CN" altLang="en-US" dirty="0"/>
              <a:t>组件（例如</a:t>
            </a:r>
            <a:r>
              <a:rPr lang="en-US" altLang="zh-CN" dirty="0" err="1"/>
              <a:t>EditText</a:t>
            </a:r>
            <a:r>
              <a:rPr lang="zh-CN" altLang="en-US" dirty="0"/>
              <a:t>）将消耗触摸事件，就需要重新连接可编辑小部件和</a:t>
            </a:r>
            <a:r>
              <a:rPr lang="en-US" altLang="zh-CN" dirty="0"/>
              <a:t>soft input method</a:t>
            </a:r>
            <a:r>
              <a:rPr lang="zh-CN" altLang="en-US" dirty="0"/>
              <a:t>之间的链接：启用覆盖层的</a:t>
            </a:r>
            <a:r>
              <a:rPr lang="en-US" altLang="zh-CN" dirty="0"/>
              <a:t>FLAG_WATCH_OUTSIDE_TOUCH</a:t>
            </a:r>
            <a:r>
              <a:rPr lang="zh-CN" altLang="en-US" dirty="0"/>
              <a:t>属性来监视触摸事件并自定义</a:t>
            </a:r>
            <a:r>
              <a:rPr lang="en-US" altLang="zh-CN" dirty="0"/>
              <a:t>touch</a:t>
            </a:r>
            <a:r>
              <a:rPr lang="zh-CN" altLang="en-US" dirty="0"/>
              <a:t>事件处理器</a:t>
            </a:r>
            <a:r>
              <a:rPr lang="en-US" altLang="zh-CN" i="1" dirty="0" err="1"/>
              <a:t>Ontouchlister.onTouch</a:t>
            </a:r>
            <a:r>
              <a:rPr lang="zh-CN" altLang="en-US" dirty="0"/>
              <a:t>。</a:t>
            </a:r>
          </a:p>
        </p:txBody>
      </p:sp>
      <p:pic>
        <p:nvPicPr>
          <p:cNvPr id="7" name="内容占位符 6">
            <a:extLst>
              <a:ext uri="{FF2B5EF4-FFF2-40B4-BE49-F238E27FC236}">
                <a16:creationId xmlns:a16="http://schemas.microsoft.com/office/drawing/2014/main" id="{7E6A19DB-C5BC-48BC-9D46-FD291D8704A4}"/>
              </a:ext>
            </a:extLst>
          </p:cNvPr>
          <p:cNvPicPr>
            <a:picLocks noGrp="1" noChangeAspect="1"/>
          </p:cNvPicPr>
          <p:nvPr>
            <p:ph sz="quarter" idx="16"/>
          </p:nvPr>
        </p:nvPicPr>
        <p:blipFill>
          <a:blip r:embed="rId2"/>
          <a:stretch>
            <a:fillRect/>
          </a:stretch>
        </p:blipFill>
        <p:spPr>
          <a:xfrm>
            <a:off x="6500813" y="3272786"/>
            <a:ext cx="5041900" cy="2336490"/>
          </a:xfrm>
          <a:prstGeom prst="rect">
            <a:avLst/>
          </a:prstGeom>
        </p:spPr>
      </p:pic>
    </p:spTree>
    <p:extLst>
      <p:ext uri="{BB962C8B-B14F-4D97-AF65-F5344CB8AC3E}">
        <p14:creationId xmlns:p14="http://schemas.microsoft.com/office/powerpoint/2010/main" val="992368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4E1FF9-DF78-4CFD-90E9-6E4729C8B0E0}"/>
              </a:ext>
            </a:extLst>
          </p:cNvPr>
          <p:cNvSpPr>
            <a:spLocks noGrp="1"/>
          </p:cNvSpPr>
          <p:nvPr>
            <p:ph type="title"/>
          </p:nvPr>
        </p:nvSpPr>
        <p:spPr/>
        <p:txBody>
          <a:bodyPr/>
          <a:lstStyle/>
          <a:p>
            <a:r>
              <a:rPr lang="en-US" altLang="zh-CN" dirty="0"/>
              <a:t>6.</a:t>
            </a:r>
            <a:r>
              <a:rPr lang="zh-CN" altLang="en-US" dirty="0"/>
              <a:t>改变运行时试图层次：利用</a:t>
            </a:r>
            <a:r>
              <a:rPr lang="en-US" altLang="zh-CN" dirty="0"/>
              <a:t>W3</a:t>
            </a:r>
            <a:r>
              <a:rPr lang="zh-CN" altLang="en-US" dirty="0"/>
              <a:t>的混淆方法</a:t>
            </a:r>
          </a:p>
        </p:txBody>
      </p:sp>
      <p:sp>
        <p:nvSpPr>
          <p:cNvPr id="4" name="文本占位符 3">
            <a:extLst>
              <a:ext uri="{FF2B5EF4-FFF2-40B4-BE49-F238E27FC236}">
                <a16:creationId xmlns:a16="http://schemas.microsoft.com/office/drawing/2014/main" id="{3C3BCC79-FA4A-4CBA-BE98-3646479A73E4}"/>
              </a:ext>
            </a:extLst>
          </p:cNvPr>
          <p:cNvSpPr>
            <a:spLocks noGrp="1"/>
          </p:cNvSpPr>
          <p:nvPr>
            <p:ph type="body" idx="14"/>
          </p:nvPr>
        </p:nvSpPr>
        <p:spPr>
          <a:xfrm>
            <a:off x="6279263" y="1426011"/>
            <a:ext cx="5042646" cy="703135"/>
          </a:xfrm>
        </p:spPr>
        <p:txBody>
          <a:bodyPr/>
          <a:lstStyle/>
          <a:p>
            <a:r>
              <a:rPr lang="en-US" altLang="zh-CN" dirty="0"/>
              <a:t>6.2.2 MOW </a:t>
            </a:r>
            <a:r>
              <a:rPr lang="zh-CN" altLang="en-US" dirty="0"/>
              <a:t>实现</a:t>
            </a:r>
          </a:p>
        </p:txBody>
      </p:sp>
      <p:sp>
        <p:nvSpPr>
          <p:cNvPr id="5" name="内容占位符 4">
            <a:extLst>
              <a:ext uri="{FF2B5EF4-FFF2-40B4-BE49-F238E27FC236}">
                <a16:creationId xmlns:a16="http://schemas.microsoft.com/office/drawing/2014/main" id="{DA6BE2B3-2AE0-488D-98DE-89D5AAEB6BB4}"/>
              </a:ext>
            </a:extLst>
          </p:cNvPr>
          <p:cNvSpPr>
            <a:spLocks noGrp="1"/>
          </p:cNvSpPr>
          <p:nvPr>
            <p:ph sz="quarter" idx="15"/>
          </p:nvPr>
        </p:nvSpPr>
        <p:spPr>
          <a:xfrm>
            <a:off x="328474" y="1358283"/>
            <a:ext cx="5767526" cy="5086905"/>
          </a:xfrm>
        </p:spPr>
        <p:txBody>
          <a:bodyPr>
            <a:normAutofit fontScale="92500"/>
          </a:bodyPr>
          <a:lstStyle/>
          <a:p>
            <a:pPr marL="0" indent="0">
              <a:buNone/>
            </a:pPr>
            <a:r>
              <a:rPr lang="zh-CN" altLang="en-US" dirty="0"/>
              <a:t>右下图显示了注册在覆盖窗口中的自定义</a:t>
            </a:r>
            <a:r>
              <a:rPr lang="en-US" altLang="zh-CN" dirty="0"/>
              <a:t>touch</a:t>
            </a:r>
            <a:r>
              <a:rPr lang="zh-CN" altLang="en-US" dirty="0"/>
              <a:t>事件处理器的算法。</a:t>
            </a:r>
            <a:endParaRPr lang="en-US" altLang="zh-CN" dirty="0"/>
          </a:p>
          <a:p>
            <a:pPr marL="0" indent="0">
              <a:buNone/>
            </a:pPr>
            <a:r>
              <a:rPr lang="zh-CN" altLang="en-US" dirty="0"/>
              <a:t>它接受两个输入</a:t>
            </a:r>
            <a:r>
              <a:rPr lang="en-US" altLang="zh-CN" dirty="0"/>
              <a:t>: views </a:t>
            </a:r>
            <a:r>
              <a:rPr lang="zh-CN" altLang="en-US" dirty="0"/>
              <a:t>和 </a:t>
            </a:r>
            <a:r>
              <a:rPr lang="en-US" altLang="zh-CN" dirty="0"/>
              <a:t>params</a:t>
            </a:r>
            <a:r>
              <a:rPr lang="zh-CN" altLang="en-US" dirty="0"/>
              <a:t>，它们是分别从 </a:t>
            </a:r>
            <a:r>
              <a:rPr lang="en-US" altLang="zh-CN" dirty="0" err="1"/>
              <a:t>WindowManagerGlobal</a:t>
            </a:r>
            <a:r>
              <a:rPr lang="en-US" altLang="zh-CN" dirty="0"/>
              <a:t> </a:t>
            </a:r>
            <a:r>
              <a:rPr lang="zh-CN" altLang="en-US" dirty="0"/>
              <a:t>类的 </a:t>
            </a:r>
            <a:r>
              <a:rPr lang="en-US" altLang="zh-CN" dirty="0" err="1"/>
              <a:t>mViews</a:t>
            </a:r>
            <a:r>
              <a:rPr lang="en-US" altLang="zh-CN" dirty="0"/>
              <a:t> </a:t>
            </a:r>
            <a:r>
              <a:rPr lang="zh-CN" altLang="en-US" dirty="0"/>
              <a:t>字段和 </a:t>
            </a:r>
            <a:r>
              <a:rPr lang="en-US" altLang="zh-CN" dirty="0" err="1"/>
              <a:t>mParams</a:t>
            </a:r>
            <a:r>
              <a:rPr lang="en-US" altLang="zh-CN" dirty="0"/>
              <a:t> </a:t>
            </a:r>
            <a:r>
              <a:rPr lang="zh-CN" altLang="en-US" dirty="0"/>
              <a:t>字段中检索出来的。因为 </a:t>
            </a:r>
            <a:r>
              <a:rPr lang="en-US" altLang="zh-CN" dirty="0" err="1"/>
              <a:t>WindowManagerGloba</a:t>
            </a:r>
            <a:r>
              <a:rPr lang="en-US" altLang="zh-CN" dirty="0"/>
              <a:t> </a:t>
            </a:r>
            <a:r>
              <a:rPr lang="zh-CN" altLang="en-US" dirty="0"/>
              <a:t>的实例是单例的，所以可以通过 </a:t>
            </a:r>
            <a:r>
              <a:rPr lang="en-US" altLang="zh-CN" dirty="0"/>
              <a:t>java </a:t>
            </a:r>
            <a:r>
              <a:rPr lang="zh-CN" altLang="en-US" dirty="0"/>
              <a:t>反射访问相应的字段。</a:t>
            </a:r>
            <a:r>
              <a:rPr lang="en-US" altLang="zh-CN" dirty="0" err="1"/>
              <a:t>mViews</a:t>
            </a:r>
            <a:r>
              <a:rPr lang="en-US" altLang="zh-CN" dirty="0"/>
              <a:t> </a:t>
            </a:r>
            <a:r>
              <a:rPr lang="zh-CN" altLang="en-US" dirty="0"/>
              <a:t>字段是一个数组，包含每个</a:t>
            </a:r>
            <a:r>
              <a:rPr lang="en-US" altLang="zh-CN" dirty="0"/>
              <a:t>app</a:t>
            </a:r>
            <a:r>
              <a:rPr lang="zh-CN" altLang="en-US" dirty="0"/>
              <a:t>窗口视图层次结构的</a:t>
            </a:r>
            <a:r>
              <a:rPr lang="en-US" altLang="zh-CN" dirty="0"/>
              <a:t>root view</a:t>
            </a:r>
            <a:r>
              <a:rPr lang="zh-CN" altLang="en-US" dirty="0"/>
              <a:t>，例如，右上图</a:t>
            </a:r>
            <a:r>
              <a:rPr lang="en-US" altLang="zh-CN" dirty="0"/>
              <a:t>b </a:t>
            </a:r>
            <a:r>
              <a:rPr lang="zh-CN" altLang="en-US" dirty="0"/>
              <a:t>和</a:t>
            </a:r>
            <a:r>
              <a:rPr lang="en-US" altLang="zh-CN" dirty="0"/>
              <a:t>c</a:t>
            </a:r>
            <a:r>
              <a:rPr lang="zh-CN" altLang="en-US" dirty="0"/>
              <a:t>中最顶层的</a:t>
            </a:r>
            <a:r>
              <a:rPr lang="en-US" altLang="zh-CN" dirty="0" err="1"/>
              <a:t>FrameLayout</a:t>
            </a:r>
            <a:r>
              <a:rPr lang="zh-CN" altLang="en-US" dirty="0"/>
              <a:t>。</a:t>
            </a:r>
            <a:endParaRPr lang="en-US" altLang="zh-CN" dirty="0"/>
          </a:p>
          <a:p>
            <a:pPr marL="0" indent="0">
              <a:buNone/>
            </a:pPr>
            <a:r>
              <a:rPr lang="zh-CN" altLang="en-US" dirty="0"/>
              <a:t>包含在</a:t>
            </a:r>
            <a:r>
              <a:rPr lang="en-US" altLang="zh-CN" dirty="0" err="1"/>
              <a:t>mViews</a:t>
            </a:r>
            <a:r>
              <a:rPr lang="zh-CN" altLang="en-US" dirty="0"/>
              <a:t>中的</a:t>
            </a:r>
            <a:r>
              <a:rPr lang="en-US" altLang="zh-CN" dirty="0"/>
              <a:t>view</a:t>
            </a:r>
            <a:r>
              <a:rPr lang="zh-CN" altLang="en-US" dirty="0"/>
              <a:t>容器</a:t>
            </a:r>
            <a:r>
              <a:rPr lang="en-US" altLang="zh-CN" dirty="0"/>
              <a:t>(</a:t>
            </a:r>
            <a:r>
              <a:rPr lang="zh-CN" altLang="en-US" dirty="0"/>
              <a:t>即</a:t>
            </a:r>
            <a:r>
              <a:rPr lang="en-US" altLang="zh-CN" dirty="0"/>
              <a:t>root view)</a:t>
            </a:r>
            <a:r>
              <a:rPr lang="zh-CN" altLang="en-US" dirty="0"/>
              <a:t>是根据创建窗口的时间来组织的。更准确地说，最近创建的窗口的根视图位于</a:t>
            </a:r>
            <a:r>
              <a:rPr lang="en-US" altLang="zh-CN" dirty="0" err="1"/>
              <a:t>mViews</a:t>
            </a:r>
            <a:r>
              <a:rPr lang="zh-CN" altLang="en-US" dirty="0"/>
              <a:t>的尾部。</a:t>
            </a:r>
            <a:r>
              <a:rPr lang="en-US" altLang="zh-CN" dirty="0" err="1"/>
              <a:t>mParams</a:t>
            </a:r>
            <a:r>
              <a:rPr lang="en-US" altLang="zh-CN" dirty="0"/>
              <a:t> </a:t>
            </a:r>
            <a:r>
              <a:rPr lang="zh-CN" altLang="en-US" dirty="0"/>
              <a:t>字段存储每个</a:t>
            </a:r>
            <a:r>
              <a:rPr lang="en-US" altLang="zh-CN" dirty="0"/>
              <a:t>app</a:t>
            </a:r>
            <a:r>
              <a:rPr lang="zh-CN" altLang="en-US" dirty="0"/>
              <a:t>窗口的布局参数，因此，记录的参数也根据窗口创建时间排序。因此，在 </a:t>
            </a:r>
            <a:r>
              <a:rPr lang="en-US" altLang="zh-CN" dirty="0" err="1"/>
              <a:t>mViews</a:t>
            </a:r>
            <a:r>
              <a:rPr lang="en-US" altLang="zh-CN" dirty="0"/>
              <a:t> </a:t>
            </a:r>
            <a:r>
              <a:rPr lang="zh-CN" altLang="en-US" dirty="0"/>
              <a:t>和 </a:t>
            </a:r>
            <a:r>
              <a:rPr lang="en-US" altLang="zh-CN" dirty="0" err="1"/>
              <a:t>mParams</a:t>
            </a:r>
            <a:r>
              <a:rPr lang="en-US" altLang="zh-CN" dirty="0"/>
              <a:t> </a:t>
            </a:r>
            <a:r>
              <a:rPr lang="zh-CN" altLang="en-US" dirty="0"/>
              <a:t>中的每个元素之间存在一对一的映射关系。</a:t>
            </a:r>
          </a:p>
        </p:txBody>
      </p:sp>
      <p:pic>
        <p:nvPicPr>
          <p:cNvPr id="7" name="内容占位符 6">
            <a:extLst>
              <a:ext uri="{FF2B5EF4-FFF2-40B4-BE49-F238E27FC236}">
                <a16:creationId xmlns:a16="http://schemas.microsoft.com/office/drawing/2014/main" id="{851C64E0-DC60-4AE1-A19C-A07D769EC68D}"/>
              </a:ext>
            </a:extLst>
          </p:cNvPr>
          <p:cNvPicPr>
            <a:picLocks noGrp="1" noChangeAspect="1"/>
          </p:cNvPicPr>
          <p:nvPr>
            <p:ph sz="quarter" idx="16"/>
          </p:nvPr>
        </p:nvPicPr>
        <p:blipFill>
          <a:blip r:embed="rId2"/>
          <a:stretch>
            <a:fillRect/>
          </a:stretch>
        </p:blipFill>
        <p:spPr>
          <a:xfrm>
            <a:off x="6501951" y="4851089"/>
            <a:ext cx="5041900" cy="1635543"/>
          </a:xfrm>
          <a:prstGeom prst="rect">
            <a:avLst/>
          </a:prstGeom>
        </p:spPr>
      </p:pic>
      <p:pic>
        <p:nvPicPr>
          <p:cNvPr id="8" name="图片 7">
            <a:extLst>
              <a:ext uri="{FF2B5EF4-FFF2-40B4-BE49-F238E27FC236}">
                <a16:creationId xmlns:a16="http://schemas.microsoft.com/office/drawing/2014/main" id="{987C4D1D-A85A-4CC7-BD9E-1A4A6C29A71C}"/>
              </a:ext>
            </a:extLst>
          </p:cNvPr>
          <p:cNvPicPr>
            <a:picLocks noChangeAspect="1"/>
          </p:cNvPicPr>
          <p:nvPr/>
        </p:nvPicPr>
        <p:blipFill>
          <a:blip r:embed="rId3"/>
          <a:stretch>
            <a:fillRect/>
          </a:stretch>
        </p:blipFill>
        <p:spPr>
          <a:xfrm>
            <a:off x="6501951" y="2261515"/>
            <a:ext cx="5041829" cy="2334970"/>
          </a:xfrm>
          <a:prstGeom prst="rect">
            <a:avLst/>
          </a:prstGeom>
        </p:spPr>
      </p:pic>
    </p:spTree>
    <p:extLst>
      <p:ext uri="{BB962C8B-B14F-4D97-AF65-F5344CB8AC3E}">
        <p14:creationId xmlns:p14="http://schemas.microsoft.com/office/powerpoint/2010/main" val="1014283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4BD19-1A74-4A40-8270-DB515A2E745A}"/>
              </a:ext>
            </a:extLst>
          </p:cNvPr>
          <p:cNvSpPr>
            <a:spLocks noGrp="1"/>
          </p:cNvSpPr>
          <p:nvPr>
            <p:ph type="title"/>
          </p:nvPr>
        </p:nvSpPr>
        <p:spPr/>
        <p:txBody>
          <a:bodyPr/>
          <a:lstStyle/>
          <a:p>
            <a:r>
              <a:rPr lang="en-US" altLang="zh-CN" dirty="0"/>
              <a:t>6.</a:t>
            </a:r>
            <a:r>
              <a:rPr lang="zh-CN" altLang="en-US" dirty="0"/>
              <a:t>改变运行时视图层次：利用</a:t>
            </a:r>
            <a:r>
              <a:rPr lang="en-US" altLang="zh-CN" dirty="0"/>
              <a:t>W3</a:t>
            </a:r>
            <a:r>
              <a:rPr lang="zh-CN" altLang="en-US" dirty="0"/>
              <a:t>的混淆方法</a:t>
            </a:r>
          </a:p>
        </p:txBody>
      </p:sp>
      <p:sp>
        <p:nvSpPr>
          <p:cNvPr id="4" name="文本占位符 3">
            <a:extLst>
              <a:ext uri="{FF2B5EF4-FFF2-40B4-BE49-F238E27FC236}">
                <a16:creationId xmlns:a16="http://schemas.microsoft.com/office/drawing/2014/main" id="{BB1BCE65-32DC-41E1-933B-140128079006}"/>
              </a:ext>
            </a:extLst>
          </p:cNvPr>
          <p:cNvSpPr>
            <a:spLocks noGrp="1"/>
          </p:cNvSpPr>
          <p:nvPr>
            <p:ph type="body" idx="14"/>
          </p:nvPr>
        </p:nvSpPr>
        <p:spPr>
          <a:xfrm>
            <a:off x="6499641" y="1277720"/>
            <a:ext cx="5042646" cy="703135"/>
          </a:xfrm>
        </p:spPr>
        <p:txBody>
          <a:bodyPr/>
          <a:lstStyle/>
          <a:p>
            <a:r>
              <a:rPr lang="en-US" altLang="zh-CN" dirty="0"/>
              <a:t>6.2.2 MOW </a:t>
            </a:r>
            <a:r>
              <a:rPr lang="zh-CN" altLang="en-US" dirty="0"/>
              <a:t>实现</a:t>
            </a:r>
          </a:p>
        </p:txBody>
      </p:sp>
      <p:sp>
        <p:nvSpPr>
          <p:cNvPr id="5" name="内容占位符 4">
            <a:extLst>
              <a:ext uri="{FF2B5EF4-FFF2-40B4-BE49-F238E27FC236}">
                <a16:creationId xmlns:a16="http://schemas.microsoft.com/office/drawing/2014/main" id="{84AC2B50-0C8D-4839-BB51-5625570ECAAC}"/>
              </a:ext>
            </a:extLst>
          </p:cNvPr>
          <p:cNvSpPr>
            <a:spLocks noGrp="1"/>
          </p:cNvSpPr>
          <p:nvPr>
            <p:ph sz="quarter" idx="15"/>
          </p:nvPr>
        </p:nvSpPr>
        <p:spPr>
          <a:xfrm>
            <a:off x="292963" y="1411551"/>
            <a:ext cx="5587137" cy="4576500"/>
          </a:xfrm>
        </p:spPr>
        <p:txBody>
          <a:bodyPr>
            <a:normAutofit fontScale="70000" lnSpcReduction="20000"/>
          </a:bodyPr>
          <a:lstStyle/>
          <a:p>
            <a:pPr marL="0" indent="0">
              <a:buNone/>
            </a:pPr>
            <a:r>
              <a:rPr lang="en-US" altLang="zh-CN" dirty="0" err="1"/>
              <a:t>onTouch</a:t>
            </a:r>
            <a:r>
              <a:rPr lang="en-US" altLang="zh-CN" dirty="0"/>
              <a:t> </a:t>
            </a:r>
            <a:r>
              <a:rPr lang="zh-CN" altLang="en-US" dirty="0"/>
              <a:t>方法是注册在覆盖中的</a:t>
            </a:r>
            <a:r>
              <a:rPr lang="en-US" altLang="zh-CN" dirty="0"/>
              <a:t>touch</a:t>
            </a:r>
            <a:r>
              <a:rPr lang="zh-CN" altLang="en-US" dirty="0"/>
              <a:t>事件处理器，其主要任务是调整聚焦的</a:t>
            </a:r>
            <a:r>
              <a:rPr lang="en-US" altLang="zh-CN" dirty="0"/>
              <a:t>view</a:t>
            </a:r>
            <a:r>
              <a:rPr lang="zh-CN" altLang="en-US" dirty="0"/>
              <a:t>与</a:t>
            </a:r>
            <a:r>
              <a:rPr lang="en-US" altLang="zh-CN" dirty="0"/>
              <a:t>soft input method</a:t>
            </a:r>
            <a:r>
              <a:rPr lang="zh-CN" altLang="en-US" dirty="0"/>
              <a:t>之间的不正确绑定。通过仔细检查</a:t>
            </a:r>
            <a:r>
              <a:rPr lang="en-US" altLang="zh-CN" dirty="0"/>
              <a:t>soft input method]</a:t>
            </a:r>
            <a:r>
              <a:rPr lang="zh-CN" altLang="en-US" dirty="0"/>
              <a:t>的绑定过程，我们注意到，在通常情况下，</a:t>
            </a:r>
            <a:r>
              <a:rPr lang="en-US" altLang="zh-CN" dirty="0"/>
              <a:t> soft input method</a:t>
            </a:r>
            <a:r>
              <a:rPr lang="zh-CN" altLang="en-US" dirty="0"/>
              <a:t>会与聚焦的窗口中的聚焦的</a:t>
            </a:r>
            <a:r>
              <a:rPr lang="en-US" altLang="zh-CN" dirty="0"/>
              <a:t>view</a:t>
            </a:r>
            <a:r>
              <a:rPr lang="zh-CN" altLang="en-US" dirty="0"/>
              <a:t>相连接。然而，由于特殊设计的覆盖一直是那个聚焦的窗口，聚焦的</a:t>
            </a:r>
            <a:r>
              <a:rPr lang="en-US" altLang="zh-CN" dirty="0"/>
              <a:t>view(</a:t>
            </a:r>
            <a:r>
              <a:rPr lang="zh-CN" altLang="en-US" dirty="0"/>
              <a:t>如右上图</a:t>
            </a:r>
            <a:r>
              <a:rPr lang="en-US" altLang="zh-CN" dirty="0"/>
              <a:t>a</a:t>
            </a:r>
            <a:r>
              <a:rPr lang="zh-CN" altLang="en-US" dirty="0"/>
              <a:t>中的</a:t>
            </a:r>
            <a:r>
              <a:rPr lang="en-US" altLang="zh-CN" dirty="0" err="1"/>
              <a:t>EditText</a:t>
            </a:r>
            <a:r>
              <a:rPr lang="zh-CN" altLang="en-US" dirty="0"/>
              <a:t>小部件</a:t>
            </a:r>
            <a:r>
              <a:rPr lang="en-US" altLang="zh-CN" dirty="0"/>
              <a:t>)</a:t>
            </a:r>
            <a:r>
              <a:rPr lang="zh-CN" altLang="en-US" dirty="0"/>
              <a:t>不能与</a:t>
            </a:r>
            <a:r>
              <a:rPr lang="en-US" altLang="zh-CN" dirty="0"/>
              <a:t>soft input method</a:t>
            </a:r>
            <a:r>
              <a:rPr lang="zh-CN" altLang="en-US" dirty="0"/>
              <a:t>连接，因为它被包含在被覆盖隐藏，没有窗口焦点的</a:t>
            </a:r>
            <a:r>
              <a:rPr lang="en-US" altLang="zh-CN" dirty="0"/>
              <a:t>app</a:t>
            </a:r>
            <a:r>
              <a:rPr lang="zh-CN" altLang="en-US" dirty="0"/>
              <a:t>窗口中。</a:t>
            </a:r>
            <a:endParaRPr lang="en-US" altLang="zh-CN" dirty="0"/>
          </a:p>
          <a:p>
            <a:pPr marL="0" indent="0">
              <a:buNone/>
            </a:pPr>
            <a:r>
              <a:rPr lang="en-US" altLang="zh-CN" dirty="0"/>
              <a:t>Line2=&gt;</a:t>
            </a:r>
            <a:r>
              <a:rPr lang="zh-CN" altLang="en-US" dirty="0"/>
              <a:t>为了重建绑定，调用辅助方法</a:t>
            </a:r>
            <a:r>
              <a:rPr lang="en-US" altLang="zh-CN" dirty="0" err="1"/>
              <a:t>get_focused_view</a:t>
            </a:r>
            <a:r>
              <a:rPr lang="zh-CN" altLang="en-US" dirty="0"/>
              <a:t>，来得到焦点</a:t>
            </a:r>
            <a:r>
              <a:rPr lang="en-US" altLang="zh-CN" dirty="0"/>
              <a:t>view</a:t>
            </a:r>
            <a:r>
              <a:rPr lang="zh-CN" altLang="en-US" dirty="0"/>
              <a:t>、包含焦点</a:t>
            </a:r>
            <a:r>
              <a:rPr lang="en-US" altLang="zh-CN" dirty="0"/>
              <a:t>view</a:t>
            </a:r>
            <a:r>
              <a:rPr lang="zh-CN" altLang="en-US" dirty="0"/>
              <a:t>的</a:t>
            </a:r>
            <a:r>
              <a:rPr lang="en-US" altLang="zh-CN" dirty="0"/>
              <a:t>root</a:t>
            </a:r>
            <a:r>
              <a:rPr lang="zh-CN" altLang="en-US" dirty="0"/>
              <a:t> </a:t>
            </a:r>
            <a:r>
              <a:rPr lang="en-US" altLang="zh-CN" dirty="0"/>
              <a:t>view</a:t>
            </a:r>
            <a:r>
              <a:rPr lang="zh-CN" altLang="en-US" dirty="0"/>
              <a:t>，以及 </a:t>
            </a:r>
            <a:r>
              <a:rPr lang="en-US" altLang="zh-CN" dirty="0" err="1"/>
              <a:t>mViews</a:t>
            </a:r>
            <a:r>
              <a:rPr lang="en-US" altLang="zh-CN" dirty="0"/>
              <a:t> </a:t>
            </a:r>
            <a:r>
              <a:rPr lang="zh-CN" altLang="en-US" dirty="0"/>
              <a:t>字段中最后一个可聚焦的</a:t>
            </a:r>
            <a:r>
              <a:rPr lang="en-US" altLang="zh-CN" dirty="0"/>
              <a:t>root</a:t>
            </a:r>
            <a:r>
              <a:rPr lang="zh-CN" altLang="en-US" dirty="0"/>
              <a:t> </a:t>
            </a:r>
            <a:r>
              <a:rPr lang="en-US" altLang="zh-CN" dirty="0"/>
              <a:t>view(</a:t>
            </a:r>
            <a:r>
              <a:rPr lang="zh-CN" altLang="en-US" dirty="0"/>
              <a:t>即</a:t>
            </a:r>
            <a:r>
              <a:rPr lang="en-US" altLang="zh-CN" dirty="0"/>
              <a:t>views</a:t>
            </a:r>
            <a:r>
              <a:rPr lang="zh-CN" altLang="en-US" dirty="0"/>
              <a:t>参数的最后一个元素</a:t>
            </a:r>
            <a:r>
              <a:rPr lang="en-US" altLang="zh-CN" dirty="0"/>
              <a:t>)</a:t>
            </a:r>
            <a:r>
              <a:rPr lang="zh-CN" altLang="en-US" dirty="0"/>
              <a:t>。相应的结果分别存储在变量 </a:t>
            </a:r>
            <a:r>
              <a:rPr lang="en-US" altLang="zh-CN" dirty="0" err="1"/>
              <a:t>fView</a:t>
            </a:r>
            <a:r>
              <a:rPr lang="zh-CN" altLang="en-US" dirty="0"/>
              <a:t>、 </a:t>
            </a:r>
            <a:r>
              <a:rPr lang="en-US" altLang="zh-CN" dirty="0" err="1"/>
              <a:t>fRootView</a:t>
            </a:r>
            <a:r>
              <a:rPr lang="en-US" altLang="zh-CN" dirty="0"/>
              <a:t> </a:t>
            </a:r>
            <a:r>
              <a:rPr lang="zh-CN" altLang="en-US" dirty="0"/>
              <a:t>和 </a:t>
            </a:r>
            <a:r>
              <a:rPr lang="en-US" altLang="zh-CN" dirty="0" err="1"/>
              <a:t>lRootView</a:t>
            </a:r>
            <a:r>
              <a:rPr lang="en-US" altLang="zh-CN" dirty="0"/>
              <a:t> </a:t>
            </a:r>
            <a:r>
              <a:rPr lang="zh-CN" altLang="en-US" dirty="0"/>
              <a:t>中。</a:t>
            </a:r>
            <a:endParaRPr lang="en-US" altLang="zh-CN" dirty="0"/>
          </a:p>
          <a:p>
            <a:pPr marL="0" indent="0">
              <a:buNone/>
            </a:pPr>
            <a:r>
              <a:rPr lang="en-US" altLang="zh-CN" dirty="0"/>
              <a:t>Line4=&gt;</a:t>
            </a:r>
            <a:r>
              <a:rPr lang="zh-CN" altLang="en-US" dirty="0"/>
              <a:t>有了上述信息后将 </a:t>
            </a:r>
            <a:r>
              <a:rPr lang="en-US" altLang="zh-CN" dirty="0" err="1"/>
              <a:t>InputMethodManagers</a:t>
            </a:r>
            <a:r>
              <a:rPr lang="zh-CN" altLang="en-US" dirty="0"/>
              <a:t>单例的 </a:t>
            </a:r>
            <a:r>
              <a:rPr lang="en-US" altLang="zh-CN" dirty="0" err="1"/>
              <a:t>mCurRootView</a:t>
            </a:r>
            <a:r>
              <a:rPr lang="en-US" altLang="zh-CN" dirty="0"/>
              <a:t> </a:t>
            </a:r>
            <a:r>
              <a:rPr lang="zh-CN" altLang="en-US" dirty="0"/>
              <a:t>域设置为 </a:t>
            </a:r>
            <a:r>
              <a:rPr lang="en-US" altLang="zh-CN" dirty="0" err="1"/>
              <a:t>fRootView</a:t>
            </a:r>
            <a:r>
              <a:rPr lang="zh-CN" altLang="en-US" dirty="0"/>
              <a:t>，即包含聚焦</a:t>
            </a:r>
            <a:r>
              <a:rPr lang="en-US" altLang="zh-CN" dirty="0"/>
              <a:t>view </a:t>
            </a:r>
            <a:r>
              <a:rPr lang="en-US" altLang="zh-CN" i="1" dirty="0" err="1"/>
              <a:t>fView</a:t>
            </a:r>
            <a:r>
              <a:rPr lang="en-US" altLang="zh-CN" dirty="0"/>
              <a:t> </a:t>
            </a:r>
            <a:r>
              <a:rPr lang="zh-CN" altLang="en-US" dirty="0"/>
              <a:t>的</a:t>
            </a:r>
            <a:r>
              <a:rPr lang="en-US" altLang="zh-CN" dirty="0"/>
              <a:t>root</a:t>
            </a:r>
            <a:r>
              <a:rPr lang="zh-CN" altLang="en-US" dirty="0"/>
              <a:t> </a:t>
            </a:r>
            <a:r>
              <a:rPr lang="en-US" altLang="zh-CN" dirty="0"/>
              <a:t>view </a:t>
            </a:r>
            <a:r>
              <a:rPr lang="zh-CN" altLang="en-US" dirty="0"/>
              <a:t>。</a:t>
            </a:r>
            <a:endParaRPr lang="en-US" altLang="zh-CN" dirty="0"/>
          </a:p>
          <a:p>
            <a:pPr marL="0" indent="0">
              <a:buNone/>
            </a:pPr>
            <a:r>
              <a:rPr lang="en-US" altLang="zh-CN" dirty="0"/>
              <a:t>Line5=&gt;</a:t>
            </a:r>
            <a:r>
              <a:rPr lang="zh-CN" altLang="en-US" dirty="0"/>
              <a:t>调用 </a:t>
            </a:r>
            <a:r>
              <a:rPr lang="en-US" altLang="zh-CN" dirty="0" err="1"/>
              <a:t>focusIn</a:t>
            </a:r>
            <a:r>
              <a:rPr lang="en-US" altLang="zh-CN" dirty="0"/>
              <a:t> </a:t>
            </a:r>
            <a:r>
              <a:rPr lang="zh-CN" altLang="en-US" dirty="0"/>
              <a:t>方法来指示 </a:t>
            </a:r>
            <a:r>
              <a:rPr lang="en-US" altLang="zh-CN" dirty="0" err="1"/>
              <a:t>InputMethodManagers</a:t>
            </a:r>
            <a:r>
              <a:rPr lang="en-US" altLang="zh-CN" dirty="0"/>
              <a:t> </a:t>
            </a:r>
            <a:r>
              <a:rPr lang="zh-CN" altLang="en-US" dirty="0"/>
              <a:t>实例重新构建绑定。因此，隐藏</a:t>
            </a:r>
            <a:r>
              <a:rPr lang="en-US" altLang="zh-CN" dirty="0"/>
              <a:t>app</a:t>
            </a:r>
            <a:r>
              <a:rPr lang="zh-CN" altLang="en-US" dirty="0"/>
              <a:t>中的可编辑小部件可以准确地响应分派的</a:t>
            </a:r>
            <a:r>
              <a:rPr lang="en-US" altLang="zh-CN" dirty="0"/>
              <a:t>touch</a:t>
            </a:r>
            <a:r>
              <a:rPr lang="zh-CN" altLang="en-US" dirty="0"/>
              <a:t>事件。</a:t>
            </a:r>
          </a:p>
        </p:txBody>
      </p:sp>
      <p:pic>
        <p:nvPicPr>
          <p:cNvPr id="7" name="内容占位符 6">
            <a:extLst>
              <a:ext uri="{FF2B5EF4-FFF2-40B4-BE49-F238E27FC236}">
                <a16:creationId xmlns:a16="http://schemas.microsoft.com/office/drawing/2014/main" id="{8F712CBA-5854-4DAD-B927-131D6CEF0C07}"/>
              </a:ext>
            </a:extLst>
          </p:cNvPr>
          <p:cNvPicPr>
            <a:picLocks noGrp="1" noChangeAspect="1"/>
          </p:cNvPicPr>
          <p:nvPr>
            <p:ph sz="quarter" idx="16"/>
          </p:nvPr>
        </p:nvPicPr>
        <p:blipFill>
          <a:blip r:embed="rId2"/>
          <a:stretch>
            <a:fillRect/>
          </a:stretch>
        </p:blipFill>
        <p:spPr>
          <a:xfrm>
            <a:off x="6500458" y="2038570"/>
            <a:ext cx="5041829" cy="2334970"/>
          </a:xfrm>
          <a:prstGeom prst="rect">
            <a:avLst/>
          </a:prstGeom>
        </p:spPr>
      </p:pic>
      <p:pic>
        <p:nvPicPr>
          <p:cNvPr id="8" name="内容占位符 6">
            <a:extLst>
              <a:ext uri="{FF2B5EF4-FFF2-40B4-BE49-F238E27FC236}">
                <a16:creationId xmlns:a16="http://schemas.microsoft.com/office/drawing/2014/main" id="{DB6BF488-F90D-46B2-AD9B-1778964E7E49}"/>
              </a:ext>
            </a:extLst>
          </p:cNvPr>
          <p:cNvPicPr>
            <a:picLocks noChangeAspect="1"/>
          </p:cNvPicPr>
          <p:nvPr/>
        </p:nvPicPr>
        <p:blipFill>
          <a:blip r:embed="rId3"/>
          <a:stretch>
            <a:fillRect/>
          </a:stretch>
        </p:blipFill>
        <p:spPr>
          <a:xfrm>
            <a:off x="6499641" y="4739017"/>
            <a:ext cx="5041900" cy="1635543"/>
          </a:xfrm>
          <a:prstGeom prst="rect">
            <a:avLst/>
          </a:prstGeom>
        </p:spPr>
      </p:pic>
    </p:spTree>
    <p:extLst>
      <p:ext uri="{BB962C8B-B14F-4D97-AF65-F5344CB8AC3E}">
        <p14:creationId xmlns:p14="http://schemas.microsoft.com/office/powerpoint/2010/main" val="40122367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77EF12-9F63-4F19-B946-DFD7E14FF9A8}"/>
              </a:ext>
            </a:extLst>
          </p:cNvPr>
          <p:cNvSpPr>
            <a:spLocks noGrp="1"/>
          </p:cNvSpPr>
          <p:nvPr>
            <p:ph type="title"/>
          </p:nvPr>
        </p:nvSpPr>
        <p:spPr/>
        <p:txBody>
          <a:bodyPr/>
          <a:lstStyle/>
          <a:p>
            <a:r>
              <a:rPr lang="en-US" altLang="zh-CN" dirty="0"/>
              <a:t>6.</a:t>
            </a:r>
            <a:r>
              <a:rPr lang="zh-CN" altLang="en-US" dirty="0"/>
              <a:t>改变运行时视图层次：利用</a:t>
            </a:r>
            <a:r>
              <a:rPr lang="en-US" altLang="zh-CN" dirty="0"/>
              <a:t>W3</a:t>
            </a:r>
            <a:r>
              <a:rPr lang="zh-CN" altLang="en-US" dirty="0"/>
              <a:t>的混淆方法</a:t>
            </a:r>
          </a:p>
        </p:txBody>
      </p:sp>
      <p:sp>
        <p:nvSpPr>
          <p:cNvPr id="4" name="文本占位符 3">
            <a:extLst>
              <a:ext uri="{FF2B5EF4-FFF2-40B4-BE49-F238E27FC236}">
                <a16:creationId xmlns:a16="http://schemas.microsoft.com/office/drawing/2014/main" id="{F2603D7C-5BCF-4370-9BD9-4E173F448BA1}"/>
              </a:ext>
            </a:extLst>
          </p:cNvPr>
          <p:cNvSpPr>
            <a:spLocks noGrp="1"/>
          </p:cNvSpPr>
          <p:nvPr>
            <p:ph type="body" idx="14"/>
          </p:nvPr>
        </p:nvSpPr>
        <p:spPr/>
        <p:txBody>
          <a:bodyPr/>
          <a:lstStyle/>
          <a:p>
            <a:r>
              <a:rPr lang="en-US" altLang="zh-CN" dirty="0"/>
              <a:t>6.2.2 MOW </a:t>
            </a:r>
            <a:r>
              <a:rPr lang="zh-CN" altLang="en-US" dirty="0"/>
              <a:t>实现</a:t>
            </a:r>
          </a:p>
        </p:txBody>
      </p:sp>
      <p:sp>
        <p:nvSpPr>
          <p:cNvPr id="5" name="内容占位符 4">
            <a:extLst>
              <a:ext uri="{FF2B5EF4-FFF2-40B4-BE49-F238E27FC236}">
                <a16:creationId xmlns:a16="http://schemas.microsoft.com/office/drawing/2014/main" id="{759D5C30-AE7B-482A-888D-50681C8BFCB5}"/>
              </a:ext>
            </a:extLst>
          </p:cNvPr>
          <p:cNvSpPr>
            <a:spLocks noGrp="1"/>
          </p:cNvSpPr>
          <p:nvPr>
            <p:ph sz="quarter" idx="15"/>
          </p:nvPr>
        </p:nvSpPr>
        <p:spPr>
          <a:xfrm>
            <a:off x="346229" y="1518083"/>
            <a:ext cx="5533871" cy="4469968"/>
          </a:xfrm>
        </p:spPr>
        <p:txBody>
          <a:bodyPr>
            <a:normAutofit lnSpcReduction="10000"/>
          </a:bodyPr>
          <a:lstStyle/>
          <a:p>
            <a:pPr marL="0" indent="0">
              <a:buNone/>
            </a:pPr>
            <a:r>
              <a:rPr lang="zh-CN" altLang="en-US" dirty="0"/>
              <a:t>由于关键事件也会被聚焦窗口接收，我们自定义覆盖的关键事件处理器来将阻塞的关键事件转发到覆盖的</a:t>
            </a:r>
            <a:r>
              <a:rPr lang="en-US" altLang="zh-CN" dirty="0"/>
              <a:t>app</a:t>
            </a:r>
            <a:r>
              <a:rPr lang="zh-CN" altLang="en-US" dirty="0"/>
              <a:t>窗口。</a:t>
            </a:r>
            <a:endParaRPr lang="en-US" altLang="zh-CN" dirty="0"/>
          </a:p>
          <a:p>
            <a:pPr marL="0" indent="0">
              <a:buNone/>
            </a:pPr>
            <a:r>
              <a:rPr lang="zh-CN" altLang="en-US" dirty="0"/>
              <a:t>该算法如右图所示。注意，该算法的输入和辅助方法</a:t>
            </a:r>
            <a:r>
              <a:rPr lang="en-US" altLang="zh-CN" dirty="0"/>
              <a:t>(</a:t>
            </a:r>
            <a:r>
              <a:rPr lang="zh-CN" altLang="en-US" dirty="0"/>
              <a:t>例如，</a:t>
            </a:r>
            <a:r>
              <a:rPr lang="en-US" altLang="zh-CN" dirty="0" err="1"/>
              <a:t>get_focused_view</a:t>
            </a:r>
            <a:r>
              <a:rPr lang="en-US" altLang="zh-CN" dirty="0"/>
              <a:t>)</a:t>
            </a:r>
            <a:r>
              <a:rPr lang="zh-CN" altLang="en-US" dirty="0"/>
              <a:t>与算法</a:t>
            </a:r>
            <a:r>
              <a:rPr lang="en-US" altLang="zh-CN" dirty="0"/>
              <a:t>9</a:t>
            </a:r>
            <a:r>
              <a:rPr lang="zh-CN" altLang="en-US" dirty="0"/>
              <a:t>中的输入和辅助方法相同。</a:t>
            </a:r>
            <a:endParaRPr lang="en-US" altLang="zh-CN" dirty="0"/>
          </a:p>
          <a:p>
            <a:pPr marL="0" indent="0">
              <a:buNone/>
            </a:pPr>
            <a:r>
              <a:rPr lang="en-US" altLang="zh-CN" i="1" dirty="0" err="1"/>
              <a:t>Onkey</a:t>
            </a:r>
            <a:r>
              <a:rPr lang="en-US" altLang="zh-CN" i="1" dirty="0"/>
              <a:t> </a:t>
            </a:r>
            <a:r>
              <a:rPr lang="zh-CN" altLang="en-US" dirty="0"/>
              <a:t>方法是关键事件处理器，事件转发过程包括两个步骤：</a:t>
            </a:r>
            <a:endParaRPr lang="en-US" altLang="zh-CN" dirty="0"/>
          </a:p>
          <a:p>
            <a:pPr marL="0" indent="0">
              <a:buNone/>
            </a:pPr>
            <a:r>
              <a:rPr lang="en-US" altLang="zh-CN" dirty="0"/>
              <a:t>Line3~8=&gt;</a:t>
            </a:r>
            <a:r>
              <a:rPr lang="zh-CN" altLang="en-US" dirty="0"/>
              <a:t>覆盖消耗</a:t>
            </a:r>
            <a:r>
              <a:rPr lang="en-US" altLang="zh-CN" dirty="0"/>
              <a:t>BACK</a:t>
            </a:r>
            <a:r>
              <a:rPr lang="zh-CN" altLang="en-US" dirty="0"/>
              <a:t>按钮事件和隐藏激活的</a:t>
            </a:r>
            <a:r>
              <a:rPr lang="en-US" altLang="zh-CN" dirty="0"/>
              <a:t>soft input method </a:t>
            </a:r>
            <a:r>
              <a:rPr lang="zh-CN" altLang="en-US" dirty="0"/>
              <a:t>，如果聚焦的</a:t>
            </a:r>
            <a:r>
              <a:rPr lang="en-US" altLang="zh-CN" dirty="0"/>
              <a:t>view</a:t>
            </a:r>
            <a:r>
              <a:rPr lang="zh-CN" altLang="en-US" dirty="0"/>
              <a:t>组件可编辑。</a:t>
            </a:r>
            <a:endParaRPr lang="en-US" altLang="zh-CN" dirty="0"/>
          </a:p>
          <a:p>
            <a:pPr marL="0" indent="0">
              <a:buNone/>
            </a:pPr>
            <a:r>
              <a:rPr lang="en-US" altLang="zh-CN" dirty="0"/>
              <a:t>Line9=&gt;</a:t>
            </a:r>
            <a:r>
              <a:rPr lang="zh-CN" altLang="en-US" dirty="0"/>
              <a:t>调用 </a:t>
            </a:r>
            <a:r>
              <a:rPr lang="en-US" altLang="zh-CN" i="1" dirty="0" err="1"/>
              <a:t>dispatchKeyeEvent</a:t>
            </a:r>
            <a:r>
              <a:rPr lang="en-US" altLang="zh-CN" i="1" dirty="0"/>
              <a:t> </a:t>
            </a:r>
            <a:r>
              <a:rPr lang="zh-CN" altLang="en-US" dirty="0"/>
              <a:t>方法将截获的关键事件转发到最顶端的</a:t>
            </a:r>
            <a:r>
              <a:rPr lang="en-US" altLang="zh-CN" dirty="0"/>
              <a:t>app</a:t>
            </a:r>
            <a:r>
              <a:rPr lang="zh-CN" altLang="en-US" dirty="0"/>
              <a:t>窗口，并且相应的</a:t>
            </a:r>
            <a:r>
              <a:rPr lang="en-US" altLang="zh-CN" dirty="0"/>
              <a:t>root view</a:t>
            </a:r>
            <a:r>
              <a:rPr lang="zh-CN" altLang="en-US" dirty="0"/>
              <a:t>负责寻找合适的</a:t>
            </a:r>
            <a:r>
              <a:rPr lang="en-US" altLang="zh-CN" dirty="0"/>
              <a:t>view</a:t>
            </a:r>
            <a:r>
              <a:rPr lang="zh-CN" altLang="en-US" dirty="0"/>
              <a:t>组件来处理这些关键事件。</a:t>
            </a:r>
          </a:p>
        </p:txBody>
      </p:sp>
      <p:pic>
        <p:nvPicPr>
          <p:cNvPr id="5122" name="Picture 2">
            <a:extLst>
              <a:ext uri="{FF2B5EF4-FFF2-40B4-BE49-F238E27FC236}">
                <a16:creationId xmlns:a16="http://schemas.microsoft.com/office/drawing/2014/main" id="{EDC66B27-DB3C-48CC-9877-94A53C42C410}"/>
              </a:ext>
            </a:extLst>
          </p:cNvPr>
          <p:cNvPicPr>
            <a:picLocks noGrp="1" noChangeAspect="1" noChangeArrowheads="1"/>
          </p:cNvPicPr>
          <p:nvPr>
            <p:ph sz="quarter" idx="16"/>
          </p:nvPr>
        </p:nvPicPr>
        <p:blipFill>
          <a:blip r:embed="rId2">
            <a:extLst>
              <a:ext uri="{28A0092B-C50C-407E-A947-70E740481C1C}">
                <a14:useLocalDpi xmlns:a14="http://schemas.microsoft.com/office/drawing/2010/main" val="0"/>
              </a:ext>
            </a:extLst>
          </a:blip>
          <a:srcRect/>
          <a:stretch>
            <a:fillRect/>
          </a:stretch>
        </p:blipFill>
        <p:spPr bwMode="auto">
          <a:xfrm>
            <a:off x="6500813" y="3254340"/>
            <a:ext cx="5041900" cy="2373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90811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B13AD9-BCAF-41A1-9EE2-2CC5E48E35AB}"/>
              </a:ext>
            </a:extLst>
          </p:cNvPr>
          <p:cNvSpPr>
            <a:spLocks noGrp="1"/>
          </p:cNvSpPr>
          <p:nvPr>
            <p:ph type="title"/>
          </p:nvPr>
        </p:nvSpPr>
        <p:spPr/>
        <p:txBody>
          <a:bodyPr/>
          <a:lstStyle/>
          <a:p>
            <a:r>
              <a:rPr lang="en-US" altLang="zh-CN" dirty="0"/>
              <a:t>7.</a:t>
            </a:r>
            <a:r>
              <a:rPr lang="zh-CN" altLang="en-US" dirty="0"/>
              <a:t>保护应用程序截图：利用</a:t>
            </a:r>
            <a:r>
              <a:rPr lang="en-US" altLang="zh-CN" dirty="0"/>
              <a:t>W4</a:t>
            </a:r>
            <a:r>
              <a:rPr lang="zh-CN" altLang="en-US" dirty="0"/>
              <a:t>的</a:t>
            </a:r>
            <a:r>
              <a:rPr lang="en-US" altLang="zh-CN" dirty="0"/>
              <a:t>UI</a:t>
            </a:r>
            <a:r>
              <a:rPr lang="zh-CN" altLang="en-US" dirty="0"/>
              <a:t>混淆方法</a:t>
            </a:r>
          </a:p>
        </p:txBody>
      </p:sp>
      <p:sp>
        <p:nvSpPr>
          <p:cNvPr id="3" name="内容占位符 2">
            <a:extLst>
              <a:ext uri="{FF2B5EF4-FFF2-40B4-BE49-F238E27FC236}">
                <a16:creationId xmlns:a16="http://schemas.microsoft.com/office/drawing/2014/main" id="{592BED7E-38E5-4D17-8992-AC9E72E51625}"/>
              </a:ext>
            </a:extLst>
          </p:cNvPr>
          <p:cNvSpPr>
            <a:spLocks noGrp="1"/>
          </p:cNvSpPr>
          <p:nvPr>
            <p:ph sz="quarter" idx="13"/>
          </p:nvPr>
        </p:nvSpPr>
        <p:spPr/>
        <p:txBody>
          <a:bodyPr/>
          <a:lstStyle/>
          <a:p>
            <a:pPr marL="0" indent="0">
              <a:buNone/>
            </a:pPr>
            <a:r>
              <a:rPr lang="en-US" altLang="zh-CN" dirty="0"/>
              <a:t>7.1.1 PAS </a:t>
            </a:r>
            <a:r>
              <a:rPr lang="zh-CN" altLang="en-US" dirty="0"/>
              <a:t>设计思想</a:t>
            </a:r>
            <a:endParaRPr lang="en-US" altLang="zh-CN" dirty="0"/>
          </a:p>
          <a:p>
            <a:pPr marL="0" indent="0">
              <a:buNone/>
            </a:pPr>
            <a:r>
              <a:rPr lang="zh-CN" altLang="en-US" dirty="0"/>
              <a:t>我们利用窗口属性 </a:t>
            </a:r>
            <a:r>
              <a:rPr lang="en-US" altLang="zh-CN" dirty="0" err="1"/>
              <a:t>flag_secure</a:t>
            </a:r>
            <a:r>
              <a:rPr lang="en-US" altLang="zh-CN" dirty="0"/>
              <a:t> </a:t>
            </a:r>
            <a:r>
              <a:rPr lang="zh-CN" altLang="en-US" dirty="0"/>
              <a:t>来防止普通快照获取者捕获应用程序的屏幕截图</a:t>
            </a:r>
            <a:r>
              <a:rPr lang="en-US" altLang="zh-CN" dirty="0"/>
              <a:t>(</a:t>
            </a:r>
            <a:r>
              <a:rPr lang="zh-CN" altLang="en-US" dirty="0"/>
              <a:t>例如，基于 </a:t>
            </a:r>
            <a:r>
              <a:rPr lang="en-US" altLang="zh-CN" dirty="0"/>
              <a:t>shell </a:t>
            </a:r>
            <a:r>
              <a:rPr lang="zh-CN" altLang="en-US" dirty="0"/>
              <a:t>命令构建的工具 </a:t>
            </a:r>
            <a:r>
              <a:rPr lang="en-US" altLang="zh-CN" dirty="0"/>
              <a:t>screencap </a:t>
            </a:r>
            <a:r>
              <a:rPr lang="zh-CN" altLang="en-US" dirty="0"/>
              <a:t>或框架类 </a:t>
            </a:r>
            <a:r>
              <a:rPr lang="en-US" altLang="zh-CN" i="1" dirty="0" err="1"/>
              <a:t>VirtualDisplay</a:t>
            </a:r>
            <a:r>
              <a:rPr lang="en-US" altLang="zh-CN" dirty="0"/>
              <a:t> )</a:t>
            </a:r>
            <a:r>
              <a:rPr lang="zh-CN" altLang="en-US" dirty="0"/>
              <a:t>。</a:t>
            </a:r>
            <a:endParaRPr lang="en-US" altLang="zh-CN" dirty="0"/>
          </a:p>
          <a:p>
            <a:pPr marL="0" indent="0">
              <a:buNone/>
            </a:pPr>
            <a:r>
              <a:rPr lang="zh-CN" altLang="en-US" dirty="0"/>
              <a:t>一旦</a:t>
            </a:r>
            <a:r>
              <a:rPr lang="en-US" altLang="zh-CN" dirty="0" err="1"/>
              <a:t>flag_secure</a:t>
            </a:r>
            <a:r>
              <a:rPr lang="zh-CN" altLang="en-US" dirty="0"/>
              <a:t>启用，受保护的</a:t>
            </a:r>
            <a:r>
              <a:rPr lang="en-US" altLang="zh-CN" dirty="0"/>
              <a:t>app</a:t>
            </a:r>
            <a:r>
              <a:rPr lang="zh-CN" altLang="en-US" dirty="0"/>
              <a:t>窗口的可见内容将不会包含在捕获的快照中。因此，基于运行时截图的方法的分析结果无效。</a:t>
            </a:r>
          </a:p>
        </p:txBody>
      </p:sp>
    </p:spTree>
    <p:extLst>
      <p:ext uri="{BB962C8B-B14F-4D97-AF65-F5344CB8AC3E}">
        <p14:creationId xmlns:p14="http://schemas.microsoft.com/office/powerpoint/2010/main" val="9501328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A04C4A-C676-4161-8142-B673F391425A}"/>
              </a:ext>
            </a:extLst>
          </p:cNvPr>
          <p:cNvSpPr>
            <a:spLocks noGrp="1"/>
          </p:cNvSpPr>
          <p:nvPr>
            <p:ph type="title"/>
          </p:nvPr>
        </p:nvSpPr>
        <p:spPr/>
        <p:txBody>
          <a:bodyPr/>
          <a:lstStyle/>
          <a:p>
            <a:r>
              <a:rPr lang="en-US" altLang="zh-CN" dirty="0"/>
              <a:t>7.</a:t>
            </a:r>
            <a:r>
              <a:rPr lang="zh-CN" altLang="en-US" dirty="0"/>
              <a:t>保护应用程序截图：利用</a:t>
            </a:r>
            <a:r>
              <a:rPr lang="en-US" altLang="zh-CN" dirty="0"/>
              <a:t>W4</a:t>
            </a:r>
            <a:r>
              <a:rPr lang="zh-CN" altLang="en-US" dirty="0"/>
              <a:t>的</a:t>
            </a:r>
            <a:r>
              <a:rPr lang="en-US" altLang="zh-CN" dirty="0"/>
              <a:t>UI</a:t>
            </a:r>
            <a:r>
              <a:rPr lang="zh-CN" altLang="en-US" dirty="0"/>
              <a:t>混淆方法</a:t>
            </a:r>
          </a:p>
        </p:txBody>
      </p:sp>
      <p:sp>
        <p:nvSpPr>
          <p:cNvPr id="4" name="文本占位符 3">
            <a:extLst>
              <a:ext uri="{FF2B5EF4-FFF2-40B4-BE49-F238E27FC236}">
                <a16:creationId xmlns:a16="http://schemas.microsoft.com/office/drawing/2014/main" id="{93164F2A-AEC2-4FA0-9CD4-087A41C7137C}"/>
              </a:ext>
            </a:extLst>
          </p:cNvPr>
          <p:cNvSpPr>
            <a:spLocks noGrp="1"/>
          </p:cNvSpPr>
          <p:nvPr>
            <p:ph type="body" idx="14"/>
          </p:nvPr>
        </p:nvSpPr>
        <p:spPr>
          <a:xfrm>
            <a:off x="6500440" y="1335435"/>
            <a:ext cx="5042646" cy="703135"/>
          </a:xfrm>
        </p:spPr>
        <p:txBody>
          <a:bodyPr/>
          <a:lstStyle/>
          <a:p>
            <a:r>
              <a:rPr lang="en-US" altLang="zh-CN" dirty="0"/>
              <a:t>7.1.2 PAS</a:t>
            </a:r>
            <a:r>
              <a:rPr lang="zh-CN" altLang="en-US" dirty="0"/>
              <a:t>实现</a:t>
            </a:r>
          </a:p>
        </p:txBody>
      </p:sp>
      <p:sp>
        <p:nvSpPr>
          <p:cNvPr id="5" name="内容占位符 4">
            <a:extLst>
              <a:ext uri="{FF2B5EF4-FFF2-40B4-BE49-F238E27FC236}">
                <a16:creationId xmlns:a16="http://schemas.microsoft.com/office/drawing/2014/main" id="{A2C103AD-899C-4A80-9FA7-B9677735E040}"/>
              </a:ext>
            </a:extLst>
          </p:cNvPr>
          <p:cNvSpPr>
            <a:spLocks noGrp="1"/>
          </p:cNvSpPr>
          <p:nvPr>
            <p:ph sz="quarter" idx="15"/>
          </p:nvPr>
        </p:nvSpPr>
        <p:spPr>
          <a:xfrm>
            <a:off x="378234" y="1571349"/>
            <a:ext cx="5501866" cy="4416702"/>
          </a:xfrm>
        </p:spPr>
        <p:txBody>
          <a:bodyPr>
            <a:normAutofit/>
          </a:bodyPr>
          <a:lstStyle/>
          <a:p>
            <a:pPr marL="0" indent="0">
              <a:buNone/>
            </a:pPr>
            <a:r>
              <a:rPr lang="zh-CN" altLang="en-US" dirty="0"/>
              <a:t>图</a:t>
            </a:r>
            <a:r>
              <a:rPr lang="en-US" altLang="zh-CN" dirty="0"/>
              <a:t>a </a:t>
            </a:r>
            <a:r>
              <a:rPr lang="zh-CN" altLang="en-US" dirty="0"/>
              <a:t>显示了一个使用 </a:t>
            </a:r>
            <a:r>
              <a:rPr lang="en-US" altLang="zh-CN" dirty="0"/>
              <a:t>window </a:t>
            </a:r>
            <a:r>
              <a:rPr lang="zh-CN" altLang="en-US" dirty="0"/>
              <a:t>属性 </a:t>
            </a:r>
            <a:r>
              <a:rPr lang="en-US" altLang="zh-CN" dirty="0" err="1"/>
              <a:t>flag_secure</a:t>
            </a:r>
            <a:r>
              <a:rPr lang="en-US" altLang="zh-CN" dirty="0"/>
              <a:t> </a:t>
            </a:r>
            <a:r>
              <a:rPr lang="zh-CN" altLang="en-US" dirty="0"/>
              <a:t>的示例，以防止</a:t>
            </a:r>
            <a:r>
              <a:rPr lang="en-US" altLang="zh-CN" dirty="0"/>
              <a:t>activity</a:t>
            </a:r>
            <a:r>
              <a:rPr lang="zh-CN" altLang="en-US" dirty="0"/>
              <a:t>的可视内容出现在屏幕快照中。</a:t>
            </a:r>
            <a:endParaRPr lang="en-US" altLang="zh-CN" dirty="0"/>
          </a:p>
          <a:p>
            <a:pPr marL="0" indent="0">
              <a:buNone/>
            </a:pPr>
            <a:r>
              <a:rPr lang="en-US" altLang="zh-CN" dirty="0"/>
              <a:t>Line4=&gt;</a:t>
            </a:r>
            <a:r>
              <a:rPr lang="zh-CN" altLang="en-US" dirty="0"/>
              <a:t>调用 </a:t>
            </a:r>
            <a:r>
              <a:rPr lang="en-US" altLang="zh-CN" dirty="0" err="1"/>
              <a:t>getWindow</a:t>
            </a:r>
            <a:r>
              <a:rPr lang="en-US" altLang="zh-CN" dirty="0"/>
              <a:t>() </a:t>
            </a:r>
            <a:r>
              <a:rPr lang="zh-CN" altLang="en-US" dirty="0"/>
              <a:t>来获得相应的窗口实例，然后调用 </a:t>
            </a:r>
            <a:r>
              <a:rPr lang="en-US" altLang="zh-CN" dirty="0" err="1"/>
              <a:t>addflags</a:t>
            </a:r>
            <a:r>
              <a:rPr lang="en-US" altLang="zh-CN" dirty="0"/>
              <a:t>() </a:t>
            </a:r>
            <a:r>
              <a:rPr lang="zh-CN" altLang="en-US" dirty="0"/>
              <a:t>来将 </a:t>
            </a:r>
            <a:r>
              <a:rPr lang="en-US" altLang="zh-CN" dirty="0" err="1"/>
              <a:t>flag_secure</a:t>
            </a:r>
            <a:r>
              <a:rPr lang="en-US" altLang="zh-CN" dirty="0"/>
              <a:t> </a:t>
            </a:r>
            <a:r>
              <a:rPr lang="zh-CN" altLang="en-US" dirty="0"/>
              <a:t>属性添加到获得的窗口实例中。</a:t>
            </a:r>
            <a:endParaRPr lang="en-US" altLang="zh-CN" dirty="0"/>
          </a:p>
          <a:p>
            <a:pPr marL="0" indent="0">
              <a:buNone/>
            </a:pPr>
            <a:r>
              <a:rPr lang="zh-CN" altLang="en-US" dirty="0"/>
              <a:t>图</a:t>
            </a:r>
            <a:r>
              <a:rPr lang="en-US" altLang="zh-CN" dirty="0"/>
              <a:t>b </a:t>
            </a:r>
            <a:r>
              <a:rPr lang="zh-CN" altLang="en-US" dirty="0"/>
              <a:t>和</a:t>
            </a:r>
            <a:r>
              <a:rPr lang="en-US" altLang="zh-CN" dirty="0"/>
              <a:t>c </a:t>
            </a:r>
            <a:r>
              <a:rPr lang="zh-CN" altLang="en-US" dirty="0"/>
              <a:t>分别显示了快照拍摄工具</a:t>
            </a:r>
            <a:r>
              <a:rPr lang="en-US" altLang="zh-CN" dirty="0" err="1"/>
              <a:t>scrcpy</a:t>
            </a:r>
            <a:r>
              <a:rPr lang="zh-CN" altLang="en-US" dirty="0"/>
              <a:t>在启用 </a:t>
            </a:r>
            <a:r>
              <a:rPr lang="en-US" altLang="zh-CN" dirty="0" err="1"/>
              <a:t>flag_secure</a:t>
            </a:r>
            <a:r>
              <a:rPr lang="en-US" altLang="zh-CN" dirty="0"/>
              <a:t> </a:t>
            </a:r>
            <a:r>
              <a:rPr lang="zh-CN" altLang="en-US" dirty="0"/>
              <a:t>之前和之后拍摄的截图。</a:t>
            </a:r>
          </a:p>
        </p:txBody>
      </p:sp>
      <p:pic>
        <p:nvPicPr>
          <p:cNvPr id="7" name="内容占位符 6">
            <a:extLst>
              <a:ext uri="{FF2B5EF4-FFF2-40B4-BE49-F238E27FC236}">
                <a16:creationId xmlns:a16="http://schemas.microsoft.com/office/drawing/2014/main" id="{74837734-73C5-4C8F-9942-328A5B7F077A}"/>
              </a:ext>
            </a:extLst>
          </p:cNvPr>
          <p:cNvPicPr>
            <a:picLocks noGrp="1" noChangeAspect="1"/>
          </p:cNvPicPr>
          <p:nvPr>
            <p:ph sz="quarter" idx="16"/>
          </p:nvPr>
        </p:nvPicPr>
        <p:blipFill>
          <a:blip r:embed="rId2"/>
          <a:stretch>
            <a:fillRect/>
          </a:stretch>
        </p:blipFill>
        <p:spPr>
          <a:xfrm>
            <a:off x="6548946" y="2306765"/>
            <a:ext cx="5264820" cy="3293723"/>
          </a:xfrm>
          <a:prstGeom prst="rect">
            <a:avLst/>
          </a:prstGeom>
        </p:spPr>
      </p:pic>
    </p:spTree>
    <p:extLst>
      <p:ext uri="{BB962C8B-B14F-4D97-AF65-F5344CB8AC3E}">
        <p14:creationId xmlns:p14="http://schemas.microsoft.com/office/powerpoint/2010/main" val="14366877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AC1307-DF0E-47D8-96E5-9C83D6201A5C}"/>
              </a:ext>
            </a:extLst>
          </p:cNvPr>
          <p:cNvSpPr>
            <a:spLocks noGrp="1"/>
          </p:cNvSpPr>
          <p:nvPr>
            <p:ph type="title"/>
          </p:nvPr>
        </p:nvSpPr>
        <p:spPr/>
        <p:txBody>
          <a:bodyPr/>
          <a:lstStyle/>
          <a:p>
            <a:r>
              <a:rPr lang="en-US" altLang="zh-CN" dirty="0"/>
              <a:t>8.</a:t>
            </a:r>
            <a:r>
              <a:rPr lang="zh-CN" altLang="en-US" dirty="0"/>
              <a:t>评估性能（输入输出）</a:t>
            </a:r>
          </a:p>
        </p:txBody>
      </p:sp>
      <p:sp>
        <p:nvSpPr>
          <p:cNvPr id="3" name="文本占位符 2">
            <a:extLst>
              <a:ext uri="{FF2B5EF4-FFF2-40B4-BE49-F238E27FC236}">
                <a16:creationId xmlns:a16="http://schemas.microsoft.com/office/drawing/2014/main" id="{961B1A9E-8781-45FA-B761-24593B55822D}"/>
              </a:ext>
            </a:extLst>
          </p:cNvPr>
          <p:cNvSpPr>
            <a:spLocks noGrp="1"/>
          </p:cNvSpPr>
          <p:nvPr>
            <p:ph type="body" idx="1"/>
          </p:nvPr>
        </p:nvSpPr>
        <p:spPr>
          <a:xfrm>
            <a:off x="332174" y="1277720"/>
            <a:ext cx="5042646" cy="703135"/>
          </a:xfrm>
        </p:spPr>
        <p:txBody>
          <a:bodyPr/>
          <a:lstStyle/>
          <a:p>
            <a:r>
              <a:rPr lang="zh-CN" altLang="en-US" dirty="0"/>
              <a:t>评估过程</a:t>
            </a:r>
          </a:p>
        </p:txBody>
      </p:sp>
      <p:sp>
        <p:nvSpPr>
          <p:cNvPr id="4" name="文本占位符 3">
            <a:extLst>
              <a:ext uri="{FF2B5EF4-FFF2-40B4-BE49-F238E27FC236}">
                <a16:creationId xmlns:a16="http://schemas.microsoft.com/office/drawing/2014/main" id="{E0E8BAA7-AA9D-483E-8AA3-F16FB33263D8}"/>
              </a:ext>
            </a:extLst>
          </p:cNvPr>
          <p:cNvSpPr>
            <a:spLocks noGrp="1"/>
          </p:cNvSpPr>
          <p:nvPr>
            <p:ph type="body" idx="14"/>
          </p:nvPr>
        </p:nvSpPr>
        <p:spPr>
          <a:xfrm>
            <a:off x="6500459" y="1358774"/>
            <a:ext cx="5042646" cy="703135"/>
          </a:xfrm>
        </p:spPr>
        <p:txBody>
          <a:bodyPr/>
          <a:lstStyle/>
          <a:p>
            <a:r>
              <a:rPr lang="zh-CN" altLang="en-US" dirty="0"/>
              <a:t>数据集选择</a:t>
            </a:r>
          </a:p>
        </p:txBody>
      </p:sp>
      <p:sp>
        <p:nvSpPr>
          <p:cNvPr id="5" name="内容占位符 4">
            <a:extLst>
              <a:ext uri="{FF2B5EF4-FFF2-40B4-BE49-F238E27FC236}">
                <a16:creationId xmlns:a16="http://schemas.microsoft.com/office/drawing/2014/main" id="{E8977CE1-BC81-4A7B-BBAA-868D6E48E31C}"/>
              </a:ext>
            </a:extLst>
          </p:cNvPr>
          <p:cNvSpPr>
            <a:spLocks noGrp="1"/>
          </p:cNvSpPr>
          <p:nvPr>
            <p:ph sz="quarter" idx="15"/>
          </p:nvPr>
        </p:nvSpPr>
        <p:spPr>
          <a:xfrm>
            <a:off x="447583" y="1882210"/>
            <a:ext cx="5041900" cy="3093579"/>
          </a:xfrm>
        </p:spPr>
        <p:txBody>
          <a:bodyPr>
            <a:normAutofit fontScale="77500" lnSpcReduction="20000"/>
          </a:bodyPr>
          <a:lstStyle/>
          <a:p>
            <a:r>
              <a:rPr lang="en-US" altLang="zh-CN" dirty="0"/>
              <a:t>UIObfuscator </a:t>
            </a:r>
            <a:r>
              <a:rPr lang="zh-CN" altLang="en-US" dirty="0"/>
              <a:t>工具中实现了以上</a:t>
            </a:r>
            <a:r>
              <a:rPr lang="en-US" altLang="zh-CN" dirty="0"/>
              <a:t>9</a:t>
            </a:r>
            <a:r>
              <a:rPr lang="zh-CN" altLang="en-US" dirty="0"/>
              <a:t>种基本的 </a:t>
            </a:r>
            <a:r>
              <a:rPr lang="en-US" altLang="zh-CN" dirty="0"/>
              <a:t>UI</a:t>
            </a:r>
            <a:r>
              <a:rPr lang="zh-CN" altLang="en-US" dirty="0"/>
              <a:t>混淆方法。</a:t>
            </a:r>
            <a:endParaRPr lang="en-US" altLang="zh-CN" dirty="0"/>
          </a:p>
          <a:p>
            <a:r>
              <a:rPr lang="zh-CN" altLang="en-US" dirty="0"/>
              <a:t>对于以</a:t>
            </a:r>
            <a:r>
              <a:rPr lang="en-US" altLang="zh-CN" dirty="0"/>
              <a:t>UI</a:t>
            </a:r>
            <a:r>
              <a:rPr lang="zh-CN" altLang="en-US" dirty="0"/>
              <a:t>为中心的</a:t>
            </a:r>
            <a:r>
              <a:rPr lang="en-US" altLang="zh-CN" dirty="0"/>
              <a:t>APP</a:t>
            </a:r>
            <a:r>
              <a:rPr lang="zh-CN" altLang="en-US" dirty="0"/>
              <a:t>分析、基于</a:t>
            </a:r>
            <a:r>
              <a:rPr lang="en-US" altLang="zh-CN" dirty="0"/>
              <a:t>UI</a:t>
            </a:r>
            <a:r>
              <a:rPr lang="zh-CN" altLang="en-US" dirty="0"/>
              <a:t>的重新打包的</a:t>
            </a:r>
            <a:r>
              <a:rPr lang="en-US" altLang="zh-CN" dirty="0"/>
              <a:t>APP</a:t>
            </a:r>
            <a:r>
              <a:rPr lang="zh-CN" altLang="en-US" dirty="0"/>
              <a:t>检测和</a:t>
            </a:r>
            <a:r>
              <a:rPr lang="en-US" altLang="zh-CN" dirty="0"/>
              <a:t>UI</a:t>
            </a:r>
            <a:r>
              <a:rPr lang="zh-CN" altLang="en-US" dirty="0"/>
              <a:t>驱动的</a:t>
            </a:r>
            <a:r>
              <a:rPr lang="en-US" altLang="zh-CN" dirty="0"/>
              <a:t>APP</a:t>
            </a:r>
            <a:r>
              <a:rPr lang="zh-CN" altLang="en-US" dirty="0"/>
              <a:t>测试这</a:t>
            </a:r>
            <a:r>
              <a:rPr lang="en-US" altLang="zh-CN" dirty="0"/>
              <a:t>3</a:t>
            </a:r>
            <a:r>
              <a:rPr lang="zh-CN" altLang="en-US" dirty="0"/>
              <a:t>种典型的自动化</a:t>
            </a:r>
            <a:r>
              <a:rPr lang="en-US" altLang="zh-CN" dirty="0"/>
              <a:t>UI</a:t>
            </a:r>
            <a:r>
              <a:rPr lang="zh-CN" altLang="en-US" dirty="0"/>
              <a:t>分析方法，评估</a:t>
            </a:r>
            <a:r>
              <a:rPr lang="en-US" altLang="zh-CN" dirty="0"/>
              <a:t>UI</a:t>
            </a:r>
            <a:r>
              <a:rPr lang="zh-CN" altLang="en-US" dirty="0"/>
              <a:t>混淆对这</a:t>
            </a:r>
            <a:r>
              <a:rPr lang="en-US" altLang="zh-CN" dirty="0"/>
              <a:t>3</a:t>
            </a:r>
            <a:r>
              <a:rPr lang="zh-CN" altLang="en-US" dirty="0"/>
              <a:t>种方法的影响。</a:t>
            </a:r>
            <a:endParaRPr lang="en-US" altLang="zh-CN" dirty="0"/>
          </a:p>
          <a:p>
            <a:r>
              <a:rPr lang="zh-CN" altLang="en-US" dirty="0"/>
              <a:t>回答了</a:t>
            </a:r>
            <a:r>
              <a:rPr lang="en-US" altLang="zh-CN" dirty="0"/>
              <a:t>3</a:t>
            </a:r>
            <a:r>
              <a:rPr lang="zh-CN" altLang="en-US" dirty="0"/>
              <a:t>个研究问题</a:t>
            </a:r>
            <a:r>
              <a:rPr lang="en-US" altLang="zh-CN" dirty="0"/>
              <a:t>(RQ1&amp;RQ2&amp;RQ3)</a:t>
            </a:r>
            <a:r>
              <a:rPr lang="zh-CN" altLang="en-US" dirty="0"/>
              <a:t>。</a:t>
            </a:r>
            <a:endParaRPr lang="en-US" altLang="zh-CN" dirty="0"/>
          </a:p>
          <a:p>
            <a:r>
              <a:rPr lang="zh-CN" altLang="en-US" dirty="0"/>
              <a:t>下表总结了评估用到的工具和它们的弱点。</a:t>
            </a:r>
            <a:endParaRPr lang="en-US" altLang="zh-CN" dirty="0"/>
          </a:p>
          <a:p>
            <a:r>
              <a:rPr lang="zh-CN" altLang="en-US" dirty="0"/>
              <a:t>评估了</a:t>
            </a:r>
            <a:r>
              <a:rPr lang="en-US" altLang="zh-CN" dirty="0"/>
              <a:t>UI</a:t>
            </a:r>
            <a:r>
              <a:rPr lang="zh-CN" altLang="en-US" dirty="0"/>
              <a:t>混淆方法引入的额外开销，并进行了用户调查，以评估他们是否满足</a:t>
            </a:r>
            <a:r>
              <a:rPr lang="en-US" altLang="zh-CN" dirty="0"/>
              <a:t>C1</a:t>
            </a:r>
            <a:r>
              <a:rPr lang="zh-CN" altLang="en-US" dirty="0"/>
              <a:t>和</a:t>
            </a:r>
            <a:r>
              <a:rPr lang="en-US" altLang="zh-CN" dirty="0"/>
              <a:t>C2</a:t>
            </a:r>
            <a:r>
              <a:rPr lang="zh-CN" altLang="en-US" dirty="0"/>
              <a:t>（ </a:t>
            </a:r>
            <a:r>
              <a:rPr lang="en-US" altLang="zh-CN" dirty="0"/>
              <a:t>RQ4</a:t>
            </a:r>
            <a:r>
              <a:rPr lang="zh-CN" altLang="en-US" dirty="0"/>
              <a:t>和</a:t>
            </a:r>
            <a:r>
              <a:rPr lang="en-US" altLang="zh-CN" dirty="0"/>
              <a:t>RQ5</a:t>
            </a:r>
            <a:r>
              <a:rPr lang="zh-CN" altLang="en-US" dirty="0"/>
              <a:t>）</a:t>
            </a:r>
          </a:p>
        </p:txBody>
      </p:sp>
      <p:sp>
        <p:nvSpPr>
          <p:cNvPr id="6" name="内容占位符 5">
            <a:extLst>
              <a:ext uri="{FF2B5EF4-FFF2-40B4-BE49-F238E27FC236}">
                <a16:creationId xmlns:a16="http://schemas.microsoft.com/office/drawing/2014/main" id="{EA6487BF-8374-4FEE-B101-906775AF3FC8}"/>
              </a:ext>
            </a:extLst>
          </p:cNvPr>
          <p:cNvSpPr>
            <a:spLocks noGrp="1"/>
          </p:cNvSpPr>
          <p:nvPr>
            <p:ph sz="quarter" idx="16"/>
          </p:nvPr>
        </p:nvSpPr>
        <p:spPr>
          <a:xfrm>
            <a:off x="6500459" y="1980855"/>
            <a:ext cx="5042646" cy="4007195"/>
          </a:xfrm>
        </p:spPr>
        <p:txBody>
          <a:bodyPr>
            <a:normAutofit/>
          </a:bodyPr>
          <a:lstStyle/>
          <a:p>
            <a:pPr marL="0" indent="0">
              <a:buNone/>
            </a:pPr>
            <a:r>
              <a:rPr lang="en-US" altLang="zh-CN" dirty="0"/>
              <a:t>APP</a:t>
            </a:r>
            <a:r>
              <a:rPr lang="zh-CN" altLang="en-US" dirty="0"/>
              <a:t>需要满足以下要求</a:t>
            </a:r>
            <a:r>
              <a:rPr lang="en-US" altLang="zh-CN" dirty="0"/>
              <a:t>:</a:t>
            </a:r>
          </a:p>
          <a:p>
            <a:pPr marL="0" indent="0">
              <a:buNone/>
            </a:pPr>
            <a:r>
              <a:rPr lang="en-US" altLang="zh-CN" dirty="0"/>
              <a:t>R1:app</a:t>
            </a:r>
            <a:r>
              <a:rPr lang="zh-CN" altLang="en-US" dirty="0"/>
              <a:t>应该能够被</a:t>
            </a:r>
            <a:r>
              <a:rPr lang="en-US" altLang="zh-CN" i="1" dirty="0" err="1"/>
              <a:t>Apktool</a:t>
            </a:r>
            <a:r>
              <a:rPr lang="zh-CN" altLang="en-US" dirty="0"/>
              <a:t>和</a:t>
            </a:r>
            <a:r>
              <a:rPr lang="en-US" altLang="zh-CN" i="1" dirty="0"/>
              <a:t>Soot</a:t>
            </a:r>
            <a:r>
              <a:rPr lang="zh-CN" altLang="en-US" dirty="0"/>
              <a:t>处理（原因：此工具构建在</a:t>
            </a:r>
            <a:r>
              <a:rPr lang="en-US" altLang="zh-CN" dirty="0" err="1"/>
              <a:t>apktool</a:t>
            </a:r>
            <a:r>
              <a:rPr lang="zh-CN" altLang="en-US" dirty="0"/>
              <a:t>和</a:t>
            </a:r>
            <a:r>
              <a:rPr lang="en-US" altLang="zh-CN" dirty="0"/>
              <a:t>soot</a:t>
            </a:r>
            <a:r>
              <a:rPr lang="zh-CN" altLang="en-US" dirty="0"/>
              <a:t>上）</a:t>
            </a:r>
            <a:endParaRPr lang="en-US" altLang="zh-CN" dirty="0"/>
          </a:p>
          <a:p>
            <a:pPr marL="0" indent="0">
              <a:buNone/>
            </a:pPr>
            <a:r>
              <a:rPr lang="en-US" altLang="zh-CN" dirty="0"/>
              <a:t>R2:app</a:t>
            </a:r>
            <a:r>
              <a:rPr lang="zh-CN" altLang="en-US" dirty="0"/>
              <a:t>应该满足被评估的分析工具工具的要求。</a:t>
            </a:r>
            <a:endParaRPr lang="en-US" altLang="zh-CN" dirty="0"/>
          </a:p>
          <a:p>
            <a:pPr marL="0" indent="0">
              <a:buNone/>
            </a:pPr>
            <a:r>
              <a:rPr lang="en-US" altLang="zh-CN" dirty="0"/>
              <a:t>R3:app</a:t>
            </a:r>
            <a:r>
              <a:rPr lang="zh-CN" altLang="en-US" dirty="0"/>
              <a:t>可以在</a:t>
            </a:r>
            <a:r>
              <a:rPr lang="en-US" altLang="zh-CN" dirty="0"/>
              <a:t>Android 5.1.1</a:t>
            </a:r>
            <a:r>
              <a:rPr lang="zh-CN" altLang="en-US" dirty="0"/>
              <a:t>上运行（原因：评估阶段部署了</a:t>
            </a:r>
            <a:r>
              <a:rPr lang="en-US" altLang="zh-CN" dirty="0"/>
              <a:t>UI</a:t>
            </a:r>
            <a:r>
              <a:rPr lang="zh-CN" altLang="en-US" dirty="0"/>
              <a:t>驱动的应用测试工具。为了便于探索应用程序的用户界面状态，它的活动转换不应该从登录活动开始）</a:t>
            </a:r>
            <a:endParaRPr lang="en-US" altLang="zh-CN" dirty="0"/>
          </a:p>
        </p:txBody>
      </p:sp>
      <p:pic>
        <p:nvPicPr>
          <p:cNvPr id="7" name="图片 6">
            <a:extLst>
              <a:ext uri="{FF2B5EF4-FFF2-40B4-BE49-F238E27FC236}">
                <a16:creationId xmlns:a16="http://schemas.microsoft.com/office/drawing/2014/main" id="{21EDFCCA-00A8-4EA1-A85B-3D0A0F760FDC}"/>
              </a:ext>
            </a:extLst>
          </p:cNvPr>
          <p:cNvPicPr>
            <a:picLocks noChangeAspect="1"/>
          </p:cNvPicPr>
          <p:nvPr/>
        </p:nvPicPr>
        <p:blipFill>
          <a:blip r:embed="rId2"/>
          <a:stretch>
            <a:fillRect/>
          </a:stretch>
        </p:blipFill>
        <p:spPr>
          <a:xfrm>
            <a:off x="332174" y="4975789"/>
            <a:ext cx="4822425" cy="1346750"/>
          </a:xfrm>
          <a:prstGeom prst="rect">
            <a:avLst/>
          </a:prstGeom>
        </p:spPr>
      </p:pic>
    </p:spTree>
    <p:extLst>
      <p:ext uri="{BB962C8B-B14F-4D97-AF65-F5344CB8AC3E}">
        <p14:creationId xmlns:p14="http://schemas.microsoft.com/office/powerpoint/2010/main" val="7746792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F51A51-CDCA-49CC-876B-961A7E904486}"/>
              </a:ext>
            </a:extLst>
          </p:cNvPr>
          <p:cNvSpPr>
            <a:spLocks noGrp="1"/>
          </p:cNvSpPr>
          <p:nvPr>
            <p:ph type="title"/>
          </p:nvPr>
        </p:nvSpPr>
        <p:spPr/>
        <p:txBody>
          <a:bodyPr/>
          <a:lstStyle/>
          <a:p>
            <a:r>
              <a:rPr lang="en-US" altLang="zh-CN" dirty="0"/>
              <a:t>8.1 RQ1:UI</a:t>
            </a:r>
            <a:r>
              <a:rPr lang="zh-CN" altLang="en-US" dirty="0"/>
              <a:t>混淆是如何影响以</a:t>
            </a:r>
            <a:r>
              <a:rPr lang="en-US" altLang="zh-CN" dirty="0"/>
              <a:t>UI</a:t>
            </a:r>
            <a:r>
              <a:rPr lang="zh-CN" altLang="en-US" dirty="0"/>
              <a:t>为中心的</a:t>
            </a:r>
            <a:r>
              <a:rPr lang="en-US" altLang="zh-CN" dirty="0"/>
              <a:t>app</a:t>
            </a:r>
            <a:r>
              <a:rPr lang="zh-CN" altLang="en-US" dirty="0"/>
              <a:t>分析的？</a:t>
            </a:r>
          </a:p>
        </p:txBody>
      </p:sp>
      <p:sp>
        <p:nvSpPr>
          <p:cNvPr id="3" name="内容占位符 2">
            <a:extLst>
              <a:ext uri="{FF2B5EF4-FFF2-40B4-BE49-F238E27FC236}">
                <a16:creationId xmlns:a16="http://schemas.microsoft.com/office/drawing/2014/main" id="{553DB734-CFD8-42B0-B2EC-8C9821BFF13A}"/>
              </a:ext>
            </a:extLst>
          </p:cNvPr>
          <p:cNvSpPr>
            <a:spLocks noGrp="1"/>
          </p:cNvSpPr>
          <p:nvPr>
            <p:ph sz="quarter" idx="13"/>
          </p:nvPr>
        </p:nvSpPr>
        <p:spPr/>
        <p:txBody>
          <a:bodyPr/>
          <a:lstStyle/>
          <a:p>
            <a:pPr marL="0" indent="0">
              <a:buNone/>
            </a:pPr>
            <a:r>
              <a:rPr lang="en-US" altLang="zh-CN" dirty="0"/>
              <a:t>8.1.1 </a:t>
            </a:r>
            <a:r>
              <a:rPr lang="zh-CN" altLang="en-US" dirty="0"/>
              <a:t>使用的工具</a:t>
            </a:r>
            <a:endParaRPr lang="en-US" altLang="zh-CN" dirty="0"/>
          </a:p>
          <a:p>
            <a:pPr marL="0" indent="0">
              <a:buNone/>
            </a:pPr>
            <a:r>
              <a:rPr lang="en-US" altLang="zh-CN" b="1" dirty="0"/>
              <a:t>A3E &amp; Gator</a:t>
            </a:r>
          </a:p>
          <a:p>
            <a:pPr marL="0" indent="0">
              <a:buNone/>
            </a:pPr>
            <a:r>
              <a:rPr lang="en-US" altLang="zh-CN" dirty="0"/>
              <a:t>A3E</a:t>
            </a:r>
            <a:r>
              <a:rPr lang="zh-CN" altLang="en-US" dirty="0"/>
              <a:t>执行静态字节码分析来构建应用的</a:t>
            </a:r>
            <a:r>
              <a:rPr lang="en-US" altLang="zh-CN" dirty="0"/>
              <a:t>ATG</a:t>
            </a:r>
            <a:r>
              <a:rPr lang="zh-CN" altLang="en-US" dirty="0"/>
              <a:t>。它首先定位与</a:t>
            </a:r>
            <a:r>
              <a:rPr lang="en-US" altLang="zh-CN" dirty="0"/>
              <a:t>activity</a:t>
            </a:r>
            <a:r>
              <a:rPr lang="zh-CN" altLang="en-US" dirty="0"/>
              <a:t>转换相关的</a:t>
            </a:r>
            <a:r>
              <a:rPr lang="en-US" altLang="zh-CN" dirty="0"/>
              <a:t>API</a:t>
            </a:r>
            <a:r>
              <a:rPr lang="zh-CN" altLang="en-US" dirty="0"/>
              <a:t>，然后对传递给这些</a:t>
            </a:r>
            <a:r>
              <a:rPr lang="en-US" altLang="zh-CN" dirty="0"/>
              <a:t>API</a:t>
            </a:r>
            <a:r>
              <a:rPr lang="zh-CN" altLang="en-US" dirty="0"/>
              <a:t>的</a:t>
            </a:r>
            <a:r>
              <a:rPr lang="en-US" altLang="zh-CN" dirty="0"/>
              <a:t>Intent</a:t>
            </a:r>
            <a:r>
              <a:rPr lang="zh-CN" altLang="en-US" dirty="0"/>
              <a:t>对象执行数据分析，以创建</a:t>
            </a:r>
            <a:r>
              <a:rPr lang="en-US" altLang="zh-CN" dirty="0"/>
              <a:t>ATG</a:t>
            </a:r>
            <a:r>
              <a:rPr lang="zh-CN" altLang="en-US" dirty="0"/>
              <a:t>节点和构建</a:t>
            </a:r>
            <a:r>
              <a:rPr lang="en-US" altLang="zh-CN" dirty="0"/>
              <a:t>ATG</a:t>
            </a:r>
            <a:r>
              <a:rPr lang="zh-CN" altLang="en-US" dirty="0"/>
              <a:t>边。通过将 </a:t>
            </a:r>
            <a:r>
              <a:rPr lang="en-US" altLang="zh-CN" dirty="0"/>
              <a:t>broadcast  receiver </a:t>
            </a:r>
            <a:r>
              <a:rPr lang="zh-CN" altLang="en-US" dirty="0"/>
              <a:t>和</a:t>
            </a:r>
            <a:r>
              <a:rPr lang="en-US" altLang="zh-CN" dirty="0"/>
              <a:t>services</a:t>
            </a:r>
            <a:r>
              <a:rPr lang="zh-CN" altLang="en-US" dirty="0"/>
              <a:t>视为</a:t>
            </a:r>
            <a:r>
              <a:rPr lang="en-US" altLang="zh-CN" dirty="0"/>
              <a:t>ATG</a:t>
            </a:r>
            <a:r>
              <a:rPr lang="zh-CN" altLang="en-US" dirty="0"/>
              <a:t>节点，</a:t>
            </a:r>
            <a:r>
              <a:rPr lang="en-US" altLang="zh-CN" dirty="0"/>
              <a:t>A3E</a:t>
            </a:r>
            <a:r>
              <a:rPr lang="zh-CN" altLang="en-US" dirty="0"/>
              <a:t>还将这些组件之间的连接视为</a:t>
            </a:r>
            <a:r>
              <a:rPr lang="en-US" altLang="zh-CN" dirty="0"/>
              <a:t>ATG</a:t>
            </a:r>
            <a:r>
              <a:rPr lang="zh-CN" altLang="en-US" dirty="0"/>
              <a:t>边。</a:t>
            </a:r>
            <a:endParaRPr lang="en-US" altLang="zh-CN" dirty="0"/>
          </a:p>
          <a:p>
            <a:pPr marL="0" indent="0">
              <a:buNone/>
            </a:pPr>
            <a:r>
              <a:rPr lang="en-US" altLang="zh-CN" dirty="0"/>
              <a:t>Gator</a:t>
            </a:r>
            <a:r>
              <a:rPr lang="zh-CN" altLang="en-US" dirty="0"/>
              <a:t>不仅构建了</a:t>
            </a:r>
            <a:r>
              <a:rPr lang="en-US" altLang="zh-CN" dirty="0"/>
              <a:t>ATG</a:t>
            </a:r>
            <a:r>
              <a:rPr lang="zh-CN" altLang="en-US" dirty="0"/>
              <a:t>，还恢复了</a:t>
            </a:r>
            <a:r>
              <a:rPr lang="en-US" altLang="zh-CN" dirty="0"/>
              <a:t>app</a:t>
            </a:r>
            <a:r>
              <a:rPr lang="zh-CN" altLang="en-US" dirty="0"/>
              <a:t>的静态视图层次结构。为了构建</a:t>
            </a:r>
            <a:r>
              <a:rPr lang="en-US" altLang="zh-CN" dirty="0"/>
              <a:t>ATG</a:t>
            </a:r>
            <a:r>
              <a:rPr lang="zh-CN" altLang="en-US" dirty="0"/>
              <a:t>，</a:t>
            </a:r>
            <a:r>
              <a:rPr lang="en-US" altLang="zh-CN" dirty="0"/>
              <a:t>Gator</a:t>
            </a:r>
            <a:r>
              <a:rPr lang="zh-CN" altLang="en-US" dirty="0"/>
              <a:t>将</a:t>
            </a:r>
            <a:r>
              <a:rPr lang="en-US" altLang="zh-CN" i="1" dirty="0"/>
              <a:t>AndroidManifest.xml</a:t>
            </a:r>
            <a:r>
              <a:rPr lang="zh-CN" altLang="en-US" dirty="0"/>
              <a:t>中声明的所有</a:t>
            </a:r>
            <a:r>
              <a:rPr lang="en-US" altLang="zh-CN" dirty="0"/>
              <a:t>activity</a:t>
            </a:r>
            <a:r>
              <a:rPr lang="zh-CN" altLang="en-US" dirty="0"/>
              <a:t>视为</a:t>
            </a:r>
            <a:r>
              <a:rPr lang="en-US" altLang="zh-CN" dirty="0"/>
              <a:t>ATG</a:t>
            </a:r>
            <a:r>
              <a:rPr lang="zh-CN" altLang="en-US" dirty="0"/>
              <a:t>节点，并采用类似于</a:t>
            </a:r>
            <a:r>
              <a:rPr lang="en-US" altLang="zh-CN" dirty="0"/>
              <a:t>A3E</a:t>
            </a:r>
            <a:r>
              <a:rPr lang="zh-CN" altLang="en-US" dirty="0"/>
              <a:t>的方法来构建</a:t>
            </a:r>
            <a:r>
              <a:rPr lang="en-US" altLang="zh-CN" dirty="0"/>
              <a:t>ATG</a:t>
            </a:r>
            <a:r>
              <a:rPr lang="zh-CN" altLang="en-US" dirty="0"/>
              <a:t>边。为了恢复</a:t>
            </a:r>
            <a:r>
              <a:rPr lang="en-US" altLang="zh-CN" dirty="0"/>
              <a:t>app</a:t>
            </a:r>
            <a:r>
              <a:rPr lang="zh-CN" altLang="en-US" dirty="0"/>
              <a:t>的静态视图层次结构，</a:t>
            </a:r>
            <a:r>
              <a:rPr lang="en-US" altLang="zh-CN" dirty="0"/>
              <a:t>Gator</a:t>
            </a:r>
            <a:r>
              <a:rPr lang="zh-CN" altLang="en-US" dirty="0"/>
              <a:t>首先解析布局文件以构建基本视图层次结构，然后执行静态引用分析以找到动态生成的</a:t>
            </a:r>
            <a:r>
              <a:rPr lang="en-US" altLang="zh-CN" dirty="0"/>
              <a:t>view</a:t>
            </a:r>
            <a:r>
              <a:rPr lang="zh-CN" altLang="en-US" dirty="0"/>
              <a:t>组件，并将它们附加到基本视图层次结构中。</a:t>
            </a:r>
          </a:p>
          <a:p>
            <a:endParaRPr lang="zh-CN" altLang="en-US" dirty="0"/>
          </a:p>
        </p:txBody>
      </p:sp>
    </p:spTree>
    <p:extLst>
      <p:ext uri="{BB962C8B-B14F-4D97-AF65-F5344CB8AC3E}">
        <p14:creationId xmlns:p14="http://schemas.microsoft.com/office/powerpoint/2010/main" val="1025765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E5064C-0C77-40EF-B78A-227F2C923485}"/>
              </a:ext>
            </a:extLst>
          </p:cNvPr>
          <p:cNvSpPr>
            <a:spLocks noGrp="1"/>
          </p:cNvSpPr>
          <p:nvPr>
            <p:ph type="title"/>
          </p:nvPr>
        </p:nvSpPr>
        <p:spPr/>
        <p:txBody>
          <a:bodyPr rtlCol="0"/>
          <a:lstStyle/>
          <a:p>
            <a:pPr rtl="0"/>
            <a:r>
              <a:rPr lang="en-US" altLang="zh-CN" dirty="0"/>
              <a:t>1.</a:t>
            </a:r>
            <a:r>
              <a:rPr lang="zh-CN" altLang="en-US" dirty="0"/>
              <a:t>背景</a:t>
            </a:r>
            <a:r>
              <a:rPr lang="en-US" altLang="zh-CN" dirty="0"/>
              <a:t>&amp;</a:t>
            </a:r>
            <a:r>
              <a:rPr lang="zh-CN" altLang="en-US" dirty="0"/>
              <a:t>简介</a:t>
            </a:r>
            <a:endParaRPr lang="zh-cn" dirty="0"/>
          </a:p>
        </p:txBody>
      </p:sp>
      <p:sp>
        <p:nvSpPr>
          <p:cNvPr id="3" name="内容占位符 2">
            <a:extLst>
              <a:ext uri="{FF2B5EF4-FFF2-40B4-BE49-F238E27FC236}">
                <a16:creationId xmlns:a16="http://schemas.microsoft.com/office/drawing/2014/main" id="{41FFDDD6-E8E3-4FD4-A371-90094C459EEF}"/>
              </a:ext>
            </a:extLst>
          </p:cNvPr>
          <p:cNvSpPr>
            <a:spLocks noGrp="1"/>
          </p:cNvSpPr>
          <p:nvPr>
            <p:ph sz="quarter" idx="13"/>
          </p:nvPr>
        </p:nvSpPr>
        <p:spPr/>
        <p:txBody>
          <a:bodyPr rtlCol="0"/>
          <a:lstStyle/>
          <a:p>
            <a:pPr rtl="0"/>
            <a:r>
              <a:rPr lang="zh-CN" altLang="en-US" dirty="0"/>
              <a:t>安卓</a:t>
            </a:r>
            <a:r>
              <a:rPr lang="en-US" altLang="zh-CN" dirty="0"/>
              <a:t>app</a:t>
            </a:r>
            <a:r>
              <a:rPr lang="zh-CN" altLang="en-US" dirty="0"/>
              <a:t>具有 </a:t>
            </a:r>
            <a:r>
              <a:rPr lang="en-US" altLang="zh-CN" dirty="0"/>
              <a:t>UI </a:t>
            </a:r>
            <a:r>
              <a:rPr lang="zh-CN" altLang="en-US" dirty="0"/>
              <a:t>驱动特性，这一点推动了各种自动化</a:t>
            </a:r>
            <a:r>
              <a:rPr lang="en-US" altLang="zh-CN" dirty="0"/>
              <a:t>UI</a:t>
            </a:r>
            <a:r>
              <a:rPr lang="zh-CN" altLang="en-US" dirty="0"/>
              <a:t>分析工具的开发，典型的有</a:t>
            </a:r>
            <a:r>
              <a:rPr lang="en-US" altLang="zh-CN" dirty="0"/>
              <a:t>app</a:t>
            </a:r>
            <a:r>
              <a:rPr lang="zh-CN" altLang="en-US" dirty="0"/>
              <a:t>分析、恶意</a:t>
            </a:r>
            <a:r>
              <a:rPr lang="en-US" altLang="zh-CN" dirty="0"/>
              <a:t>app</a:t>
            </a:r>
            <a:r>
              <a:rPr lang="zh-CN" altLang="en-US" dirty="0"/>
              <a:t>检测和</a:t>
            </a:r>
            <a:r>
              <a:rPr lang="en-US" altLang="zh-CN" dirty="0"/>
              <a:t>app</a:t>
            </a:r>
            <a:r>
              <a:rPr lang="zh-CN" altLang="en-US" dirty="0"/>
              <a:t>测试这几类分析方法。</a:t>
            </a:r>
            <a:endParaRPr lang="en-US" altLang="zh-CN" dirty="0"/>
          </a:p>
          <a:p>
            <a:pPr rtl="0"/>
            <a:r>
              <a:rPr lang="zh-CN" altLang="en-US" dirty="0">
                <a:solidFill>
                  <a:srgbClr val="FF0000"/>
                </a:solidFill>
              </a:rPr>
              <a:t>虽然现有的自动化</a:t>
            </a:r>
            <a:r>
              <a:rPr lang="en-US" altLang="zh-CN" dirty="0">
                <a:solidFill>
                  <a:srgbClr val="FF0000"/>
                </a:solidFill>
              </a:rPr>
              <a:t>UI</a:t>
            </a:r>
            <a:r>
              <a:rPr lang="zh-CN" altLang="en-US" dirty="0">
                <a:solidFill>
                  <a:srgbClr val="FF0000"/>
                </a:solidFill>
              </a:rPr>
              <a:t>分析工具的功能已经比较完善，能够比较准确地分析</a:t>
            </a:r>
            <a:r>
              <a:rPr lang="en-US" altLang="zh-CN" dirty="0">
                <a:solidFill>
                  <a:srgbClr val="FF0000"/>
                </a:solidFill>
              </a:rPr>
              <a:t>UI</a:t>
            </a:r>
            <a:r>
              <a:rPr lang="zh-CN" altLang="en-US" dirty="0">
                <a:solidFill>
                  <a:srgbClr val="FF0000"/>
                </a:solidFill>
              </a:rPr>
              <a:t>，但是随着越来越多</a:t>
            </a:r>
            <a:r>
              <a:rPr lang="en-US" altLang="zh-CN" dirty="0">
                <a:solidFill>
                  <a:srgbClr val="FF0000"/>
                </a:solidFill>
              </a:rPr>
              <a:t>app</a:t>
            </a:r>
            <a:r>
              <a:rPr lang="zh-CN" altLang="en-US" dirty="0">
                <a:solidFill>
                  <a:srgbClr val="FF0000"/>
                </a:solidFill>
              </a:rPr>
              <a:t>采用了</a:t>
            </a:r>
            <a:r>
              <a:rPr lang="en-US" altLang="zh-CN" dirty="0">
                <a:solidFill>
                  <a:srgbClr val="FF0000"/>
                </a:solidFill>
              </a:rPr>
              <a:t>app</a:t>
            </a:r>
            <a:r>
              <a:rPr lang="zh-CN" altLang="en-US" dirty="0">
                <a:solidFill>
                  <a:srgbClr val="FF0000"/>
                </a:solidFill>
              </a:rPr>
              <a:t>保护技术，现有的自动化 </a:t>
            </a:r>
            <a:r>
              <a:rPr lang="en-US" altLang="zh-CN" dirty="0">
                <a:solidFill>
                  <a:srgbClr val="FF0000"/>
                </a:solidFill>
              </a:rPr>
              <a:t>UI </a:t>
            </a:r>
            <a:r>
              <a:rPr lang="zh-CN" altLang="en-US" dirty="0">
                <a:solidFill>
                  <a:srgbClr val="FF0000"/>
                </a:solidFill>
              </a:rPr>
              <a:t>分析方法的是否依然高效呢？</a:t>
            </a:r>
            <a:endParaRPr lang="en-US" altLang="zh-CN" dirty="0">
              <a:solidFill>
                <a:srgbClr val="FF0000"/>
              </a:solidFill>
            </a:endParaRPr>
          </a:p>
          <a:p>
            <a:pPr rtl="0"/>
            <a:r>
              <a:rPr lang="zh-CN" altLang="en-US" dirty="0"/>
              <a:t>根据现有</a:t>
            </a:r>
            <a:r>
              <a:rPr lang="en-US" altLang="zh-CN" dirty="0"/>
              <a:t>UI</a:t>
            </a:r>
            <a:r>
              <a:rPr lang="zh-CN" altLang="en-US" dirty="0"/>
              <a:t>分析技术的弱点设计了九种</a:t>
            </a:r>
            <a:r>
              <a:rPr lang="en-US" altLang="zh-CN" dirty="0"/>
              <a:t>UI</a:t>
            </a:r>
            <a:r>
              <a:rPr lang="zh-CN" altLang="en-US" dirty="0"/>
              <a:t>混淆的方法</a:t>
            </a:r>
            <a:endParaRPr lang="en-US" altLang="zh-CN" dirty="0"/>
          </a:p>
          <a:p>
            <a:pPr rtl="0"/>
            <a:r>
              <a:rPr lang="zh-CN" altLang="en-US" dirty="0"/>
              <a:t>在</a:t>
            </a:r>
            <a:r>
              <a:rPr lang="en-US" altLang="zh-CN" dirty="0"/>
              <a:t>UIObfuscator </a:t>
            </a:r>
            <a:r>
              <a:rPr lang="zh-CN" altLang="en-US" dirty="0"/>
              <a:t>中实现了这些方法。</a:t>
            </a:r>
            <a:endParaRPr lang="en-US" altLang="zh-CN" dirty="0"/>
          </a:p>
          <a:p>
            <a:pPr rtl="0"/>
            <a:r>
              <a:rPr lang="zh-CN" altLang="en-US" dirty="0"/>
              <a:t>然后把 </a:t>
            </a:r>
            <a:r>
              <a:rPr lang="en-US" altLang="zh-CN" dirty="0"/>
              <a:t>UIObfuscator </a:t>
            </a:r>
            <a:r>
              <a:rPr lang="zh-CN" altLang="en-US" dirty="0"/>
              <a:t>混淆后的的应用程序提供给了 </a:t>
            </a:r>
            <a:r>
              <a:rPr lang="en-US" altLang="zh-CN" dirty="0"/>
              <a:t>3 </a:t>
            </a:r>
            <a:r>
              <a:rPr lang="zh-CN" altLang="en-US" dirty="0"/>
              <a:t>种依赖于自动化 </a:t>
            </a:r>
            <a:r>
              <a:rPr lang="en-US" altLang="zh-CN" dirty="0"/>
              <a:t>UI </a:t>
            </a:r>
            <a:r>
              <a:rPr lang="zh-CN" altLang="en-US" dirty="0"/>
              <a:t>分析的工具，发现工具的性能严重降低。</a:t>
            </a:r>
            <a:endParaRPr lang="en-US" altLang="zh-CN" dirty="0"/>
          </a:p>
          <a:p>
            <a:pPr rtl="0"/>
            <a:r>
              <a:rPr lang="zh-CN" altLang="en-US" dirty="0"/>
              <a:t>这项工作揭示了自动化 </a:t>
            </a:r>
            <a:r>
              <a:rPr lang="en-US" altLang="zh-CN" dirty="0"/>
              <a:t>UI </a:t>
            </a:r>
            <a:r>
              <a:rPr lang="zh-CN" altLang="en-US" dirty="0"/>
              <a:t>分析的局限性，并阐明了应用程序保护技术。</a:t>
            </a:r>
            <a:endParaRPr lang="en-US" dirty="0"/>
          </a:p>
        </p:txBody>
      </p:sp>
    </p:spTree>
    <p:extLst>
      <p:ext uri="{BB962C8B-B14F-4D97-AF65-F5344CB8AC3E}">
        <p14:creationId xmlns:p14="http://schemas.microsoft.com/office/powerpoint/2010/main" val="2028633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DCA5D8-FAC9-4B4A-855D-EE28D69384B1}"/>
              </a:ext>
            </a:extLst>
          </p:cNvPr>
          <p:cNvSpPr>
            <a:spLocks noGrp="1"/>
          </p:cNvSpPr>
          <p:nvPr>
            <p:ph type="title"/>
          </p:nvPr>
        </p:nvSpPr>
        <p:spPr/>
        <p:txBody>
          <a:bodyPr/>
          <a:lstStyle/>
          <a:p>
            <a:r>
              <a:rPr lang="en-US" altLang="zh-CN" dirty="0"/>
              <a:t>8.1 RQ1:UI</a:t>
            </a:r>
            <a:r>
              <a:rPr lang="zh-CN" altLang="en-US" dirty="0"/>
              <a:t>混淆是如何影响以</a:t>
            </a:r>
            <a:r>
              <a:rPr lang="en-US" altLang="zh-CN" dirty="0"/>
              <a:t>UI</a:t>
            </a:r>
            <a:r>
              <a:rPr lang="zh-CN" altLang="en-US" dirty="0"/>
              <a:t>为中心的</a:t>
            </a:r>
            <a:r>
              <a:rPr lang="en-US" altLang="zh-CN" dirty="0"/>
              <a:t>app</a:t>
            </a:r>
            <a:r>
              <a:rPr lang="zh-CN" altLang="en-US" dirty="0"/>
              <a:t>分析的？</a:t>
            </a:r>
          </a:p>
        </p:txBody>
      </p:sp>
      <p:sp>
        <p:nvSpPr>
          <p:cNvPr id="3" name="文本占位符 2">
            <a:extLst>
              <a:ext uri="{FF2B5EF4-FFF2-40B4-BE49-F238E27FC236}">
                <a16:creationId xmlns:a16="http://schemas.microsoft.com/office/drawing/2014/main" id="{4412B246-24ED-4ED3-9B5C-044C108E3AE4}"/>
              </a:ext>
            </a:extLst>
          </p:cNvPr>
          <p:cNvSpPr>
            <a:spLocks noGrp="1"/>
          </p:cNvSpPr>
          <p:nvPr>
            <p:ph type="body" idx="1"/>
          </p:nvPr>
        </p:nvSpPr>
        <p:spPr>
          <a:xfrm>
            <a:off x="6501205" y="1536327"/>
            <a:ext cx="5042646" cy="703135"/>
          </a:xfrm>
        </p:spPr>
        <p:txBody>
          <a:bodyPr/>
          <a:lstStyle/>
          <a:p>
            <a:r>
              <a:rPr lang="en-US" altLang="zh-CN" dirty="0"/>
              <a:t>8.1.2 </a:t>
            </a:r>
            <a:r>
              <a:rPr lang="zh-CN" altLang="en-US" dirty="0"/>
              <a:t>结果</a:t>
            </a:r>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65F18108-F482-4BA4-9A98-548D187D6D65}"/>
                  </a:ext>
                </a:extLst>
              </p:cNvPr>
              <p:cNvSpPr>
                <a:spLocks noGrp="1"/>
              </p:cNvSpPr>
              <p:nvPr>
                <p:ph sz="quarter" idx="15"/>
              </p:nvPr>
            </p:nvSpPr>
            <p:spPr>
              <a:xfrm>
                <a:off x="376562" y="1420427"/>
                <a:ext cx="5503538" cy="4567624"/>
              </a:xfrm>
            </p:spPr>
            <p:txBody>
              <a:bodyPr>
                <a:normAutofit fontScale="92500" lnSpcReduction="20000"/>
              </a:bodyPr>
              <a:lstStyle/>
              <a:p>
                <a:pPr marL="0" indent="0">
                  <a:buNone/>
                </a:pPr>
                <a:r>
                  <a:rPr lang="zh-CN" altLang="en-US" dirty="0">
                    <a:latin typeface="Cambria Math" panose="02040503050406030204" pitchFamily="18" charset="0"/>
                  </a:rPr>
                  <a:t>结果分析：</a:t>
                </a:r>
                <a:endParaRPr lang="en-US" altLang="zh-CN" dirty="0">
                  <a:latin typeface="Cambria Math" panose="02040503050406030204" pitchFamily="18" charset="0"/>
                </a:endParaRPr>
              </a:p>
              <a:p>
                <a:pPr marL="0" indent="0">
                  <a:buNone/>
                </a:pPr>
                <a14:m>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𝑑𝑖𝑓𝑓</m:t>
                        </m:r>
                      </m:e>
                      <m:sub>
                        <m:r>
                          <a:rPr lang="en-US" altLang="zh-CN" b="0" i="1" smtClean="0">
                            <a:solidFill>
                              <a:srgbClr val="FF0000"/>
                            </a:solidFill>
                            <a:latin typeface="Cambria Math" panose="02040503050406030204" pitchFamily="18" charset="0"/>
                          </a:rPr>
                          <m:t>𝑛</m:t>
                        </m:r>
                      </m:sub>
                    </m:sSub>
                  </m:oMath>
                </a14:m>
                <a:r>
                  <a:rPr lang="zh-CN" altLang="en-US" dirty="0"/>
                  <a:t>显示了</a:t>
                </a:r>
                <a:r>
                  <a:rPr lang="en-US" altLang="zh-CN" dirty="0"/>
                  <a:t>ATG</a:t>
                </a:r>
                <a:r>
                  <a:rPr lang="zh-CN" altLang="en-US" dirty="0"/>
                  <a:t>节点数量变化的平均比率。</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𝑑𝑖𝑓𝑓</m:t>
                        </m:r>
                      </m:e>
                      <m:sub>
                        <m:r>
                          <a:rPr lang="en-US" altLang="zh-CN" i="1">
                            <a:latin typeface="Cambria Math" panose="02040503050406030204" pitchFamily="18" charset="0"/>
                          </a:rPr>
                          <m:t>𝑛</m:t>
                        </m:r>
                      </m:sub>
                    </m:sSub>
                  </m:oMath>
                </a14:m>
                <a:r>
                  <a:rPr lang="en-US" altLang="zh-CN" dirty="0"/>
                  <a:t> =avg(| Ni’-Ni |/Ni)</a:t>
                </a:r>
                <a:r>
                  <a:rPr lang="zh-CN" altLang="en-US" dirty="0"/>
                  <a:t>计算，其中</a:t>
                </a:r>
                <a:r>
                  <a:rPr lang="en-US" altLang="zh-CN" dirty="0"/>
                  <a:t>Ni</a:t>
                </a:r>
                <a:r>
                  <a:rPr lang="zh-CN" altLang="en-US" dirty="0"/>
                  <a:t>和</a:t>
                </a:r>
                <a:r>
                  <a:rPr lang="en-US" altLang="zh-CN" dirty="0"/>
                  <a:t>Ni’</a:t>
                </a:r>
                <a:r>
                  <a:rPr lang="zh-CN" altLang="en-US" dirty="0"/>
                  <a:t>分别表示原始</a:t>
                </a:r>
                <a:r>
                  <a:rPr lang="en-US" altLang="zh-CN" dirty="0"/>
                  <a:t>app</a:t>
                </a:r>
                <a:r>
                  <a:rPr lang="zh-CN" altLang="en-US" dirty="0"/>
                  <a:t>和混淆</a:t>
                </a:r>
                <a:r>
                  <a:rPr lang="en-US" altLang="zh-CN" dirty="0"/>
                  <a:t>app</a:t>
                </a:r>
                <a:r>
                  <a:rPr lang="zh-CN" altLang="en-US" dirty="0"/>
                  <a:t>的</a:t>
                </a:r>
                <a:r>
                  <a:rPr lang="en-US" altLang="zh-CN" dirty="0"/>
                  <a:t>ATG</a:t>
                </a:r>
                <a:r>
                  <a:rPr lang="zh-CN" altLang="en-US" dirty="0"/>
                  <a:t>节点数。它是通过</a:t>
                </a:r>
                <a14:m>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𝑑𝑖𝑓𝑓</m:t>
                        </m:r>
                      </m:e>
                      <m:sub>
                        <m:r>
                          <m:rPr>
                            <m:sty m:val="p"/>
                          </m:rPr>
                          <a:rPr lang="en-US" altLang="zh-CN" i="1" smtClean="0">
                            <a:solidFill>
                              <a:srgbClr val="FF0000"/>
                            </a:solidFill>
                            <a:latin typeface="Cambria Math" panose="02040503050406030204" pitchFamily="18" charset="0"/>
                          </a:rPr>
                          <m:t>e</m:t>
                        </m:r>
                      </m:sub>
                    </m:sSub>
                    <m:r>
                      <a:rPr lang="en-US" altLang="zh-CN" i="1">
                        <a:solidFill>
                          <a:srgbClr val="FF0000"/>
                        </a:solidFill>
                        <a:latin typeface="Cambria Math" panose="02040503050406030204" pitchFamily="18" charset="0"/>
                      </a:rPr>
                      <m:t> </m:t>
                    </m:r>
                  </m:oMath>
                </a14:m>
                <a:r>
                  <a:rPr lang="en-US" altLang="zh-CN" dirty="0"/>
                  <a:t>=avg(| </a:t>
                </a:r>
                <a:r>
                  <a:rPr lang="en-US" altLang="zh-CN" dirty="0" err="1"/>
                  <a:t>Ei</a:t>
                </a:r>
                <a:r>
                  <a:rPr lang="en-US" altLang="zh-CN" dirty="0"/>
                  <a:t>’-</a:t>
                </a:r>
                <a:r>
                  <a:rPr lang="en-US" altLang="zh-CN" dirty="0" err="1"/>
                  <a:t>Ei</a:t>
                </a:r>
                <a:r>
                  <a:rPr lang="en-US" altLang="zh-CN" dirty="0"/>
                  <a:t> |/</a:t>
                </a:r>
                <a:r>
                  <a:rPr lang="en-US" altLang="zh-CN" dirty="0" err="1"/>
                  <a:t>Ei</a:t>
                </a:r>
                <a:r>
                  <a:rPr lang="en-US" altLang="zh-CN" dirty="0"/>
                  <a:t>)</a:t>
                </a:r>
                <a:r>
                  <a:rPr lang="zh-CN" altLang="en-US" dirty="0"/>
                  <a:t>计算的，其中</a:t>
                </a:r>
                <a:r>
                  <a:rPr lang="en-US" altLang="zh-CN" dirty="0" err="1"/>
                  <a:t>Ei</a:t>
                </a:r>
                <a:r>
                  <a:rPr lang="zh-CN" altLang="en-US" dirty="0"/>
                  <a:t>和</a:t>
                </a:r>
                <a:r>
                  <a:rPr lang="en-US" altLang="zh-CN" dirty="0" err="1"/>
                  <a:t>Ei</a:t>
                </a:r>
                <a:r>
                  <a:rPr lang="en-US" altLang="zh-CN" dirty="0"/>
                  <a:t>’</a:t>
                </a:r>
                <a:r>
                  <a:rPr lang="zh-CN" altLang="en-US" dirty="0"/>
                  <a:t>分别表示原始</a:t>
                </a:r>
                <a:r>
                  <a:rPr lang="en-US" altLang="zh-CN" dirty="0"/>
                  <a:t>app</a:t>
                </a:r>
                <a:r>
                  <a:rPr lang="zh-CN" altLang="en-US" dirty="0"/>
                  <a:t>和混淆</a:t>
                </a:r>
                <a:r>
                  <a:rPr lang="en-US" altLang="zh-CN" dirty="0"/>
                  <a:t>app</a:t>
                </a:r>
                <a:r>
                  <a:rPr lang="zh-CN" altLang="en-US" dirty="0"/>
                  <a:t>的</a:t>
                </a:r>
                <a:r>
                  <a:rPr lang="en-US" altLang="zh-CN" dirty="0"/>
                  <a:t>ATG</a:t>
                </a:r>
                <a:r>
                  <a:rPr lang="zh-CN" altLang="en-US" dirty="0"/>
                  <a:t>边数。它通过</a:t>
                </a:r>
                <a14:m>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𝑑𝑖𝑓𝑓</m:t>
                        </m:r>
                      </m:e>
                      <m:sub>
                        <m:r>
                          <m:rPr>
                            <m:sty m:val="p"/>
                          </m:rPr>
                          <a:rPr lang="en-US" altLang="zh-CN" i="1">
                            <a:solidFill>
                              <a:srgbClr val="FF0000"/>
                            </a:solidFill>
                            <a:latin typeface="Cambria Math" panose="02040503050406030204" pitchFamily="18" charset="0"/>
                          </a:rPr>
                          <m:t>v</m:t>
                        </m:r>
                      </m:sub>
                    </m:sSub>
                    <m:r>
                      <a:rPr lang="en-US" altLang="zh-CN" i="1">
                        <a:solidFill>
                          <a:srgbClr val="FF0000"/>
                        </a:solidFill>
                        <a:latin typeface="Cambria Math" panose="02040503050406030204" pitchFamily="18" charset="0"/>
                      </a:rPr>
                      <m:t> </m:t>
                    </m:r>
                  </m:oMath>
                </a14:m>
                <a:r>
                  <a:rPr lang="en-US" altLang="zh-CN" dirty="0"/>
                  <a:t>= avg(| Vi’- Vi |/Vi)</a:t>
                </a:r>
                <a:r>
                  <a:rPr lang="zh-CN" altLang="en-US" dirty="0"/>
                  <a:t>计算，其中</a:t>
                </a:r>
                <a:r>
                  <a:rPr lang="en-US" altLang="zh-CN" dirty="0"/>
                  <a:t>Vi</a:t>
                </a:r>
                <a:r>
                  <a:rPr lang="zh-CN" altLang="en-US" dirty="0"/>
                  <a:t>和</a:t>
                </a:r>
                <a:r>
                  <a:rPr lang="en-US" altLang="zh-CN" dirty="0"/>
                  <a:t>Vi’</a:t>
                </a:r>
                <a:r>
                  <a:rPr lang="zh-CN" altLang="en-US" dirty="0"/>
                  <a:t>分别表示原始</a:t>
                </a:r>
                <a:r>
                  <a:rPr lang="en-US" altLang="zh-CN" dirty="0"/>
                  <a:t>app</a:t>
                </a:r>
                <a:r>
                  <a:rPr lang="zh-CN" altLang="en-US" dirty="0"/>
                  <a:t>和混淆</a:t>
                </a:r>
                <a:r>
                  <a:rPr lang="en-US" altLang="zh-CN" dirty="0"/>
                  <a:t>app</a:t>
                </a:r>
                <a:r>
                  <a:rPr lang="zh-CN" altLang="en-US" dirty="0"/>
                  <a:t>的恢复视图层次结构中的</a:t>
                </a:r>
                <a:r>
                  <a:rPr lang="en-US" altLang="zh-CN" dirty="0"/>
                  <a:t>view</a:t>
                </a:r>
                <a:r>
                  <a:rPr lang="zh-CN" altLang="en-US" dirty="0"/>
                  <a:t>组件数量。</a:t>
                </a:r>
                <a:endParaRPr lang="en-US" altLang="zh-CN" dirty="0"/>
              </a:p>
              <a:p>
                <a:pPr marL="0" indent="0">
                  <a:buNone/>
                </a:pPr>
                <a:r>
                  <a:rPr lang="zh-CN" altLang="en-US" dirty="0"/>
                  <a:t>为了评估结果的统计置信度，我们分别对混淆</a:t>
                </a:r>
                <a:r>
                  <a:rPr lang="en-US" altLang="zh-CN" dirty="0"/>
                  <a:t>app</a:t>
                </a:r>
                <a:r>
                  <a:rPr lang="zh-CN" altLang="en-US" dirty="0"/>
                  <a:t>和原始</a:t>
                </a:r>
                <a:r>
                  <a:rPr lang="en-US" altLang="zh-CN" dirty="0"/>
                  <a:t>app</a:t>
                </a:r>
                <a:r>
                  <a:rPr lang="zh-CN" altLang="en-US" dirty="0"/>
                  <a:t>的</a:t>
                </a:r>
                <a:r>
                  <a:rPr lang="en-US" altLang="zh-CN" dirty="0"/>
                  <a:t>ATG</a:t>
                </a:r>
                <a:r>
                  <a:rPr lang="zh-CN" altLang="en-US" dirty="0"/>
                  <a:t>节点数、</a:t>
                </a:r>
                <a:r>
                  <a:rPr lang="en-US" altLang="zh-CN" dirty="0"/>
                  <a:t>ATG</a:t>
                </a:r>
                <a:r>
                  <a:rPr lang="zh-CN" altLang="en-US" dirty="0"/>
                  <a:t>边数和</a:t>
                </a:r>
                <a:r>
                  <a:rPr lang="en-US" altLang="zh-CN" dirty="0"/>
                  <a:t>view</a:t>
                </a:r>
                <a:r>
                  <a:rPr lang="zh-CN" altLang="en-US" dirty="0"/>
                  <a:t>组件进行了</a:t>
                </a:r>
                <a:r>
                  <a:rPr lang="en-US" altLang="zh-CN" sz="1800" b="0" i="0" u="none" strike="noStrike" baseline="0" dirty="0">
                    <a:latin typeface="Times-Roman"/>
                  </a:rPr>
                  <a:t>Wilcoxon signed-rank </a:t>
                </a:r>
                <a:r>
                  <a:rPr lang="zh-CN" altLang="en-US" dirty="0"/>
                  <a:t>测试。具体来说，如果</a:t>
                </a:r>
                <a:r>
                  <a:rPr lang="en-US" altLang="zh-CN" dirty="0"/>
                  <a:t>p</a:t>
                </a:r>
                <a:r>
                  <a:rPr lang="zh-CN" altLang="en-US" dirty="0"/>
                  <a:t>值小于</a:t>
                </a:r>
                <a:r>
                  <a:rPr lang="en-US" altLang="zh-CN" dirty="0"/>
                  <a:t>0.05</a:t>
                </a:r>
                <a:r>
                  <a:rPr lang="zh-CN" altLang="en-US" dirty="0"/>
                  <a:t>，这意味着混淆</a:t>
                </a:r>
                <a:r>
                  <a:rPr lang="en-US" altLang="zh-CN" dirty="0"/>
                  <a:t>app</a:t>
                </a:r>
                <a:r>
                  <a:rPr lang="zh-CN" altLang="en-US" dirty="0"/>
                  <a:t>的</a:t>
                </a:r>
                <a:r>
                  <a:rPr lang="en-US" altLang="zh-CN" dirty="0"/>
                  <a:t>ATG</a:t>
                </a:r>
                <a:r>
                  <a:rPr lang="zh-CN" altLang="en-US" dirty="0"/>
                  <a:t>节点、</a:t>
                </a:r>
                <a:r>
                  <a:rPr lang="en-US" altLang="zh-CN" dirty="0"/>
                  <a:t>ATG</a:t>
                </a:r>
                <a:r>
                  <a:rPr lang="zh-CN" altLang="en-US" dirty="0"/>
                  <a:t>边或</a:t>
                </a:r>
                <a:r>
                  <a:rPr lang="en-US" altLang="zh-CN" dirty="0"/>
                  <a:t>view</a:t>
                </a:r>
                <a:r>
                  <a:rPr lang="zh-CN" altLang="en-US" dirty="0"/>
                  <a:t>组件的数量分布与原始</a:t>
                </a:r>
                <a:r>
                  <a:rPr lang="en-US" altLang="zh-CN" dirty="0"/>
                  <a:t>app</a:t>
                </a:r>
                <a:r>
                  <a:rPr lang="zh-CN" altLang="en-US" dirty="0"/>
                  <a:t>不同，这表明混淆</a:t>
                </a:r>
                <a:r>
                  <a:rPr lang="en-US" altLang="zh-CN" dirty="0"/>
                  <a:t>app</a:t>
                </a:r>
                <a:r>
                  <a:rPr lang="zh-CN" altLang="en-US" dirty="0"/>
                  <a:t>的构造</a:t>
                </a:r>
                <a:r>
                  <a:rPr lang="en-US" altLang="zh-CN" dirty="0"/>
                  <a:t>ATG</a:t>
                </a:r>
                <a:r>
                  <a:rPr lang="zh-CN" altLang="en-US" dirty="0"/>
                  <a:t>或恢复视图层次与原始</a:t>
                </a:r>
                <a:r>
                  <a:rPr lang="en-US" altLang="zh-CN" dirty="0"/>
                  <a:t>app</a:t>
                </a:r>
                <a:r>
                  <a:rPr lang="zh-CN" altLang="en-US" dirty="0"/>
                  <a:t>完全不同。</a:t>
                </a:r>
              </a:p>
            </p:txBody>
          </p:sp>
        </mc:Choice>
        <mc:Fallback xmlns="">
          <p:sp>
            <p:nvSpPr>
              <p:cNvPr id="5" name="内容占位符 4">
                <a:extLst>
                  <a:ext uri="{FF2B5EF4-FFF2-40B4-BE49-F238E27FC236}">
                    <a16:creationId xmlns:a16="http://schemas.microsoft.com/office/drawing/2014/main" id="{65F18108-F482-4BA4-9A98-548D187D6D65}"/>
                  </a:ext>
                </a:extLst>
              </p:cNvPr>
              <p:cNvSpPr>
                <a:spLocks noGrp="1" noRot="1" noChangeAspect="1" noMove="1" noResize="1" noEditPoints="1" noAdjustHandles="1" noChangeArrowheads="1" noChangeShapeType="1" noTextEdit="1"/>
              </p:cNvSpPr>
              <p:nvPr>
                <p:ph sz="quarter" idx="15"/>
              </p:nvPr>
            </p:nvSpPr>
            <p:spPr>
              <a:xfrm>
                <a:off x="376562" y="1420427"/>
                <a:ext cx="5503538" cy="4567624"/>
              </a:xfrm>
              <a:blipFill>
                <a:blip r:embed="rId2"/>
                <a:stretch>
                  <a:fillRect l="-775"/>
                </a:stretch>
              </a:blipFill>
            </p:spPr>
            <p:txBody>
              <a:bodyPr/>
              <a:lstStyle/>
              <a:p>
                <a:r>
                  <a:rPr lang="zh-CN" altLang="en-US">
                    <a:noFill/>
                  </a:rPr>
                  <a:t> </a:t>
                </a:r>
              </a:p>
            </p:txBody>
          </p:sp>
        </mc:Fallback>
      </mc:AlternateContent>
      <p:pic>
        <p:nvPicPr>
          <p:cNvPr id="7" name="内容占位符 6">
            <a:extLst>
              <a:ext uri="{FF2B5EF4-FFF2-40B4-BE49-F238E27FC236}">
                <a16:creationId xmlns:a16="http://schemas.microsoft.com/office/drawing/2014/main" id="{E75E9B11-FE6C-4DEE-9007-C8A41E2DB90D}"/>
              </a:ext>
            </a:extLst>
          </p:cNvPr>
          <p:cNvPicPr>
            <a:picLocks noGrp="1" noChangeAspect="1"/>
          </p:cNvPicPr>
          <p:nvPr>
            <p:ph sz="quarter" idx="16"/>
          </p:nvPr>
        </p:nvPicPr>
        <p:blipFill>
          <a:blip r:embed="rId3"/>
          <a:stretch>
            <a:fillRect/>
          </a:stretch>
        </p:blipFill>
        <p:spPr>
          <a:xfrm>
            <a:off x="6500067" y="2393551"/>
            <a:ext cx="5041900" cy="2354936"/>
          </a:xfrm>
          <a:prstGeom prst="rect">
            <a:avLst/>
          </a:prstGeom>
        </p:spPr>
      </p:pic>
    </p:spTree>
    <p:extLst>
      <p:ext uri="{BB962C8B-B14F-4D97-AF65-F5344CB8AC3E}">
        <p14:creationId xmlns:p14="http://schemas.microsoft.com/office/powerpoint/2010/main" val="15351248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B2DE21-FCD5-45B1-BE03-AA017F186DCD}"/>
              </a:ext>
            </a:extLst>
          </p:cNvPr>
          <p:cNvSpPr>
            <a:spLocks noGrp="1"/>
          </p:cNvSpPr>
          <p:nvPr>
            <p:ph type="title"/>
          </p:nvPr>
        </p:nvSpPr>
        <p:spPr/>
        <p:txBody>
          <a:bodyPr/>
          <a:lstStyle/>
          <a:p>
            <a:r>
              <a:rPr lang="en-US" altLang="zh-CN" dirty="0"/>
              <a:t>8.1 RQ1:UI</a:t>
            </a:r>
            <a:r>
              <a:rPr lang="zh-CN" altLang="en-US" dirty="0"/>
              <a:t>混淆是如何影响以</a:t>
            </a:r>
            <a:r>
              <a:rPr lang="en-US" altLang="zh-CN" dirty="0"/>
              <a:t>UI</a:t>
            </a:r>
            <a:r>
              <a:rPr lang="zh-CN" altLang="en-US" dirty="0"/>
              <a:t>为中心的</a:t>
            </a:r>
            <a:r>
              <a:rPr lang="en-US" altLang="zh-CN" dirty="0"/>
              <a:t>app</a:t>
            </a:r>
            <a:r>
              <a:rPr lang="zh-CN" altLang="en-US" dirty="0"/>
              <a:t>分析的？</a:t>
            </a:r>
          </a:p>
        </p:txBody>
      </p:sp>
      <p:sp>
        <p:nvSpPr>
          <p:cNvPr id="4" name="文本占位符 3">
            <a:extLst>
              <a:ext uri="{FF2B5EF4-FFF2-40B4-BE49-F238E27FC236}">
                <a16:creationId xmlns:a16="http://schemas.microsoft.com/office/drawing/2014/main" id="{56CBA035-1816-4002-A3C5-B0FF6328F977}"/>
              </a:ext>
            </a:extLst>
          </p:cNvPr>
          <p:cNvSpPr>
            <a:spLocks noGrp="1"/>
          </p:cNvSpPr>
          <p:nvPr>
            <p:ph type="body" idx="14"/>
          </p:nvPr>
        </p:nvSpPr>
        <p:spPr/>
        <p:txBody>
          <a:bodyPr/>
          <a:lstStyle/>
          <a:p>
            <a:r>
              <a:rPr lang="en-US" altLang="zh-CN" dirty="0"/>
              <a:t>8.1.2 </a:t>
            </a:r>
            <a:r>
              <a:rPr lang="zh-CN" altLang="en-US" dirty="0"/>
              <a:t>结果</a:t>
            </a:r>
          </a:p>
        </p:txBody>
      </p:sp>
      <p:sp>
        <p:nvSpPr>
          <p:cNvPr id="5" name="内容占位符 4">
            <a:extLst>
              <a:ext uri="{FF2B5EF4-FFF2-40B4-BE49-F238E27FC236}">
                <a16:creationId xmlns:a16="http://schemas.microsoft.com/office/drawing/2014/main" id="{CFE56292-F3F3-4966-89BC-582D49522C92}"/>
              </a:ext>
            </a:extLst>
          </p:cNvPr>
          <p:cNvSpPr>
            <a:spLocks noGrp="1"/>
          </p:cNvSpPr>
          <p:nvPr>
            <p:ph sz="quarter" idx="15"/>
          </p:nvPr>
        </p:nvSpPr>
        <p:spPr>
          <a:xfrm>
            <a:off x="319596" y="1411550"/>
            <a:ext cx="5699464" cy="5255579"/>
          </a:xfrm>
        </p:spPr>
        <p:txBody>
          <a:bodyPr>
            <a:normAutofit fontScale="70000" lnSpcReduction="20000"/>
          </a:bodyPr>
          <a:lstStyle/>
          <a:p>
            <a:pPr marL="0" indent="0">
              <a:buNone/>
            </a:pPr>
            <a:r>
              <a:rPr lang="zh-CN" altLang="en-US" dirty="0"/>
              <a:t>结果表明，破坏</a:t>
            </a:r>
            <a:r>
              <a:rPr lang="en-US" altLang="zh-CN" dirty="0"/>
              <a:t>ATG</a:t>
            </a:r>
            <a:r>
              <a:rPr lang="zh-CN" altLang="en-US" dirty="0"/>
              <a:t>构造过程的</a:t>
            </a:r>
            <a:r>
              <a:rPr lang="en-US" altLang="zh-CN" dirty="0"/>
              <a:t>ESC</a:t>
            </a:r>
            <a:r>
              <a:rPr lang="zh-CN" altLang="en-US" dirty="0"/>
              <a:t>、</a:t>
            </a:r>
            <a:r>
              <a:rPr lang="en-US" altLang="zh-CN" dirty="0"/>
              <a:t>RFC</a:t>
            </a:r>
            <a:r>
              <a:rPr lang="zh-CN" altLang="en-US" dirty="0"/>
              <a:t>和</a:t>
            </a:r>
            <a:r>
              <a:rPr lang="en-US" altLang="zh-CN" dirty="0"/>
              <a:t>PAM</a:t>
            </a:r>
            <a:r>
              <a:rPr lang="zh-CN" altLang="en-US" dirty="0"/>
              <a:t>明显减少了混淆</a:t>
            </a:r>
            <a:r>
              <a:rPr lang="en-US" altLang="zh-CN" dirty="0"/>
              <a:t>app</a:t>
            </a:r>
            <a:r>
              <a:rPr lang="zh-CN" altLang="en-US" dirty="0"/>
              <a:t>构造的图包含的节点和边的数量。</a:t>
            </a:r>
            <a:endParaRPr lang="en-US" altLang="zh-CN" dirty="0"/>
          </a:p>
          <a:p>
            <a:pPr marL="0" indent="0">
              <a:buNone/>
            </a:pPr>
            <a:r>
              <a:rPr lang="zh-CN" altLang="en-US" dirty="0"/>
              <a:t>对于</a:t>
            </a:r>
            <a:r>
              <a:rPr lang="en-US" altLang="zh-CN" dirty="0"/>
              <a:t>A3E</a:t>
            </a:r>
            <a:r>
              <a:rPr lang="zh-CN" altLang="en-US" dirty="0"/>
              <a:t>，超过</a:t>
            </a:r>
            <a:r>
              <a:rPr lang="en-US" altLang="zh-CN" dirty="0"/>
              <a:t>69%</a:t>
            </a:r>
            <a:r>
              <a:rPr lang="zh-CN" altLang="en-US" dirty="0"/>
              <a:t>的</a:t>
            </a:r>
            <a:r>
              <a:rPr lang="en-US" altLang="zh-CN" dirty="0"/>
              <a:t>ATG</a:t>
            </a:r>
            <a:r>
              <a:rPr lang="zh-CN" altLang="en-US" dirty="0"/>
              <a:t>节点和原始</a:t>
            </a:r>
            <a:r>
              <a:rPr lang="en-US" altLang="zh-CN" dirty="0"/>
              <a:t>app</a:t>
            </a:r>
            <a:r>
              <a:rPr lang="zh-CN" altLang="en-US" dirty="0"/>
              <a:t>的</a:t>
            </a:r>
            <a:r>
              <a:rPr lang="en-US" altLang="zh-CN" dirty="0"/>
              <a:t>ATG</a:t>
            </a:r>
            <a:r>
              <a:rPr lang="zh-CN" altLang="en-US" dirty="0"/>
              <a:t>边没有出现在混淆</a:t>
            </a:r>
            <a:r>
              <a:rPr lang="en-US" altLang="zh-CN" dirty="0"/>
              <a:t>app</a:t>
            </a:r>
            <a:r>
              <a:rPr lang="zh-CN" altLang="en-US" dirty="0"/>
              <a:t>的</a:t>
            </a:r>
            <a:r>
              <a:rPr lang="en-US" altLang="zh-CN" dirty="0"/>
              <a:t>ATG</a:t>
            </a:r>
            <a:r>
              <a:rPr lang="zh-CN" altLang="en-US" dirty="0"/>
              <a:t>中；对于</a:t>
            </a:r>
            <a:r>
              <a:rPr lang="en-US" altLang="zh-CN" dirty="0"/>
              <a:t>Gator</a:t>
            </a:r>
            <a:r>
              <a:rPr lang="zh-CN" altLang="en-US" dirty="0"/>
              <a:t>来说，这个值是</a:t>
            </a:r>
            <a:r>
              <a:rPr lang="en-US" altLang="zh-CN" dirty="0"/>
              <a:t>45%</a:t>
            </a:r>
            <a:r>
              <a:rPr lang="zh-CN" altLang="en-US" dirty="0"/>
              <a:t>。</a:t>
            </a:r>
            <a:endParaRPr lang="en-US" altLang="zh-CN" dirty="0"/>
          </a:p>
          <a:p>
            <a:pPr marL="0" indent="0">
              <a:buNone/>
            </a:pPr>
            <a:r>
              <a:rPr lang="zh-CN" altLang="en-US" dirty="0"/>
              <a:t>由于</a:t>
            </a:r>
            <a:r>
              <a:rPr lang="en-US" altLang="zh-CN" dirty="0"/>
              <a:t>Gator</a:t>
            </a:r>
            <a:r>
              <a:rPr lang="zh-CN" altLang="en-US" dirty="0"/>
              <a:t>将</a:t>
            </a:r>
            <a:r>
              <a:rPr lang="en-US" altLang="zh-CN" dirty="0"/>
              <a:t>manifest</a:t>
            </a:r>
            <a:r>
              <a:rPr lang="zh-CN" altLang="en-US" dirty="0"/>
              <a:t>文件中声明的</a:t>
            </a:r>
            <a:r>
              <a:rPr lang="en-US" altLang="zh-CN" dirty="0"/>
              <a:t>activity</a:t>
            </a:r>
            <a:r>
              <a:rPr lang="zh-CN" altLang="en-US" dirty="0"/>
              <a:t>视为</a:t>
            </a:r>
            <a:r>
              <a:rPr lang="en-US" altLang="zh-CN" dirty="0"/>
              <a:t>ATG</a:t>
            </a:r>
            <a:r>
              <a:rPr lang="zh-CN" altLang="en-US" dirty="0"/>
              <a:t>节点，因此</a:t>
            </a:r>
            <a:r>
              <a:rPr lang="en-US" altLang="zh-CN" dirty="0"/>
              <a:t>ESC</a:t>
            </a:r>
            <a:r>
              <a:rPr lang="zh-CN" altLang="en-US" dirty="0"/>
              <a:t>、</a:t>
            </a:r>
            <a:r>
              <a:rPr lang="en-US" altLang="zh-CN" dirty="0"/>
              <a:t>RFC</a:t>
            </a:r>
            <a:r>
              <a:rPr lang="zh-CN" altLang="en-US" dirty="0"/>
              <a:t>和</a:t>
            </a:r>
            <a:r>
              <a:rPr lang="en-US" altLang="zh-CN" dirty="0"/>
              <a:t>PAM</a:t>
            </a:r>
            <a:r>
              <a:rPr lang="zh-CN" altLang="en-US" dirty="0"/>
              <a:t>对混淆</a:t>
            </a:r>
            <a:r>
              <a:rPr lang="en-US" altLang="zh-CN" dirty="0"/>
              <a:t>app</a:t>
            </a:r>
            <a:r>
              <a:rPr lang="zh-CN" altLang="en-US" dirty="0"/>
              <a:t>的</a:t>
            </a:r>
            <a:r>
              <a:rPr lang="en-US" altLang="zh-CN" dirty="0"/>
              <a:t>ATG</a:t>
            </a:r>
            <a:r>
              <a:rPr lang="zh-CN" altLang="en-US" dirty="0"/>
              <a:t>节点数量没有影响，因为它们不会引入额外的</a:t>
            </a:r>
            <a:r>
              <a:rPr lang="en-US" altLang="zh-CN" dirty="0"/>
              <a:t>activity </a:t>
            </a:r>
            <a:r>
              <a:rPr lang="zh-CN" altLang="en-US" dirty="0"/>
              <a:t>。</a:t>
            </a:r>
          </a:p>
          <a:p>
            <a:pPr marL="0" indent="0">
              <a:buNone/>
            </a:pPr>
            <a:r>
              <a:rPr lang="en-US" altLang="zh-CN" dirty="0"/>
              <a:t>IPA</a:t>
            </a:r>
            <a:r>
              <a:rPr lang="zh-CN" altLang="en-US" dirty="0"/>
              <a:t>注入了一个</a:t>
            </a:r>
            <a:r>
              <a:rPr lang="en-US" altLang="zh-CN" dirty="0"/>
              <a:t>activity</a:t>
            </a:r>
            <a:r>
              <a:rPr lang="zh-CN" altLang="en-US" dirty="0"/>
              <a:t>来代理原始</a:t>
            </a:r>
            <a:r>
              <a:rPr lang="en-US" altLang="zh-CN" dirty="0"/>
              <a:t>app</a:t>
            </a:r>
            <a:r>
              <a:rPr lang="zh-CN" altLang="en-US" dirty="0"/>
              <a:t>的每个</a:t>
            </a:r>
            <a:r>
              <a:rPr lang="en-US" altLang="zh-CN" dirty="0"/>
              <a:t>activity</a:t>
            </a:r>
            <a:r>
              <a:rPr lang="zh-CN" altLang="en-US" dirty="0"/>
              <a:t>转换，在</a:t>
            </a:r>
            <a:r>
              <a:rPr lang="en-US" altLang="zh-CN" dirty="0"/>
              <a:t>Gator</a:t>
            </a:r>
            <a:r>
              <a:rPr lang="zh-CN" altLang="en-US" dirty="0"/>
              <a:t>构建的混淆</a:t>
            </a:r>
            <a:r>
              <a:rPr lang="en-US" altLang="zh-CN" dirty="0"/>
              <a:t>app</a:t>
            </a:r>
            <a:r>
              <a:rPr lang="zh-CN" altLang="en-US" dirty="0"/>
              <a:t>的</a:t>
            </a:r>
            <a:r>
              <a:rPr lang="en-US" altLang="zh-CN" dirty="0"/>
              <a:t>ATG</a:t>
            </a:r>
            <a:r>
              <a:rPr lang="zh-CN" altLang="en-US" dirty="0"/>
              <a:t>中引入了</a:t>
            </a:r>
            <a:r>
              <a:rPr lang="en-US" altLang="zh-CN" dirty="0"/>
              <a:t>82.2%</a:t>
            </a:r>
            <a:r>
              <a:rPr lang="zh-CN" altLang="en-US" dirty="0"/>
              <a:t>的边。由于</a:t>
            </a:r>
            <a:r>
              <a:rPr lang="en-US" altLang="zh-CN" dirty="0"/>
              <a:t>A3E</a:t>
            </a:r>
            <a:r>
              <a:rPr lang="zh-CN" altLang="en-US" dirty="0"/>
              <a:t>无法解析指示代理</a:t>
            </a:r>
            <a:r>
              <a:rPr lang="en-US" altLang="zh-CN" dirty="0"/>
              <a:t>activity</a:t>
            </a:r>
            <a:r>
              <a:rPr lang="zh-CN" altLang="en-US" dirty="0"/>
              <a:t>和其他</a:t>
            </a:r>
            <a:r>
              <a:rPr lang="en-US" altLang="zh-CN" dirty="0"/>
              <a:t>app</a:t>
            </a:r>
            <a:r>
              <a:rPr lang="zh-CN" altLang="en-US" dirty="0"/>
              <a:t>的</a:t>
            </a:r>
            <a:r>
              <a:rPr lang="en-US" altLang="zh-CN" dirty="0"/>
              <a:t>activity</a:t>
            </a:r>
            <a:r>
              <a:rPr lang="zh-CN" altLang="en-US" dirty="0"/>
              <a:t>之间转换的</a:t>
            </a:r>
            <a:r>
              <a:rPr lang="en-US" altLang="zh-CN" dirty="0"/>
              <a:t>Intent</a:t>
            </a:r>
            <a:r>
              <a:rPr lang="zh-CN" altLang="en-US" dirty="0"/>
              <a:t>对象，</a:t>
            </a:r>
            <a:r>
              <a:rPr lang="en-US" altLang="zh-CN" dirty="0"/>
              <a:t>IPA</a:t>
            </a:r>
            <a:r>
              <a:rPr lang="zh-CN" altLang="en-US" dirty="0"/>
              <a:t>在</a:t>
            </a:r>
            <a:r>
              <a:rPr lang="en-US" altLang="zh-CN" dirty="0"/>
              <a:t>A3E</a:t>
            </a:r>
            <a:r>
              <a:rPr lang="zh-CN" altLang="en-US" dirty="0"/>
              <a:t>构建的混淆</a:t>
            </a:r>
            <a:r>
              <a:rPr lang="en-US" altLang="zh-CN" dirty="0"/>
              <a:t>app</a:t>
            </a:r>
            <a:r>
              <a:rPr lang="zh-CN" altLang="en-US" dirty="0"/>
              <a:t>的</a:t>
            </a:r>
            <a:r>
              <a:rPr lang="en-US" altLang="zh-CN" dirty="0"/>
              <a:t>ATG</a:t>
            </a:r>
            <a:r>
              <a:rPr lang="zh-CN" altLang="en-US" dirty="0"/>
              <a:t>中引入了</a:t>
            </a:r>
            <a:r>
              <a:rPr lang="en-US" altLang="zh-CN" dirty="0"/>
              <a:t>43.6%</a:t>
            </a:r>
            <a:r>
              <a:rPr lang="zh-CN" altLang="en-US" dirty="0"/>
              <a:t>的额外边。</a:t>
            </a:r>
          </a:p>
          <a:p>
            <a:pPr marL="0" indent="0">
              <a:buNone/>
            </a:pPr>
            <a:r>
              <a:rPr lang="en-US" altLang="zh-CN" dirty="0"/>
              <a:t>MLF</a:t>
            </a:r>
            <a:r>
              <a:rPr lang="zh-CN" altLang="en-US" dirty="0"/>
              <a:t>和</a:t>
            </a:r>
            <a:r>
              <a:rPr lang="en-US" altLang="zh-CN" dirty="0"/>
              <a:t>SLF</a:t>
            </a:r>
            <a:r>
              <a:rPr lang="zh-CN" altLang="en-US" dirty="0"/>
              <a:t>操纵</a:t>
            </a:r>
            <a:r>
              <a:rPr lang="en-US" altLang="zh-CN" dirty="0"/>
              <a:t>app</a:t>
            </a:r>
            <a:r>
              <a:rPr lang="zh-CN" altLang="en-US" dirty="0"/>
              <a:t>的布局文件，使恢复的混淆</a:t>
            </a:r>
            <a:r>
              <a:rPr lang="en-US" altLang="zh-CN" dirty="0"/>
              <a:t>app</a:t>
            </a:r>
            <a:r>
              <a:rPr lang="zh-CN" altLang="en-US" dirty="0"/>
              <a:t>的静态视图层次不同于原始</a:t>
            </a:r>
            <a:r>
              <a:rPr lang="en-US" altLang="zh-CN" dirty="0"/>
              <a:t>app</a:t>
            </a:r>
            <a:r>
              <a:rPr lang="zh-CN" altLang="en-US" dirty="0"/>
              <a:t>。</a:t>
            </a:r>
            <a:r>
              <a:rPr lang="en-US" altLang="zh-CN" dirty="0"/>
              <a:t>MLF</a:t>
            </a:r>
            <a:r>
              <a:rPr lang="zh-CN" altLang="en-US" dirty="0"/>
              <a:t>在每个</a:t>
            </a:r>
            <a:r>
              <a:rPr lang="en-US" altLang="zh-CN" dirty="0"/>
              <a:t>app activity</a:t>
            </a:r>
            <a:r>
              <a:rPr lang="zh-CN" altLang="en-US" dirty="0"/>
              <a:t>的布局文件中插入</a:t>
            </a:r>
            <a:r>
              <a:rPr lang="en-US" altLang="zh-CN" dirty="0"/>
              <a:t>20</a:t>
            </a:r>
            <a:r>
              <a:rPr lang="zh-CN" altLang="en-US" dirty="0"/>
              <a:t>个不可见的</a:t>
            </a:r>
            <a:r>
              <a:rPr lang="en-US" altLang="zh-CN" dirty="0"/>
              <a:t>TextView</a:t>
            </a:r>
            <a:r>
              <a:rPr lang="zh-CN" altLang="en-US" dirty="0"/>
              <a:t>，这使得模糊</a:t>
            </a:r>
            <a:r>
              <a:rPr lang="en-US" altLang="zh-CN" dirty="0"/>
              <a:t>app</a:t>
            </a:r>
            <a:r>
              <a:rPr lang="zh-CN" altLang="en-US" dirty="0"/>
              <a:t>的恢复静态视图层次结构中的</a:t>
            </a:r>
            <a:r>
              <a:rPr lang="en-US" altLang="zh-CN" dirty="0"/>
              <a:t>view</a:t>
            </a:r>
            <a:r>
              <a:rPr lang="zh-CN" altLang="en-US" dirty="0"/>
              <a:t>组件数量比原始应用大</a:t>
            </a:r>
            <a:r>
              <a:rPr lang="en-US" altLang="zh-CN" dirty="0"/>
              <a:t>210.4%</a:t>
            </a:r>
            <a:r>
              <a:rPr lang="zh-CN" altLang="en-US" dirty="0"/>
              <a:t>。与此同时，</a:t>
            </a:r>
            <a:r>
              <a:rPr lang="en-US" altLang="zh-CN" dirty="0"/>
              <a:t>SLF</a:t>
            </a:r>
            <a:r>
              <a:rPr lang="zh-CN" altLang="en-US" dirty="0"/>
              <a:t>将每个</a:t>
            </a:r>
            <a:r>
              <a:rPr lang="en-US" altLang="zh-CN" dirty="0"/>
              <a:t>app activity</a:t>
            </a:r>
            <a:r>
              <a:rPr lang="zh-CN" altLang="en-US" dirty="0"/>
              <a:t>的布局文件替换为只包含一个线性布局小部件的文件，这使得混淆</a:t>
            </a:r>
            <a:r>
              <a:rPr lang="en-US" altLang="zh-CN" dirty="0"/>
              <a:t>app</a:t>
            </a:r>
            <a:r>
              <a:rPr lang="zh-CN" altLang="en-US" dirty="0"/>
              <a:t>的恢复视图层次结构中的</a:t>
            </a:r>
            <a:r>
              <a:rPr lang="en-US" altLang="zh-CN" dirty="0"/>
              <a:t>view</a:t>
            </a:r>
            <a:r>
              <a:rPr lang="zh-CN" altLang="en-US" dirty="0"/>
              <a:t>组件数量仅为原始</a:t>
            </a:r>
            <a:r>
              <a:rPr lang="en-US" altLang="zh-CN" dirty="0"/>
              <a:t>view</a:t>
            </a:r>
            <a:r>
              <a:rPr lang="zh-CN" altLang="en-US" dirty="0"/>
              <a:t>的</a:t>
            </a:r>
            <a:r>
              <a:rPr lang="en-US" altLang="zh-CN" dirty="0"/>
              <a:t>47.5%</a:t>
            </a:r>
            <a:r>
              <a:rPr lang="zh-CN" altLang="en-US" dirty="0"/>
              <a:t>。虽然</a:t>
            </a:r>
            <a:r>
              <a:rPr lang="en-US" altLang="zh-CN" dirty="0"/>
              <a:t>Gator</a:t>
            </a:r>
            <a:r>
              <a:rPr lang="zh-CN" altLang="en-US" dirty="0"/>
              <a:t>可以处理动态生成的</a:t>
            </a:r>
            <a:r>
              <a:rPr lang="en-US" altLang="zh-CN" dirty="0"/>
              <a:t>view</a:t>
            </a:r>
            <a:r>
              <a:rPr lang="zh-CN" altLang="en-US" dirty="0"/>
              <a:t>组件，但它无法找到</a:t>
            </a:r>
            <a:r>
              <a:rPr lang="en-US" altLang="zh-CN" dirty="0"/>
              <a:t>view</a:t>
            </a:r>
            <a:r>
              <a:rPr lang="zh-CN" altLang="en-US" dirty="0"/>
              <a:t>容器，我们向其中插入了</a:t>
            </a:r>
            <a:r>
              <a:rPr lang="en-US" altLang="zh-CN" dirty="0"/>
              <a:t>TextView</a:t>
            </a:r>
            <a:r>
              <a:rPr lang="zh-CN" altLang="en-US" dirty="0"/>
              <a:t>小部件。因此，</a:t>
            </a:r>
            <a:r>
              <a:rPr lang="en-US" altLang="zh-CN" dirty="0"/>
              <a:t>UVH</a:t>
            </a:r>
            <a:r>
              <a:rPr lang="zh-CN" altLang="en-US" dirty="0"/>
              <a:t>无法更改恢复的视图层次结构。</a:t>
            </a:r>
          </a:p>
        </p:txBody>
      </p:sp>
      <p:pic>
        <p:nvPicPr>
          <p:cNvPr id="7" name="内容占位符 6">
            <a:extLst>
              <a:ext uri="{FF2B5EF4-FFF2-40B4-BE49-F238E27FC236}">
                <a16:creationId xmlns:a16="http://schemas.microsoft.com/office/drawing/2014/main" id="{8D7EED7F-0063-4196-9447-4954CE716977}"/>
              </a:ext>
            </a:extLst>
          </p:cNvPr>
          <p:cNvPicPr>
            <a:picLocks noGrp="1" noChangeAspect="1"/>
          </p:cNvPicPr>
          <p:nvPr>
            <p:ph sz="quarter" idx="16"/>
          </p:nvPr>
        </p:nvPicPr>
        <p:blipFill>
          <a:blip r:embed="rId2"/>
          <a:stretch>
            <a:fillRect/>
          </a:stretch>
        </p:blipFill>
        <p:spPr>
          <a:xfrm>
            <a:off x="6500848" y="3264401"/>
            <a:ext cx="5041829" cy="2353260"/>
          </a:xfrm>
          <a:prstGeom prst="rect">
            <a:avLst/>
          </a:prstGeom>
        </p:spPr>
      </p:pic>
    </p:spTree>
    <p:extLst>
      <p:ext uri="{BB962C8B-B14F-4D97-AF65-F5344CB8AC3E}">
        <p14:creationId xmlns:p14="http://schemas.microsoft.com/office/powerpoint/2010/main" val="4101208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DF726C-992B-42D3-88A1-A389AC2AF7AD}"/>
              </a:ext>
            </a:extLst>
          </p:cNvPr>
          <p:cNvSpPr>
            <a:spLocks noGrp="1"/>
          </p:cNvSpPr>
          <p:nvPr>
            <p:ph type="title"/>
          </p:nvPr>
        </p:nvSpPr>
        <p:spPr/>
        <p:txBody>
          <a:bodyPr/>
          <a:lstStyle/>
          <a:p>
            <a:r>
              <a:rPr lang="en-US" altLang="zh-CN" dirty="0"/>
              <a:t>8.1 RQ1:UI</a:t>
            </a:r>
            <a:r>
              <a:rPr lang="zh-CN" altLang="en-US" dirty="0"/>
              <a:t>混淆是如何影响以</a:t>
            </a:r>
            <a:r>
              <a:rPr lang="en-US" altLang="zh-CN" dirty="0"/>
              <a:t>UI</a:t>
            </a:r>
            <a:r>
              <a:rPr lang="zh-CN" altLang="en-US" dirty="0"/>
              <a:t>为中心的</a:t>
            </a:r>
            <a:r>
              <a:rPr lang="en-US" altLang="zh-CN" dirty="0"/>
              <a:t>app</a:t>
            </a:r>
            <a:r>
              <a:rPr lang="zh-CN" altLang="en-US" dirty="0"/>
              <a:t>分析的？</a:t>
            </a:r>
          </a:p>
        </p:txBody>
      </p:sp>
      <p:sp>
        <p:nvSpPr>
          <p:cNvPr id="3" name="内容占位符 2">
            <a:extLst>
              <a:ext uri="{FF2B5EF4-FFF2-40B4-BE49-F238E27FC236}">
                <a16:creationId xmlns:a16="http://schemas.microsoft.com/office/drawing/2014/main" id="{34AB7F47-29D4-43A4-BA0F-4D01DE4CA2DB}"/>
              </a:ext>
            </a:extLst>
          </p:cNvPr>
          <p:cNvSpPr>
            <a:spLocks noGrp="1"/>
          </p:cNvSpPr>
          <p:nvPr>
            <p:ph sz="quarter" idx="13"/>
          </p:nvPr>
        </p:nvSpPr>
        <p:spPr>
          <a:xfrm>
            <a:off x="1038687" y="2627789"/>
            <a:ext cx="9845336" cy="3549173"/>
          </a:xfrm>
        </p:spPr>
        <p:txBody>
          <a:bodyPr/>
          <a:lstStyle/>
          <a:p>
            <a:pPr marL="0" indent="0">
              <a:buNone/>
            </a:pPr>
            <a:r>
              <a:rPr lang="zh-CN" altLang="en-US" b="1" dirty="0"/>
              <a:t>回答：</a:t>
            </a:r>
            <a:r>
              <a:rPr lang="en-US" altLang="zh-CN" b="1" dirty="0"/>
              <a:t>UI</a:t>
            </a:r>
            <a:r>
              <a:rPr lang="zh-CN" altLang="en-US" b="1" dirty="0"/>
              <a:t>混淆方法，包括</a:t>
            </a:r>
            <a:r>
              <a:rPr lang="en-US" altLang="zh-CN" b="1" dirty="0"/>
              <a:t>IPA</a:t>
            </a:r>
            <a:r>
              <a:rPr lang="zh-CN" altLang="en-US" b="1" dirty="0"/>
              <a:t>、</a:t>
            </a:r>
            <a:r>
              <a:rPr lang="en-US" altLang="zh-CN" b="1" dirty="0"/>
              <a:t>ESC</a:t>
            </a:r>
            <a:r>
              <a:rPr lang="zh-CN" altLang="en-US" b="1" dirty="0"/>
              <a:t>、</a:t>
            </a:r>
            <a:r>
              <a:rPr lang="en-US" altLang="zh-CN" b="1" dirty="0"/>
              <a:t>RFC</a:t>
            </a:r>
            <a:r>
              <a:rPr lang="zh-CN" altLang="en-US" b="1" dirty="0"/>
              <a:t>和</a:t>
            </a:r>
            <a:r>
              <a:rPr lang="en-US" altLang="zh-CN" b="1" dirty="0"/>
              <a:t>PAM</a:t>
            </a:r>
            <a:r>
              <a:rPr lang="zh-CN" altLang="en-US" b="1" dirty="0"/>
              <a:t>，使混淆</a:t>
            </a:r>
            <a:r>
              <a:rPr lang="en-US" altLang="zh-CN" b="1" dirty="0"/>
              <a:t>app</a:t>
            </a:r>
            <a:r>
              <a:rPr lang="zh-CN" altLang="en-US" b="1" dirty="0"/>
              <a:t>的构建的</a:t>
            </a:r>
            <a:r>
              <a:rPr lang="en-US" altLang="zh-CN" b="1" dirty="0"/>
              <a:t>ATG</a:t>
            </a:r>
            <a:r>
              <a:rPr lang="zh-CN" altLang="en-US" b="1" dirty="0"/>
              <a:t>与原始</a:t>
            </a:r>
            <a:r>
              <a:rPr lang="en-US" altLang="zh-CN" b="1" dirty="0"/>
              <a:t>app</a:t>
            </a:r>
            <a:r>
              <a:rPr lang="zh-CN" altLang="en-US" b="1" dirty="0"/>
              <a:t>的构建</a:t>
            </a:r>
            <a:r>
              <a:rPr lang="en-US" altLang="zh-CN" b="1" dirty="0"/>
              <a:t>ATG</a:t>
            </a:r>
            <a:r>
              <a:rPr lang="zh-CN" altLang="en-US" b="1" dirty="0"/>
              <a:t>有很大不同。此外，</a:t>
            </a:r>
            <a:r>
              <a:rPr lang="en-US" altLang="zh-CN" b="1" dirty="0"/>
              <a:t>MLF</a:t>
            </a:r>
            <a:r>
              <a:rPr lang="zh-CN" altLang="en-US" b="1" dirty="0"/>
              <a:t>和</a:t>
            </a:r>
            <a:r>
              <a:rPr lang="en-US" altLang="zh-CN" b="1" dirty="0"/>
              <a:t>SLF</a:t>
            </a:r>
            <a:r>
              <a:rPr lang="zh-CN" altLang="en-US" b="1" dirty="0"/>
              <a:t>使恢复的混淆</a:t>
            </a:r>
            <a:r>
              <a:rPr lang="en-US" altLang="zh-CN" b="1" dirty="0"/>
              <a:t>app</a:t>
            </a:r>
            <a:r>
              <a:rPr lang="zh-CN" altLang="en-US" b="1" dirty="0"/>
              <a:t>的静态视图层次明显不同于原始</a:t>
            </a:r>
            <a:r>
              <a:rPr lang="en-US" altLang="zh-CN" b="1" dirty="0"/>
              <a:t>app</a:t>
            </a:r>
            <a:endParaRPr lang="zh-CN" altLang="en-US" b="1" dirty="0"/>
          </a:p>
        </p:txBody>
      </p:sp>
    </p:spTree>
    <p:extLst>
      <p:ext uri="{BB962C8B-B14F-4D97-AF65-F5344CB8AC3E}">
        <p14:creationId xmlns:p14="http://schemas.microsoft.com/office/powerpoint/2010/main" val="18742281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111511-75CD-4A31-B79A-3668A8F9BC18}"/>
              </a:ext>
            </a:extLst>
          </p:cNvPr>
          <p:cNvSpPr>
            <a:spLocks noGrp="1"/>
          </p:cNvSpPr>
          <p:nvPr>
            <p:ph type="title"/>
          </p:nvPr>
        </p:nvSpPr>
        <p:spPr/>
        <p:txBody>
          <a:bodyPr/>
          <a:lstStyle/>
          <a:p>
            <a:r>
              <a:rPr lang="en-US" altLang="zh-CN" dirty="0"/>
              <a:t>8.2 RQ2:UI</a:t>
            </a:r>
            <a:r>
              <a:rPr lang="zh-CN" altLang="en-US" dirty="0"/>
              <a:t>混淆如何影响基于</a:t>
            </a:r>
            <a:r>
              <a:rPr lang="en-US" altLang="zh-CN" dirty="0"/>
              <a:t>UI</a:t>
            </a:r>
            <a:r>
              <a:rPr lang="zh-CN" altLang="en-US" dirty="0"/>
              <a:t>的重新打包</a:t>
            </a:r>
            <a:r>
              <a:rPr lang="en-US" altLang="zh-CN" dirty="0"/>
              <a:t>app</a:t>
            </a:r>
            <a:r>
              <a:rPr lang="zh-CN" altLang="en-US" dirty="0"/>
              <a:t>检测？</a:t>
            </a:r>
          </a:p>
        </p:txBody>
      </p:sp>
      <p:sp>
        <p:nvSpPr>
          <p:cNvPr id="3" name="内容占位符 2">
            <a:extLst>
              <a:ext uri="{FF2B5EF4-FFF2-40B4-BE49-F238E27FC236}">
                <a16:creationId xmlns:a16="http://schemas.microsoft.com/office/drawing/2014/main" id="{5324ADAE-40F4-4E08-BE25-D7EBA4286B0F}"/>
              </a:ext>
            </a:extLst>
          </p:cNvPr>
          <p:cNvSpPr>
            <a:spLocks noGrp="1"/>
          </p:cNvSpPr>
          <p:nvPr>
            <p:ph sz="quarter" idx="13"/>
          </p:nvPr>
        </p:nvSpPr>
        <p:spPr/>
        <p:txBody>
          <a:bodyPr/>
          <a:lstStyle/>
          <a:p>
            <a:pPr marL="0" indent="0">
              <a:buNone/>
            </a:pPr>
            <a:r>
              <a:rPr lang="en-US" altLang="zh-CN" dirty="0"/>
              <a:t>8.2.1</a:t>
            </a:r>
            <a:r>
              <a:rPr lang="zh-CN" altLang="en-US" dirty="0"/>
              <a:t>使用的工具</a:t>
            </a:r>
            <a:endParaRPr lang="en-US" altLang="zh-CN" dirty="0"/>
          </a:p>
          <a:p>
            <a:pPr marL="0" indent="0">
              <a:buNone/>
            </a:pPr>
            <a:r>
              <a:rPr lang="zh-CN" altLang="en-US" dirty="0"/>
              <a:t>使用</a:t>
            </a:r>
            <a:r>
              <a:rPr lang="en-US" altLang="zh-CN" dirty="0" err="1"/>
              <a:t>ViewDroid</a:t>
            </a:r>
            <a:r>
              <a:rPr lang="zh-CN" altLang="en-US" dirty="0"/>
              <a:t>和</a:t>
            </a:r>
            <a:r>
              <a:rPr lang="en-US" altLang="zh-CN" dirty="0" err="1"/>
              <a:t>RepDroid</a:t>
            </a:r>
            <a:r>
              <a:rPr lang="zh-CN" altLang="en-US" dirty="0"/>
              <a:t>进行评估</a:t>
            </a:r>
            <a:r>
              <a:rPr lang="en-US" altLang="zh-CN" dirty="0"/>
              <a:t>.</a:t>
            </a:r>
          </a:p>
          <a:p>
            <a:pPr marL="0" indent="0">
              <a:buNone/>
            </a:pPr>
            <a:r>
              <a:rPr lang="en-US" altLang="zh-CN" dirty="0" err="1"/>
              <a:t>ViewDroid</a:t>
            </a:r>
            <a:r>
              <a:rPr lang="zh-CN" altLang="en-US" dirty="0"/>
              <a:t>执行静态字节码分析来构建应用程序的</a:t>
            </a:r>
            <a:r>
              <a:rPr lang="en-US" altLang="zh-CN" dirty="0"/>
              <a:t>ATG</a:t>
            </a:r>
            <a:r>
              <a:rPr lang="zh-CN" altLang="en-US" dirty="0"/>
              <a:t>，并测量</a:t>
            </a:r>
            <a:r>
              <a:rPr lang="en-US" altLang="zh-CN" dirty="0"/>
              <a:t>ATG</a:t>
            </a:r>
            <a:r>
              <a:rPr lang="zh-CN" altLang="en-US" dirty="0"/>
              <a:t>之间的相似性来识别重新打包的</a:t>
            </a:r>
            <a:r>
              <a:rPr lang="en-US" altLang="zh-CN" dirty="0"/>
              <a:t>app</a:t>
            </a:r>
            <a:r>
              <a:rPr lang="zh-CN" altLang="en-US" dirty="0"/>
              <a:t>。</a:t>
            </a:r>
            <a:endParaRPr lang="en-US" altLang="zh-CN" dirty="0"/>
          </a:p>
          <a:p>
            <a:pPr marL="0" indent="0">
              <a:buNone/>
            </a:pPr>
            <a:r>
              <a:rPr lang="en-US" altLang="zh-CN" dirty="0" err="1"/>
              <a:t>RepDroid</a:t>
            </a:r>
            <a:r>
              <a:rPr lang="zh-CN" altLang="en-US" dirty="0"/>
              <a:t>使用</a:t>
            </a:r>
            <a:r>
              <a:rPr lang="en-US" altLang="zh-CN" dirty="0"/>
              <a:t>UIAutomator</a:t>
            </a:r>
            <a:r>
              <a:rPr lang="zh-CN" altLang="en-US" dirty="0"/>
              <a:t>获取</a:t>
            </a:r>
            <a:r>
              <a:rPr lang="en-US" altLang="zh-CN" dirty="0"/>
              <a:t>app</a:t>
            </a:r>
            <a:r>
              <a:rPr lang="zh-CN" altLang="en-US" dirty="0"/>
              <a:t>的运行时视图层次结构，并分析获得的</a:t>
            </a:r>
            <a:r>
              <a:rPr lang="en-US" altLang="zh-CN" dirty="0"/>
              <a:t>view</a:t>
            </a:r>
            <a:r>
              <a:rPr lang="zh-CN" altLang="en-US" dirty="0"/>
              <a:t>组件来探索</a:t>
            </a:r>
            <a:r>
              <a:rPr lang="en-US" altLang="zh-CN" dirty="0" err="1"/>
              <a:t>appp</a:t>
            </a:r>
            <a:r>
              <a:rPr lang="en-US" altLang="zh-CN" dirty="0"/>
              <a:t> activity</a:t>
            </a:r>
            <a:r>
              <a:rPr lang="zh-CN" altLang="en-US" dirty="0"/>
              <a:t>和构建布局组图</a:t>
            </a:r>
            <a:r>
              <a:rPr lang="en-US" altLang="zh-CN" dirty="0"/>
              <a:t>(LGG)</a:t>
            </a:r>
            <a:r>
              <a:rPr lang="zh-CN" altLang="en-US" dirty="0"/>
              <a:t>，该图表示不同视图层次结构之间的转换。然后，根据混淆</a:t>
            </a:r>
            <a:r>
              <a:rPr lang="en-US" altLang="zh-CN" dirty="0"/>
              <a:t>app</a:t>
            </a:r>
            <a:r>
              <a:rPr lang="zh-CN" altLang="en-US" dirty="0"/>
              <a:t>和原始</a:t>
            </a:r>
            <a:r>
              <a:rPr lang="en-US" altLang="zh-CN" dirty="0"/>
              <a:t>app</a:t>
            </a:r>
            <a:r>
              <a:rPr lang="zh-CN" altLang="en-US" dirty="0"/>
              <a:t>的</a:t>
            </a:r>
            <a:r>
              <a:rPr lang="en-US" altLang="zh-CN" dirty="0"/>
              <a:t>LGG</a:t>
            </a:r>
            <a:r>
              <a:rPr lang="zh-CN" altLang="en-US" dirty="0"/>
              <a:t>来计算它们之间的相似度。</a:t>
            </a:r>
          </a:p>
        </p:txBody>
      </p:sp>
    </p:spTree>
    <p:extLst>
      <p:ext uri="{BB962C8B-B14F-4D97-AF65-F5344CB8AC3E}">
        <p14:creationId xmlns:p14="http://schemas.microsoft.com/office/powerpoint/2010/main" val="5103274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8CDC8A-BCE5-4114-B3BD-07044884E9AA}"/>
              </a:ext>
            </a:extLst>
          </p:cNvPr>
          <p:cNvSpPr>
            <a:spLocks noGrp="1"/>
          </p:cNvSpPr>
          <p:nvPr>
            <p:ph type="title"/>
          </p:nvPr>
        </p:nvSpPr>
        <p:spPr/>
        <p:txBody>
          <a:bodyPr/>
          <a:lstStyle/>
          <a:p>
            <a:r>
              <a:rPr lang="en-US" altLang="zh-CN" dirty="0"/>
              <a:t>8.2 RQ2:UI</a:t>
            </a:r>
            <a:r>
              <a:rPr lang="zh-CN" altLang="en-US" dirty="0"/>
              <a:t>混淆如何影响基于</a:t>
            </a:r>
            <a:r>
              <a:rPr lang="en-US" altLang="zh-CN" dirty="0"/>
              <a:t>UI</a:t>
            </a:r>
            <a:r>
              <a:rPr lang="zh-CN" altLang="en-US" dirty="0"/>
              <a:t>的重新打包</a:t>
            </a:r>
            <a:r>
              <a:rPr lang="en-US" altLang="zh-CN" dirty="0"/>
              <a:t>app</a:t>
            </a:r>
            <a:r>
              <a:rPr lang="zh-CN" altLang="en-US" dirty="0"/>
              <a:t>检测？</a:t>
            </a:r>
          </a:p>
        </p:txBody>
      </p:sp>
      <p:sp>
        <p:nvSpPr>
          <p:cNvPr id="4" name="文本占位符 3">
            <a:extLst>
              <a:ext uri="{FF2B5EF4-FFF2-40B4-BE49-F238E27FC236}">
                <a16:creationId xmlns:a16="http://schemas.microsoft.com/office/drawing/2014/main" id="{F9752008-018D-43B0-8723-4188EDDA5E43}"/>
              </a:ext>
            </a:extLst>
          </p:cNvPr>
          <p:cNvSpPr>
            <a:spLocks noGrp="1"/>
          </p:cNvSpPr>
          <p:nvPr>
            <p:ph type="body" idx="14"/>
          </p:nvPr>
        </p:nvSpPr>
        <p:spPr>
          <a:xfrm>
            <a:off x="6501205" y="1335435"/>
            <a:ext cx="5042646" cy="703135"/>
          </a:xfrm>
        </p:spPr>
        <p:txBody>
          <a:bodyPr/>
          <a:lstStyle/>
          <a:p>
            <a:r>
              <a:rPr lang="en-US" altLang="zh-CN" dirty="0"/>
              <a:t>8.2.2 </a:t>
            </a:r>
            <a:r>
              <a:rPr lang="zh-CN" altLang="en-US" dirty="0"/>
              <a:t>结果</a:t>
            </a:r>
          </a:p>
        </p:txBody>
      </p:sp>
      <p:sp>
        <p:nvSpPr>
          <p:cNvPr id="5" name="内容占位符 4">
            <a:extLst>
              <a:ext uri="{FF2B5EF4-FFF2-40B4-BE49-F238E27FC236}">
                <a16:creationId xmlns:a16="http://schemas.microsoft.com/office/drawing/2014/main" id="{CF0E1347-01B9-400F-85D2-0001F11D6756}"/>
              </a:ext>
            </a:extLst>
          </p:cNvPr>
          <p:cNvSpPr>
            <a:spLocks noGrp="1"/>
          </p:cNvSpPr>
          <p:nvPr>
            <p:ph sz="quarter" idx="15"/>
          </p:nvPr>
        </p:nvSpPr>
        <p:spPr>
          <a:xfrm>
            <a:off x="319596" y="1606859"/>
            <a:ext cx="5560504" cy="4381192"/>
          </a:xfrm>
        </p:spPr>
        <p:txBody>
          <a:bodyPr>
            <a:normAutofit fontScale="77500" lnSpcReduction="20000"/>
          </a:bodyPr>
          <a:lstStyle/>
          <a:p>
            <a:pPr marL="0" indent="0">
              <a:buNone/>
            </a:pPr>
            <a:r>
              <a:rPr lang="zh-CN" altLang="en-US" dirty="0"/>
              <a:t>上表列出了混淆</a:t>
            </a:r>
            <a:r>
              <a:rPr lang="en-US" altLang="zh-CN" dirty="0"/>
              <a:t>app</a:t>
            </a:r>
            <a:r>
              <a:rPr lang="zh-CN" altLang="en-US" dirty="0"/>
              <a:t>和原始</a:t>
            </a:r>
            <a:r>
              <a:rPr lang="en-US" altLang="zh-CN" dirty="0"/>
              <a:t>app</a:t>
            </a:r>
            <a:r>
              <a:rPr lang="zh-CN" altLang="en-US" dirty="0"/>
              <a:t>之间的平均相似度，</a:t>
            </a:r>
            <a:endParaRPr lang="en-US" altLang="zh-CN" dirty="0"/>
          </a:p>
          <a:p>
            <a:pPr marL="0" indent="0">
              <a:buNone/>
            </a:pPr>
            <a:r>
              <a:rPr lang="zh-CN" altLang="en-US" dirty="0"/>
              <a:t>下图显示了这些结果的箱线图。</a:t>
            </a:r>
            <a:endParaRPr lang="en-US" altLang="zh-CN" dirty="0"/>
          </a:p>
          <a:p>
            <a:pPr marL="0" indent="0">
              <a:buNone/>
            </a:pPr>
            <a:r>
              <a:rPr lang="en-US" altLang="zh-CN" dirty="0"/>
              <a:t>IPA</a:t>
            </a:r>
            <a:r>
              <a:rPr lang="zh-CN" altLang="en-US" dirty="0"/>
              <a:t>、</a:t>
            </a:r>
            <a:r>
              <a:rPr lang="en-US" altLang="zh-CN" dirty="0"/>
              <a:t>ESC</a:t>
            </a:r>
            <a:r>
              <a:rPr lang="zh-CN" altLang="en-US" dirty="0"/>
              <a:t>、</a:t>
            </a:r>
            <a:r>
              <a:rPr lang="en-US" altLang="zh-CN" dirty="0"/>
              <a:t>RFC</a:t>
            </a:r>
            <a:r>
              <a:rPr lang="zh-CN" altLang="en-US" dirty="0"/>
              <a:t>和</a:t>
            </a:r>
            <a:r>
              <a:rPr lang="en-US" altLang="zh-CN" dirty="0"/>
              <a:t>PAM</a:t>
            </a:r>
            <a:r>
              <a:rPr lang="zh-CN" altLang="en-US" dirty="0"/>
              <a:t>显著降低了</a:t>
            </a:r>
            <a:r>
              <a:rPr lang="en-US" altLang="zh-CN" dirty="0" err="1"/>
              <a:t>ViewDroid</a:t>
            </a:r>
            <a:r>
              <a:rPr lang="zh-CN" altLang="en-US" dirty="0"/>
              <a:t>计算的相似度，因为这些</a:t>
            </a:r>
            <a:r>
              <a:rPr lang="en-US" altLang="zh-CN" dirty="0"/>
              <a:t>UI</a:t>
            </a:r>
            <a:r>
              <a:rPr lang="zh-CN" altLang="en-US" dirty="0"/>
              <a:t>混淆方法使混淆</a:t>
            </a:r>
            <a:r>
              <a:rPr lang="en-US" altLang="zh-CN" dirty="0"/>
              <a:t>app</a:t>
            </a:r>
            <a:r>
              <a:rPr lang="zh-CN" altLang="en-US" dirty="0"/>
              <a:t>的构建</a:t>
            </a:r>
            <a:r>
              <a:rPr lang="en-US" altLang="zh-CN" dirty="0"/>
              <a:t>ATG</a:t>
            </a:r>
            <a:r>
              <a:rPr lang="zh-CN" altLang="en-US" dirty="0"/>
              <a:t>与原始</a:t>
            </a:r>
            <a:r>
              <a:rPr lang="en-US" altLang="zh-CN" dirty="0"/>
              <a:t>app</a:t>
            </a:r>
            <a:r>
              <a:rPr lang="zh-CN" altLang="en-US" dirty="0"/>
              <a:t>的</a:t>
            </a:r>
            <a:r>
              <a:rPr lang="en-US" altLang="zh-CN" dirty="0"/>
              <a:t>ATG</a:t>
            </a:r>
            <a:r>
              <a:rPr lang="zh-CN" altLang="en-US" dirty="0"/>
              <a:t>明显不同。由于其他</a:t>
            </a:r>
            <a:r>
              <a:rPr lang="en-US" altLang="zh-CN" dirty="0"/>
              <a:t>UI</a:t>
            </a:r>
            <a:r>
              <a:rPr lang="zh-CN" altLang="en-US" dirty="0"/>
              <a:t>混淆方法不会改变原始</a:t>
            </a:r>
            <a:r>
              <a:rPr lang="en-US" altLang="zh-CN" dirty="0"/>
              <a:t>app</a:t>
            </a:r>
            <a:r>
              <a:rPr lang="zh-CN" altLang="en-US" dirty="0"/>
              <a:t>的</a:t>
            </a:r>
            <a:r>
              <a:rPr lang="en-US" altLang="zh-CN" dirty="0"/>
              <a:t>ATG</a:t>
            </a:r>
            <a:r>
              <a:rPr lang="zh-CN" altLang="en-US" dirty="0"/>
              <a:t>，因此不会影响</a:t>
            </a:r>
            <a:r>
              <a:rPr lang="en-US" altLang="zh-CN" dirty="0" err="1"/>
              <a:t>ViewDroid</a:t>
            </a:r>
            <a:r>
              <a:rPr lang="zh-CN" altLang="en-US" dirty="0"/>
              <a:t>的检测结果。</a:t>
            </a:r>
            <a:endParaRPr lang="en-US" altLang="zh-CN" dirty="0"/>
          </a:p>
          <a:p>
            <a:pPr marL="0" indent="0">
              <a:buNone/>
            </a:pPr>
            <a:r>
              <a:rPr lang="en-US" altLang="zh-CN" dirty="0"/>
              <a:t>MLF</a:t>
            </a:r>
            <a:r>
              <a:rPr lang="zh-CN" altLang="en-US" dirty="0"/>
              <a:t>、</a:t>
            </a:r>
            <a:r>
              <a:rPr lang="en-US" altLang="zh-CN" dirty="0"/>
              <a:t>UVH</a:t>
            </a:r>
            <a:r>
              <a:rPr lang="zh-CN" altLang="en-US" dirty="0"/>
              <a:t>、</a:t>
            </a:r>
            <a:r>
              <a:rPr lang="en-US" altLang="zh-CN" dirty="0"/>
              <a:t>MOW</a:t>
            </a:r>
            <a:r>
              <a:rPr lang="zh-CN" altLang="en-US" dirty="0"/>
              <a:t>降低了由</a:t>
            </a:r>
            <a:r>
              <a:rPr lang="en-US" altLang="zh-CN" dirty="0" err="1"/>
              <a:t>RepDroid</a:t>
            </a:r>
            <a:r>
              <a:rPr lang="zh-CN" altLang="en-US" dirty="0"/>
              <a:t>测量的相似性，因为这些方法使得混淆</a:t>
            </a:r>
            <a:r>
              <a:rPr lang="en-US" altLang="zh-CN" dirty="0"/>
              <a:t>app</a:t>
            </a:r>
            <a:r>
              <a:rPr lang="zh-CN" altLang="en-US" dirty="0"/>
              <a:t>的运行时视图层次结构不同于原始</a:t>
            </a:r>
            <a:r>
              <a:rPr lang="en-US" altLang="zh-CN" dirty="0"/>
              <a:t>app</a:t>
            </a:r>
            <a:r>
              <a:rPr lang="zh-CN" altLang="en-US" dirty="0"/>
              <a:t>。由于被</a:t>
            </a:r>
            <a:r>
              <a:rPr lang="en-US" altLang="zh-CN" dirty="0"/>
              <a:t>MOW</a:t>
            </a:r>
            <a:r>
              <a:rPr lang="zh-CN" altLang="en-US" dirty="0"/>
              <a:t>混淆的</a:t>
            </a:r>
            <a:r>
              <a:rPr lang="en-US" altLang="zh-CN" dirty="0"/>
              <a:t>app</a:t>
            </a:r>
            <a:r>
              <a:rPr lang="zh-CN" altLang="en-US" dirty="0"/>
              <a:t>的检索到的运行时视图层次结构与原始</a:t>
            </a:r>
            <a:r>
              <a:rPr lang="en-US" altLang="zh-CN" dirty="0"/>
              <a:t>app</a:t>
            </a:r>
            <a:r>
              <a:rPr lang="zh-CN" altLang="en-US" dirty="0"/>
              <a:t>的完全不同，相似度下降到</a:t>
            </a:r>
            <a:r>
              <a:rPr lang="en-US" altLang="zh-CN" dirty="0"/>
              <a:t>0%</a:t>
            </a:r>
            <a:r>
              <a:rPr lang="zh-CN" altLang="en-US" dirty="0"/>
              <a:t>。由于</a:t>
            </a:r>
            <a:r>
              <a:rPr lang="en-US" altLang="zh-CN" dirty="0"/>
              <a:t>MLF</a:t>
            </a:r>
            <a:r>
              <a:rPr lang="zh-CN" altLang="en-US" dirty="0"/>
              <a:t>和</a:t>
            </a:r>
            <a:r>
              <a:rPr lang="en-US" altLang="zh-CN" dirty="0"/>
              <a:t>UVH</a:t>
            </a:r>
            <a:r>
              <a:rPr lang="zh-CN" altLang="en-US" dirty="0"/>
              <a:t>只是在一定程度上修改了原始</a:t>
            </a:r>
            <a:r>
              <a:rPr lang="en-US" altLang="zh-CN" dirty="0"/>
              <a:t>app</a:t>
            </a:r>
            <a:r>
              <a:rPr lang="zh-CN" altLang="en-US" dirty="0"/>
              <a:t>的运行时视图层次结构，相似度百分比仅分别下降到</a:t>
            </a:r>
            <a:r>
              <a:rPr lang="en-US" altLang="zh-CN" dirty="0"/>
              <a:t>69%</a:t>
            </a:r>
            <a:r>
              <a:rPr lang="zh-CN" altLang="en-US" dirty="0"/>
              <a:t>和</a:t>
            </a:r>
            <a:r>
              <a:rPr lang="en-US" altLang="zh-CN" dirty="0"/>
              <a:t>75%</a:t>
            </a:r>
            <a:r>
              <a:rPr lang="zh-CN" altLang="en-US" dirty="0"/>
              <a:t>。</a:t>
            </a:r>
            <a:endParaRPr lang="en-US" altLang="zh-CN" dirty="0"/>
          </a:p>
          <a:p>
            <a:pPr marL="0" indent="0">
              <a:buNone/>
            </a:pPr>
            <a:r>
              <a:rPr lang="zh-CN" altLang="en-US" dirty="0"/>
              <a:t>其他</a:t>
            </a:r>
            <a:r>
              <a:rPr lang="en-US" altLang="zh-CN" dirty="0"/>
              <a:t>UI</a:t>
            </a:r>
            <a:r>
              <a:rPr lang="zh-CN" altLang="en-US" dirty="0"/>
              <a:t>混淆方法不会改变原始</a:t>
            </a:r>
            <a:r>
              <a:rPr lang="en-US" altLang="zh-CN" dirty="0"/>
              <a:t>APP</a:t>
            </a:r>
            <a:r>
              <a:rPr lang="zh-CN" altLang="en-US" dirty="0"/>
              <a:t>的运行时视图层次结构，因此它们不会影响</a:t>
            </a:r>
            <a:r>
              <a:rPr lang="en-US" altLang="zh-CN" dirty="0" err="1"/>
              <a:t>RepDroid</a:t>
            </a:r>
            <a:r>
              <a:rPr lang="zh-CN" altLang="en-US" dirty="0"/>
              <a:t>的结果。</a:t>
            </a:r>
          </a:p>
        </p:txBody>
      </p:sp>
      <p:pic>
        <p:nvPicPr>
          <p:cNvPr id="7170" name="Picture 2">
            <a:extLst>
              <a:ext uri="{FF2B5EF4-FFF2-40B4-BE49-F238E27FC236}">
                <a16:creationId xmlns:a16="http://schemas.microsoft.com/office/drawing/2014/main" id="{990F15DB-4A07-4338-AB6E-2DD020801F0E}"/>
              </a:ext>
            </a:extLst>
          </p:cNvPr>
          <p:cNvPicPr>
            <a:picLocks noGrp="1" noChangeAspect="1" noChangeArrowheads="1"/>
          </p:cNvPicPr>
          <p:nvPr>
            <p:ph sz="quarter" idx="16"/>
          </p:nvPr>
        </p:nvPicPr>
        <p:blipFill>
          <a:blip r:embed="rId2">
            <a:extLst>
              <a:ext uri="{28A0092B-C50C-407E-A947-70E740481C1C}">
                <a14:useLocalDpi xmlns:a14="http://schemas.microsoft.com/office/drawing/2010/main" val="0"/>
              </a:ext>
            </a:extLst>
          </a:blip>
          <a:srcRect/>
          <a:stretch>
            <a:fillRect/>
          </a:stretch>
        </p:blipFill>
        <p:spPr bwMode="auto">
          <a:xfrm>
            <a:off x="6500067" y="2114247"/>
            <a:ext cx="5233942" cy="743987"/>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D9659F76-913C-4C41-BE63-CB3538A8D1D4}"/>
              </a:ext>
            </a:extLst>
          </p:cNvPr>
          <p:cNvPicPr>
            <a:picLocks noChangeAspect="1"/>
          </p:cNvPicPr>
          <p:nvPr/>
        </p:nvPicPr>
        <p:blipFill>
          <a:blip r:embed="rId3"/>
          <a:stretch>
            <a:fillRect/>
          </a:stretch>
        </p:blipFill>
        <p:spPr>
          <a:xfrm>
            <a:off x="6500067" y="3429000"/>
            <a:ext cx="5233942" cy="2253148"/>
          </a:xfrm>
          <a:prstGeom prst="rect">
            <a:avLst/>
          </a:prstGeom>
        </p:spPr>
      </p:pic>
    </p:spTree>
    <p:extLst>
      <p:ext uri="{BB962C8B-B14F-4D97-AF65-F5344CB8AC3E}">
        <p14:creationId xmlns:p14="http://schemas.microsoft.com/office/powerpoint/2010/main" val="39276772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C48EAE-8951-4B5C-B3A5-A0C0BF8B577C}"/>
              </a:ext>
            </a:extLst>
          </p:cNvPr>
          <p:cNvSpPr>
            <a:spLocks noGrp="1"/>
          </p:cNvSpPr>
          <p:nvPr>
            <p:ph type="title"/>
          </p:nvPr>
        </p:nvSpPr>
        <p:spPr/>
        <p:txBody>
          <a:bodyPr/>
          <a:lstStyle/>
          <a:p>
            <a:r>
              <a:rPr lang="en-US" altLang="zh-CN" dirty="0"/>
              <a:t>8.2 RQ2:UI</a:t>
            </a:r>
            <a:r>
              <a:rPr lang="zh-CN" altLang="en-US" dirty="0"/>
              <a:t>混淆如何影响基于</a:t>
            </a:r>
            <a:r>
              <a:rPr lang="en-US" altLang="zh-CN" dirty="0"/>
              <a:t>UI</a:t>
            </a:r>
            <a:r>
              <a:rPr lang="zh-CN" altLang="en-US" dirty="0"/>
              <a:t>的重新打包</a:t>
            </a:r>
            <a:r>
              <a:rPr lang="en-US" altLang="zh-CN" dirty="0"/>
              <a:t>app</a:t>
            </a:r>
            <a:r>
              <a:rPr lang="zh-CN" altLang="en-US" dirty="0"/>
              <a:t>检测？</a:t>
            </a:r>
          </a:p>
        </p:txBody>
      </p:sp>
      <p:sp>
        <p:nvSpPr>
          <p:cNvPr id="3" name="内容占位符 2">
            <a:extLst>
              <a:ext uri="{FF2B5EF4-FFF2-40B4-BE49-F238E27FC236}">
                <a16:creationId xmlns:a16="http://schemas.microsoft.com/office/drawing/2014/main" id="{5A4999ED-670A-4E9A-99A4-779CFD5BFDD8}"/>
              </a:ext>
            </a:extLst>
          </p:cNvPr>
          <p:cNvSpPr>
            <a:spLocks noGrp="1"/>
          </p:cNvSpPr>
          <p:nvPr>
            <p:ph sz="quarter" idx="13"/>
          </p:nvPr>
        </p:nvSpPr>
        <p:spPr>
          <a:xfrm>
            <a:off x="1358284" y="2251582"/>
            <a:ext cx="8620218" cy="2535185"/>
          </a:xfrm>
        </p:spPr>
        <p:txBody>
          <a:bodyPr/>
          <a:lstStyle/>
          <a:p>
            <a:pPr marL="0" indent="0">
              <a:buNone/>
            </a:pPr>
            <a:r>
              <a:rPr lang="zh-CN" altLang="en-US" b="1" dirty="0"/>
              <a:t>回答：</a:t>
            </a:r>
            <a:r>
              <a:rPr lang="en-US" altLang="zh-CN" b="1" dirty="0"/>
              <a:t>UI</a:t>
            </a:r>
            <a:r>
              <a:rPr lang="zh-CN" altLang="en-US" b="1" dirty="0"/>
              <a:t>混淆方法，包括</a:t>
            </a:r>
            <a:r>
              <a:rPr lang="en-US" altLang="zh-CN" b="1" dirty="0"/>
              <a:t>IPA</a:t>
            </a:r>
            <a:r>
              <a:rPr lang="zh-CN" altLang="en-US" b="1" dirty="0"/>
              <a:t>、</a:t>
            </a:r>
            <a:r>
              <a:rPr lang="en-US" altLang="zh-CN" b="1" dirty="0"/>
              <a:t>ESC</a:t>
            </a:r>
            <a:r>
              <a:rPr lang="zh-CN" altLang="en-US" b="1" dirty="0"/>
              <a:t>、</a:t>
            </a:r>
            <a:r>
              <a:rPr lang="en-US" altLang="zh-CN" b="1" dirty="0"/>
              <a:t>RFC</a:t>
            </a:r>
            <a:r>
              <a:rPr lang="zh-CN" altLang="en-US" b="1" dirty="0"/>
              <a:t>和</a:t>
            </a:r>
            <a:r>
              <a:rPr lang="en-US" altLang="zh-CN" b="1" dirty="0"/>
              <a:t>PAM</a:t>
            </a:r>
            <a:r>
              <a:rPr lang="zh-CN" altLang="en-US" b="1" dirty="0"/>
              <a:t>，将严重影响重新打包的</a:t>
            </a:r>
            <a:r>
              <a:rPr lang="en-US" altLang="zh-CN" b="1" dirty="0"/>
              <a:t>app</a:t>
            </a:r>
            <a:r>
              <a:rPr lang="zh-CN" altLang="en-US" b="1" dirty="0"/>
              <a:t>检测的</a:t>
            </a:r>
            <a:r>
              <a:rPr lang="en-US" altLang="zh-CN" b="1" dirty="0"/>
              <a:t>activity</a:t>
            </a:r>
            <a:r>
              <a:rPr lang="zh-CN" altLang="en-US" b="1" dirty="0"/>
              <a:t>转换的分析结果。同时，</a:t>
            </a:r>
            <a:r>
              <a:rPr lang="en-US" altLang="zh-CN" b="1" dirty="0"/>
              <a:t>MLF</a:t>
            </a:r>
            <a:r>
              <a:rPr lang="zh-CN" altLang="en-US" b="1" dirty="0"/>
              <a:t>、</a:t>
            </a:r>
            <a:r>
              <a:rPr lang="en-US" altLang="zh-CN" b="1" dirty="0"/>
              <a:t>UVH</a:t>
            </a:r>
            <a:r>
              <a:rPr lang="zh-CN" altLang="en-US" b="1" dirty="0"/>
              <a:t>和</a:t>
            </a:r>
            <a:r>
              <a:rPr lang="en-US" altLang="zh-CN" b="1" dirty="0"/>
              <a:t>MOW</a:t>
            </a:r>
            <a:r>
              <a:rPr lang="zh-CN" altLang="en-US" b="1" dirty="0"/>
              <a:t>可以使混淆的</a:t>
            </a:r>
            <a:r>
              <a:rPr lang="en-US" altLang="zh-CN" b="1" dirty="0"/>
              <a:t>app</a:t>
            </a:r>
            <a:r>
              <a:rPr lang="zh-CN" altLang="en-US" b="1" dirty="0"/>
              <a:t>逃避基于运行时视图层次的重新打包应用程序检测。</a:t>
            </a:r>
          </a:p>
        </p:txBody>
      </p:sp>
    </p:spTree>
    <p:extLst>
      <p:ext uri="{BB962C8B-B14F-4D97-AF65-F5344CB8AC3E}">
        <p14:creationId xmlns:p14="http://schemas.microsoft.com/office/powerpoint/2010/main" val="5191282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24CFE5-B658-4849-8984-44A9403FF5A3}"/>
              </a:ext>
            </a:extLst>
          </p:cNvPr>
          <p:cNvSpPr>
            <a:spLocks noGrp="1"/>
          </p:cNvSpPr>
          <p:nvPr>
            <p:ph type="title"/>
          </p:nvPr>
        </p:nvSpPr>
        <p:spPr/>
        <p:txBody>
          <a:bodyPr/>
          <a:lstStyle/>
          <a:p>
            <a:r>
              <a:rPr lang="en-US" altLang="zh-CN" dirty="0"/>
              <a:t>8.3 RQ3:UI</a:t>
            </a:r>
            <a:r>
              <a:rPr lang="zh-CN" altLang="en-US" dirty="0"/>
              <a:t>混淆如何影响</a:t>
            </a:r>
            <a:r>
              <a:rPr lang="en-US" altLang="zh-CN" dirty="0"/>
              <a:t>UI</a:t>
            </a:r>
            <a:r>
              <a:rPr lang="zh-CN" altLang="en-US" dirty="0"/>
              <a:t>驱动的应用测试？</a:t>
            </a:r>
          </a:p>
        </p:txBody>
      </p:sp>
      <p:sp>
        <p:nvSpPr>
          <p:cNvPr id="3" name="内容占位符 2">
            <a:extLst>
              <a:ext uri="{FF2B5EF4-FFF2-40B4-BE49-F238E27FC236}">
                <a16:creationId xmlns:a16="http://schemas.microsoft.com/office/drawing/2014/main" id="{E4141A24-0893-4D50-86D6-5A10D61BB718}"/>
              </a:ext>
            </a:extLst>
          </p:cNvPr>
          <p:cNvSpPr>
            <a:spLocks noGrp="1"/>
          </p:cNvSpPr>
          <p:nvPr>
            <p:ph sz="quarter" idx="13"/>
          </p:nvPr>
        </p:nvSpPr>
        <p:spPr/>
        <p:txBody>
          <a:bodyPr/>
          <a:lstStyle/>
          <a:p>
            <a:pPr marL="0" indent="0">
              <a:buNone/>
            </a:pPr>
            <a:r>
              <a:rPr lang="en-US" altLang="zh-CN" dirty="0"/>
              <a:t>8.3.1</a:t>
            </a:r>
            <a:r>
              <a:rPr lang="zh-CN" altLang="en-US" dirty="0"/>
              <a:t>工具选择</a:t>
            </a:r>
            <a:endParaRPr lang="en-US" altLang="zh-CN" dirty="0"/>
          </a:p>
          <a:p>
            <a:pPr marL="0" indent="0">
              <a:buNone/>
            </a:pPr>
            <a:r>
              <a:rPr lang="zh-CN" altLang="en-US" dirty="0"/>
              <a:t>现有的</a:t>
            </a:r>
            <a:r>
              <a:rPr lang="en-US" altLang="zh-CN" dirty="0"/>
              <a:t>app</a:t>
            </a:r>
            <a:r>
              <a:rPr lang="zh-CN" altLang="en-US" dirty="0"/>
              <a:t>测试工具使用</a:t>
            </a:r>
            <a:r>
              <a:rPr lang="en-US" altLang="zh-CN" dirty="0"/>
              <a:t>2</a:t>
            </a:r>
            <a:r>
              <a:rPr lang="zh-CN" altLang="en-US" dirty="0"/>
              <a:t>种方法来遍历应用程序的活动</a:t>
            </a:r>
            <a:r>
              <a:rPr lang="en-US" altLang="zh-CN" dirty="0"/>
              <a:t>:(1)</a:t>
            </a:r>
            <a:r>
              <a:rPr lang="zh-CN" altLang="en-US" dirty="0"/>
              <a:t>基于随机事件生成的方法；</a:t>
            </a:r>
            <a:r>
              <a:rPr lang="en-US" altLang="zh-CN" dirty="0"/>
              <a:t>(2)</a:t>
            </a:r>
            <a:r>
              <a:rPr lang="zh-CN" altLang="en-US" dirty="0"/>
              <a:t>基于运行时视图层次结构的方法。</a:t>
            </a:r>
            <a:endParaRPr lang="en-US" altLang="zh-CN" dirty="0"/>
          </a:p>
          <a:p>
            <a:pPr marL="0" indent="0">
              <a:buNone/>
            </a:pPr>
            <a:r>
              <a:rPr lang="zh-CN" altLang="en-US" dirty="0"/>
              <a:t>前者</a:t>
            </a:r>
            <a:r>
              <a:rPr lang="en-US" altLang="zh-CN" dirty="0"/>
              <a:t>(</a:t>
            </a:r>
            <a:r>
              <a:rPr lang="zh-CN" altLang="en-US" dirty="0"/>
              <a:t>例如</a:t>
            </a:r>
            <a:r>
              <a:rPr lang="en-US" altLang="zh-CN" dirty="0"/>
              <a:t>Monkey</a:t>
            </a:r>
            <a:r>
              <a:rPr lang="zh-CN" altLang="en-US" dirty="0"/>
              <a:t>和</a:t>
            </a:r>
            <a:r>
              <a:rPr lang="en-US" altLang="zh-CN" dirty="0" err="1"/>
              <a:t>Sapienz</a:t>
            </a:r>
            <a:r>
              <a:rPr lang="en-US" altLang="zh-CN" dirty="0"/>
              <a:t>)</a:t>
            </a:r>
            <a:r>
              <a:rPr lang="zh-CN" altLang="en-US" dirty="0"/>
              <a:t>在当前应用程序窗口中不考虑视图组件的情况下探索应用程序，因此在本研究中将它们排除在外。</a:t>
            </a:r>
            <a:endParaRPr lang="en-US" altLang="zh-CN" dirty="0"/>
          </a:p>
          <a:p>
            <a:pPr marL="0" indent="0">
              <a:buNone/>
            </a:pPr>
            <a:r>
              <a:rPr lang="zh-CN" altLang="en-US" dirty="0"/>
              <a:t>由于一些基于运行时视图层次结构的工具</a:t>
            </a:r>
            <a:r>
              <a:rPr lang="en-US" altLang="zh-CN" dirty="0"/>
              <a:t>(</a:t>
            </a:r>
            <a:r>
              <a:rPr lang="zh-CN" altLang="en-US" dirty="0"/>
              <a:t>如</a:t>
            </a:r>
            <a:r>
              <a:rPr lang="en-US" altLang="zh-CN" dirty="0" err="1"/>
              <a:t>GUIRipper</a:t>
            </a:r>
            <a:r>
              <a:rPr lang="zh-CN" altLang="en-US" dirty="0"/>
              <a:t>和</a:t>
            </a:r>
            <a:r>
              <a:rPr lang="en-US" altLang="zh-CN" dirty="0" err="1"/>
              <a:t>ynodroid</a:t>
            </a:r>
            <a:r>
              <a:rPr lang="en-US" altLang="zh-CN" dirty="0"/>
              <a:t>)</a:t>
            </a:r>
            <a:r>
              <a:rPr lang="zh-CN" altLang="en-US" dirty="0"/>
              <a:t>仅在相当早期的安卓版本</a:t>
            </a:r>
            <a:r>
              <a:rPr lang="en-US" altLang="zh-CN" dirty="0"/>
              <a:t>(</a:t>
            </a:r>
            <a:r>
              <a:rPr lang="zh-CN" altLang="en-US" dirty="0"/>
              <a:t>如安卓</a:t>
            </a:r>
            <a:r>
              <a:rPr lang="en-US" altLang="zh-CN" dirty="0"/>
              <a:t>4.0</a:t>
            </a:r>
            <a:r>
              <a:rPr lang="zh-CN" altLang="en-US" dirty="0"/>
              <a:t>之前的系统</a:t>
            </a:r>
            <a:r>
              <a:rPr lang="en-US" altLang="zh-CN" dirty="0"/>
              <a:t>)</a:t>
            </a:r>
            <a:r>
              <a:rPr lang="zh-CN" altLang="en-US" dirty="0"/>
              <a:t>上可用，我们出于兼容性问题将其排除在外。</a:t>
            </a:r>
            <a:endParaRPr lang="en-US" altLang="zh-CN" dirty="0"/>
          </a:p>
          <a:p>
            <a:pPr marL="0" indent="0">
              <a:buNone/>
            </a:pPr>
            <a:r>
              <a:rPr lang="zh-CN" altLang="en-US" dirty="0"/>
              <a:t>因此，我们在这个评估中使用了</a:t>
            </a:r>
            <a:r>
              <a:rPr lang="en-US" altLang="zh-CN" dirty="0"/>
              <a:t>Stoat</a:t>
            </a:r>
            <a:r>
              <a:rPr lang="zh-CN" altLang="en-US" dirty="0"/>
              <a:t>、</a:t>
            </a:r>
            <a:r>
              <a:rPr lang="en-US" altLang="zh-CN" dirty="0" err="1"/>
              <a:t>DroidBot</a:t>
            </a:r>
            <a:r>
              <a:rPr lang="zh-CN" altLang="en-US" dirty="0"/>
              <a:t>和</a:t>
            </a:r>
            <a:r>
              <a:rPr lang="en-US" altLang="zh-CN" dirty="0"/>
              <a:t>Paladin</a:t>
            </a:r>
            <a:r>
              <a:rPr lang="zh-CN" altLang="en-US" dirty="0"/>
              <a:t>。他们使用</a:t>
            </a:r>
            <a:r>
              <a:rPr lang="en-US" altLang="zh-CN" dirty="0"/>
              <a:t>UIAutomator</a:t>
            </a:r>
            <a:r>
              <a:rPr lang="zh-CN" altLang="en-US" dirty="0"/>
              <a:t>检索的运行时视图层次结构来查找特定的</a:t>
            </a:r>
            <a:r>
              <a:rPr lang="en-US" altLang="zh-CN" dirty="0"/>
              <a:t>view</a:t>
            </a:r>
            <a:r>
              <a:rPr lang="zh-CN" altLang="en-US" dirty="0"/>
              <a:t>组件，下一个模拟用户事件将被发送到该组件。</a:t>
            </a:r>
            <a:endParaRPr lang="en-US" altLang="zh-CN" dirty="0"/>
          </a:p>
          <a:p>
            <a:pPr marL="0" indent="0">
              <a:buNone/>
            </a:pPr>
            <a:r>
              <a:rPr lang="zh-CN" altLang="en-US" dirty="0"/>
              <a:t>此外，将它们的超时值设置为半小时</a:t>
            </a:r>
          </a:p>
        </p:txBody>
      </p:sp>
    </p:spTree>
    <p:extLst>
      <p:ext uri="{BB962C8B-B14F-4D97-AF65-F5344CB8AC3E}">
        <p14:creationId xmlns:p14="http://schemas.microsoft.com/office/powerpoint/2010/main" val="20142151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575572-A36E-4C3D-8966-CBD71596E272}"/>
              </a:ext>
            </a:extLst>
          </p:cNvPr>
          <p:cNvSpPr>
            <a:spLocks noGrp="1"/>
          </p:cNvSpPr>
          <p:nvPr>
            <p:ph type="title"/>
          </p:nvPr>
        </p:nvSpPr>
        <p:spPr/>
        <p:txBody>
          <a:bodyPr/>
          <a:lstStyle/>
          <a:p>
            <a:r>
              <a:rPr lang="en-US" altLang="zh-CN" dirty="0"/>
              <a:t>8.3 RQ3:UI</a:t>
            </a:r>
            <a:r>
              <a:rPr lang="zh-CN" altLang="en-US" dirty="0"/>
              <a:t>混淆如何影响</a:t>
            </a:r>
            <a:r>
              <a:rPr lang="en-US" altLang="zh-CN" dirty="0"/>
              <a:t>UI</a:t>
            </a:r>
            <a:r>
              <a:rPr lang="zh-CN" altLang="en-US" dirty="0"/>
              <a:t>驱动的应用测试？</a:t>
            </a:r>
          </a:p>
        </p:txBody>
      </p:sp>
      <p:sp>
        <p:nvSpPr>
          <p:cNvPr id="4" name="文本占位符 3">
            <a:extLst>
              <a:ext uri="{FF2B5EF4-FFF2-40B4-BE49-F238E27FC236}">
                <a16:creationId xmlns:a16="http://schemas.microsoft.com/office/drawing/2014/main" id="{A19790BE-CA93-48AF-8AE3-654A314B8CF5}"/>
              </a:ext>
            </a:extLst>
          </p:cNvPr>
          <p:cNvSpPr>
            <a:spLocks noGrp="1"/>
          </p:cNvSpPr>
          <p:nvPr>
            <p:ph type="body" idx="14"/>
          </p:nvPr>
        </p:nvSpPr>
        <p:spPr/>
        <p:txBody>
          <a:bodyPr/>
          <a:lstStyle/>
          <a:p>
            <a:r>
              <a:rPr lang="en-US" altLang="zh-CN" dirty="0"/>
              <a:t>8.3.2</a:t>
            </a:r>
            <a:r>
              <a:rPr lang="zh-CN" altLang="en-US" dirty="0"/>
              <a:t> 结果</a:t>
            </a:r>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A0F304E3-90FF-47EB-A9FE-0AC2E49864BE}"/>
                  </a:ext>
                </a:extLst>
              </p:cNvPr>
              <p:cNvSpPr>
                <a:spLocks noGrp="1"/>
              </p:cNvSpPr>
              <p:nvPr>
                <p:ph sz="quarter" idx="15"/>
              </p:nvPr>
            </p:nvSpPr>
            <p:spPr>
              <a:xfrm>
                <a:off x="648149" y="1961965"/>
                <a:ext cx="5231951" cy="4026085"/>
              </a:xfrm>
            </p:spPr>
            <p:txBody>
              <a:bodyPr>
                <a:normAutofit fontScale="92500"/>
              </a:bodyPr>
              <a:lstStyle/>
              <a:p>
                <a:pPr marL="0" indent="0">
                  <a:buNone/>
                </a:pPr>
                <a:r>
                  <a:rPr lang="zh-CN" altLang="en-US" dirty="0"/>
                  <a:t>表列出了结果。</a:t>
                </a:r>
                <a:endParaRPr lang="en-US" altLang="zh-CN" dirty="0"/>
              </a:p>
              <a:p>
                <a:pPr marL="0" indent="0">
                  <a:buNone/>
                </a:pPr>
                <a:r>
                  <a:rPr lang="zh-CN" altLang="en-US" dirty="0"/>
                  <a:t>准确地说，</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diff</m:t>
                        </m:r>
                      </m:e>
                      <m:sub>
                        <m:r>
                          <m:rPr>
                            <m:sty m:val="p"/>
                          </m:rPr>
                          <a:rPr lang="en-US" altLang="zh-CN" i="1">
                            <a:latin typeface="Cambria Math" panose="02040503050406030204" pitchFamily="18" charset="0"/>
                          </a:rPr>
                          <m:t>act</m:t>
                        </m:r>
                      </m:sub>
                    </m:sSub>
                  </m:oMath>
                </a14:m>
                <a:r>
                  <a:rPr lang="zh-CN" altLang="en-US" dirty="0"/>
                  <a:t>显示了探索过的</a:t>
                </a:r>
                <a:r>
                  <a:rPr lang="en-US" altLang="zh-CN" dirty="0"/>
                  <a:t>activity</a:t>
                </a:r>
                <a:r>
                  <a:rPr lang="zh-CN" altLang="en-US" dirty="0"/>
                  <a:t>的平均比率。它是通过</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diff</m:t>
                        </m:r>
                      </m:e>
                      <m:sub>
                        <m:r>
                          <m:rPr>
                            <m:sty m:val="p"/>
                          </m:rPr>
                          <a:rPr lang="en-US" altLang="zh-CN" i="1">
                            <a:latin typeface="Cambria Math" panose="02040503050406030204" pitchFamily="18" charset="0"/>
                          </a:rPr>
                          <m:t>act</m:t>
                        </m:r>
                      </m:sub>
                    </m:sSub>
                  </m:oMath>
                </a14:m>
                <a:r>
                  <a:rPr lang="en-US" altLang="zh-CN" dirty="0"/>
                  <a:t> =avg(| Ai’-Ai|/Ai)</a:t>
                </a:r>
                <a:r>
                  <a:rPr lang="zh-CN" altLang="en-US" dirty="0"/>
                  <a:t>计算的，其中</a:t>
                </a:r>
                <a:r>
                  <a:rPr lang="en-US" altLang="zh-CN" dirty="0"/>
                  <a:t>Ai</a:t>
                </a:r>
                <a:r>
                  <a:rPr lang="zh-CN" altLang="en-US" dirty="0"/>
                  <a:t>和</a:t>
                </a:r>
                <a:r>
                  <a:rPr lang="en-US" altLang="zh-CN" dirty="0"/>
                  <a:t>Ai’</a:t>
                </a:r>
                <a:r>
                  <a:rPr lang="zh-CN" altLang="en-US" dirty="0"/>
                  <a:t>分别表示原始</a:t>
                </a:r>
                <a:r>
                  <a:rPr lang="en-US" altLang="zh-CN" dirty="0"/>
                  <a:t>app</a:t>
                </a:r>
                <a:r>
                  <a:rPr lang="zh-CN" altLang="en-US" dirty="0"/>
                  <a:t>和混淆</a:t>
                </a:r>
                <a:r>
                  <a:rPr lang="en-US" altLang="zh-CN" dirty="0"/>
                  <a:t>app</a:t>
                </a:r>
                <a:r>
                  <a:rPr lang="zh-CN" altLang="en-US" dirty="0"/>
                  <a:t>的探索过的活动。</a:t>
                </a:r>
                <a:endParaRPr lang="en-US" altLang="zh-CN" dirty="0"/>
              </a:p>
              <a:p>
                <a:pPr marL="0" indent="0">
                  <a:buNone/>
                </a:pPr>
                <a:r>
                  <a:rPr lang="zh-CN" altLang="en-US" dirty="0"/>
                  <a:t>发现</a:t>
                </a:r>
                <a:r>
                  <a:rPr lang="en-US" altLang="zh-CN" dirty="0"/>
                  <a:t>MOW</a:t>
                </a:r>
                <a:r>
                  <a:rPr lang="zh-CN" altLang="en-US" dirty="0"/>
                  <a:t>可以阻碍</a:t>
                </a:r>
                <a:r>
                  <a:rPr lang="en-US" altLang="zh-CN" dirty="0"/>
                  <a:t>Stoat</a:t>
                </a:r>
                <a:r>
                  <a:rPr lang="zh-CN" altLang="en-US" dirty="0"/>
                  <a:t>、</a:t>
                </a:r>
                <a:r>
                  <a:rPr lang="en-US" altLang="zh-CN" dirty="0" err="1"/>
                  <a:t>DroidBot</a:t>
                </a:r>
                <a:r>
                  <a:rPr lang="zh-CN" altLang="en-US" dirty="0"/>
                  <a:t>和</a:t>
                </a:r>
                <a:r>
                  <a:rPr lang="en-US" altLang="zh-CN" dirty="0"/>
                  <a:t>Paladin</a:t>
                </a:r>
                <a:r>
                  <a:rPr lang="zh-CN" altLang="en-US" dirty="0"/>
                  <a:t>进行的探索。更具体地说，由于获得的视图层次结构指的是覆盖窗口的布局，因此没有有效的</a:t>
                </a:r>
                <a:r>
                  <a:rPr lang="en-US" altLang="zh-CN" dirty="0"/>
                  <a:t>view</a:t>
                </a:r>
                <a:r>
                  <a:rPr lang="zh-CN" altLang="en-US" dirty="0"/>
                  <a:t>组件可以指导下一个用户事件的生成，因此这种工具停留在</a:t>
                </a:r>
                <a:r>
                  <a:rPr lang="en-US" altLang="zh-CN" dirty="0"/>
                  <a:t>app</a:t>
                </a:r>
                <a:r>
                  <a:rPr lang="zh-CN" altLang="en-US" dirty="0"/>
                  <a:t>的入口</a:t>
                </a:r>
                <a:r>
                  <a:rPr lang="en-US" altLang="zh-CN" dirty="0"/>
                  <a:t>activity</a:t>
                </a:r>
                <a:r>
                  <a:rPr lang="zh-CN" altLang="en-US" dirty="0"/>
                  <a:t>。</a:t>
                </a:r>
              </a:p>
            </p:txBody>
          </p:sp>
        </mc:Choice>
        <mc:Fallback xmlns="">
          <p:sp>
            <p:nvSpPr>
              <p:cNvPr id="5" name="内容占位符 4">
                <a:extLst>
                  <a:ext uri="{FF2B5EF4-FFF2-40B4-BE49-F238E27FC236}">
                    <a16:creationId xmlns:a16="http://schemas.microsoft.com/office/drawing/2014/main" id="{A0F304E3-90FF-47EB-A9FE-0AC2E49864BE}"/>
                  </a:ext>
                </a:extLst>
              </p:cNvPr>
              <p:cNvSpPr>
                <a:spLocks noGrp="1" noRot="1" noChangeAspect="1" noMove="1" noResize="1" noEditPoints="1" noAdjustHandles="1" noChangeArrowheads="1" noChangeShapeType="1" noTextEdit="1"/>
              </p:cNvSpPr>
              <p:nvPr>
                <p:ph sz="quarter" idx="15"/>
              </p:nvPr>
            </p:nvSpPr>
            <p:spPr>
              <a:xfrm>
                <a:off x="648149" y="1961965"/>
                <a:ext cx="5231951" cy="4026085"/>
              </a:xfrm>
              <a:blipFill>
                <a:blip r:embed="rId2"/>
                <a:stretch>
                  <a:fillRect l="-349" r="-815"/>
                </a:stretch>
              </a:blipFill>
            </p:spPr>
            <p:txBody>
              <a:bodyPr/>
              <a:lstStyle/>
              <a:p>
                <a:r>
                  <a:rPr lang="zh-CN" altLang="en-US">
                    <a:noFill/>
                  </a:rPr>
                  <a:t> </a:t>
                </a:r>
              </a:p>
            </p:txBody>
          </p:sp>
        </mc:Fallback>
      </mc:AlternateContent>
      <p:pic>
        <p:nvPicPr>
          <p:cNvPr id="7" name="内容占位符 6">
            <a:extLst>
              <a:ext uri="{FF2B5EF4-FFF2-40B4-BE49-F238E27FC236}">
                <a16:creationId xmlns:a16="http://schemas.microsoft.com/office/drawing/2014/main" id="{30D8181D-EE26-4ECE-A8C9-E71D3FA94AAF}"/>
              </a:ext>
            </a:extLst>
          </p:cNvPr>
          <p:cNvPicPr>
            <a:picLocks noGrp="1" noChangeAspect="1"/>
          </p:cNvPicPr>
          <p:nvPr>
            <p:ph sz="quarter" idx="16"/>
          </p:nvPr>
        </p:nvPicPr>
        <p:blipFill>
          <a:blip r:embed="rId3"/>
          <a:stretch>
            <a:fillRect/>
          </a:stretch>
        </p:blipFill>
        <p:spPr>
          <a:xfrm>
            <a:off x="6500813" y="3248192"/>
            <a:ext cx="5041900" cy="2385679"/>
          </a:xfrm>
          <a:prstGeom prst="rect">
            <a:avLst/>
          </a:prstGeom>
        </p:spPr>
      </p:pic>
    </p:spTree>
    <p:extLst>
      <p:ext uri="{BB962C8B-B14F-4D97-AF65-F5344CB8AC3E}">
        <p14:creationId xmlns:p14="http://schemas.microsoft.com/office/powerpoint/2010/main" val="36212885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87A85D-FC91-49C3-95F8-01EBA33459CD}"/>
              </a:ext>
            </a:extLst>
          </p:cNvPr>
          <p:cNvSpPr>
            <a:spLocks noGrp="1"/>
          </p:cNvSpPr>
          <p:nvPr>
            <p:ph type="title"/>
          </p:nvPr>
        </p:nvSpPr>
        <p:spPr/>
        <p:txBody>
          <a:bodyPr/>
          <a:lstStyle/>
          <a:p>
            <a:r>
              <a:rPr lang="en-US" altLang="zh-CN" dirty="0"/>
              <a:t>8.3 RQ3:UI</a:t>
            </a:r>
            <a:r>
              <a:rPr lang="zh-CN" altLang="en-US" dirty="0"/>
              <a:t>混淆如何影响</a:t>
            </a:r>
            <a:r>
              <a:rPr lang="en-US" altLang="zh-CN" dirty="0"/>
              <a:t>UI</a:t>
            </a:r>
            <a:r>
              <a:rPr lang="zh-CN" altLang="en-US" dirty="0"/>
              <a:t>驱动的应用测试？</a:t>
            </a:r>
          </a:p>
        </p:txBody>
      </p:sp>
      <p:sp>
        <p:nvSpPr>
          <p:cNvPr id="3" name="内容占位符 2">
            <a:extLst>
              <a:ext uri="{FF2B5EF4-FFF2-40B4-BE49-F238E27FC236}">
                <a16:creationId xmlns:a16="http://schemas.microsoft.com/office/drawing/2014/main" id="{CB40599A-6360-41A4-B4A5-B5F5C1F12E5E}"/>
              </a:ext>
            </a:extLst>
          </p:cNvPr>
          <p:cNvSpPr>
            <a:spLocks noGrp="1"/>
          </p:cNvSpPr>
          <p:nvPr>
            <p:ph sz="quarter" idx="13"/>
          </p:nvPr>
        </p:nvSpPr>
        <p:spPr>
          <a:xfrm>
            <a:off x="2068497" y="1815869"/>
            <a:ext cx="7634796" cy="3226262"/>
          </a:xfrm>
        </p:spPr>
        <p:txBody>
          <a:bodyPr/>
          <a:lstStyle/>
          <a:p>
            <a:pPr marL="0" indent="0">
              <a:buNone/>
            </a:pPr>
            <a:r>
              <a:rPr lang="zh-CN" altLang="en-US" b="1" dirty="0"/>
              <a:t>回答：</a:t>
            </a:r>
            <a:r>
              <a:rPr lang="en-US" altLang="zh-CN" b="1" dirty="0"/>
              <a:t>MOW</a:t>
            </a:r>
            <a:r>
              <a:rPr lang="zh-CN" altLang="en-US" b="1" dirty="0"/>
              <a:t>阻止基于运行时视图层次结构的</a:t>
            </a:r>
            <a:r>
              <a:rPr lang="en-US" altLang="zh-CN" b="1" dirty="0"/>
              <a:t>app</a:t>
            </a:r>
            <a:r>
              <a:rPr lang="zh-CN" altLang="en-US" b="1" dirty="0"/>
              <a:t>测试工具识别</a:t>
            </a:r>
            <a:r>
              <a:rPr lang="en-US" altLang="zh-CN" b="1" dirty="0"/>
              <a:t>app</a:t>
            </a:r>
            <a:r>
              <a:rPr lang="zh-CN" altLang="en-US" b="1" dirty="0"/>
              <a:t>窗口中的</a:t>
            </a:r>
            <a:r>
              <a:rPr lang="en-US" altLang="zh-CN" b="1" dirty="0"/>
              <a:t>view</a:t>
            </a:r>
            <a:r>
              <a:rPr lang="zh-CN" altLang="en-US" b="1" dirty="0"/>
              <a:t>组件。因此，无论这些工具运行多长时间，都只会探索</a:t>
            </a:r>
            <a:r>
              <a:rPr lang="en-US" altLang="zh-CN" b="1" dirty="0"/>
              <a:t>app</a:t>
            </a:r>
            <a:r>
              <a:rPr lang="zh-CN" altLang="en-US" b="1" dirty="0"/>
              <a:t>的入口</a:t>
            </a:r>
            <a:r>
              <a:rPr lang="en-US" altLang="zh-CN" b="1" dirty="0"/>
              <a:t>activity</a:t>
            </a:r>
            <a:r>
              <a:rPr lang="zh-CN" altLang="en-US" b="1" dirty="0"/>
              <a:t>。</a:t>
            </a:r>
          </a:p>
        </p:txBody>
      </p:sp>
    </p:spTree>
    <p:extLst>
      <p:ext uri="{BB962C8B-B14F-4D97-AF65-F5344CB8AC3E}">
        <p14:creationId xmlns:p14="http://schemas.microsoft.com/office/powerpoint/2010/main" val="36323840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E34E6B-1188-4F44-93AD-DF2C89F2D159}"/>
              </a:ext>
            </a:extLst>
          </p:cNvPr>
          <p:cNvSpPr>
            <a:spLocks noGrp="1"/>
          </p:cNvSpPr>
          <p:nvPr>
            <p:ph type="title"/>
          </p:nvPr>
        </p:nvSpPr>
        <p:spPr/>
        <p:txBody>
          <a:bodyPr/>
          <a:lstStyle/>
          <a:p>
            <a:r>
              <a:rPr lang="en-US" altLang="zh-CN" dirty="0"/>
              <a:t>8.4 RQ4:UI</a:t>
            </a:r>
            <a:r>
              <a:rPr lang="zh-CN" altLang="en-US" dirty="0"/>
              <a:t>混淆导致的开销是如何产生的？</a:t>
            </a:r>
          </a:p>
        </p:txBody>
      </p:sp>
      <p:sp>
        <p:nvSpPr>
          <p:cNvPr id="3" name="内容占位符 2">
            <a:extLst>
              <a:ext uri="{FF2B5EF4-FFF2-40B4-BE49-F238E27FC236}">
                <a16:creationId xmlns:a16="http://schemas.microsoft.com/office/drawing/2014/main" id="{C57305EB-1AB6-4EA1-A5E8-F79E9DBF9478}"/>
              </a:ext>
            </a:extLst>
          </p:cNvPr>
          <p:cNvSpPr>
            <a:spLocks noGrp="1"/>
          </p:cNvSpPr>
          <p:nvPr>
            <p:ph sz="quarter" idx="13"/>
          </p:nvPr>
        </p:nvSpPr>
        <p:spPr/>
        <p:txBody>
          <a:bodyPr/>
          <a:lstStyle/>
          <a:p>
            <a:pPr marL="0" indent="0">
              <a:buNone/>
            </a:pPr>
            <a:r>
              <a:rPr lang="en-US" altLang="zh-CN" dirty="0"/>
              <a:t>8.4.1</a:t>
            </a:r>
            <a:r>
              <a:rPr lang="zh-CN" altLang="en-US" dirty="0"/>
              <a:t>方式</a:t>
            </a:r>
            <a:endParaRPr lang="en-US" altLang="zh-CN" dirty="0"/>
          </a:p>
          <a:p>
            <a:pPr marL="0" indent="0">
              <a:buNone/>
            </a:pPr>
            <a:r>
              <a:rPr lang="zh-CN" altLang="en-US" dirty="0"/>
              <a:t>我们评估了</a:t>
            </a:r>
            <a:r>
              <a:rPr lang="en-US" altLang="zh-CN" dirty="0"/>
              <a:t>UIObfuscator</a:t>
            </a:r>
            <a:r>
              <a:rPr lang="zh-CN" altLang="en-US" dirty="0"/>
              <a:t>引入的额外代码的大小和延迟。</a:t>
            </a:r>
            <a:endParaRPr lang="en-US" altLang="zh-CN" dirty="0"/>
          </a:p>
          <a:p>
            <a:pPr marL="0" indent="0">
              <a:buNone/>
            </a:pPr>
            <a:r>
              <a:rPr lang="zh-CN" altLang="en-US" dirty="0"/>
              <a:t>直接比较模糊</a:t>
            </a:r>
            <a:r>
              <a:rPr lang="en-US" altLang="zh-CN" dirty="0"/>
              <a:t>app</a:t>
            </a:r>
            <a:r>
              <a:rPr lang="zh-CN" altLang="en-US" dirty="0"/>
              <a:t>和原始</a:t>
            </a:r>
            <a:r>
              <a:rPr lang="en-US" altLang="zh-CN" dirty="0"/>
              <a:t>app</a:t>
            </a:r>
            <a:r>
              <a:rPr lang="zh-CN" altLang="en-US" dirty="0"/>
              <a:t>的</a:t>
            </a:r>
            <a:r>
              <a:rPr lang="en-US" altLang="zh-CN" dirty="0"/>
              <a:t>APK</a:t>
            </a:r>
            <a:r>
              <a:rPr lang="zh-CN" altLang="en-US" dirty="0"/>
              <a:t>大小可能是不准确的，因为在某些情况下，前者可能比后者更小。原因可能是</a:t>
            </a:r>
            <a:r>
              <a:rPr lang="en-US" altLang="zh-CN" dirty="0"/>
              <a:t>APK</a:t>
            </a:r>
            <a:r>
              <a:rPr lang="zh-CN" altLang="en-US" dirty="0"/>
              <a:t>打包工具</a:t>
            </a:r>
            <a:r>
              <a:rPr lang="en-US" altLang="zh-CN" dirty="0"/>
              <a:t>(</a:t>
            </a:r>
            <a:r>
              <a:rPr lang="en-US" altLang="zh-CN" dirty="0" err="1"/>
              <a:t>aapt</a:t>
            </a:r>
            <a:r>
              <a:rPr lang="en-US" altLang="zh-CN" dirty="0"/>
              <a:t>)</a:t>
            </a:r>
            <a:r>
              <a:rPr lang="zh-CN" altLang="en-US" dirty="0"/>
              <a:t>或</a:t>
            </a:r>
            <a:r>
              <a:rPr lang="en-US" altLang="zh-CN" dirty="0"/>
              <a:t>APK</a:t>
            </a:r>
            <a:r>
              <a:rPr lang="zh-CN" altLang="en-US" dirty="0"/>
              <a:t>对齐实用程序</a:t>
            </a:r>
            <a:r>
              <a:rPr lang="en-US" altLang="zh-CN" dirty="0"/>
              <a:t>(</a:t>
            </a:r>
            <a:r>
              <a:rPr lang="en-US" altLang="zh-CN" dirty="0" err="1"/>
              <a:t>zipalign</a:t>
            </a:r>
            <a:r>
              <a:rPr lang="en-US" altLang="zh-CN" dirty="0"/>
              <a:t>)</a:t>
            </a:r>
            <a:r>
              <a:rPr lang="zh-CN" altLang="en-US" dirty="0"/>
              <a:t>更适用于混淆的</a:t>
            </a:r>
            <a:r>
              <a:rPr lang="en-US" altLang="zh-CN" dirty="0"/>
              <a:t>app</a:t>
            </a:r>
            <a:r>
              <a:rPr lang="zh-CN" altLang="en-US" dirty="0"/>
              <a:t>。因此需要解压缩</a:t>
            </a:r>
            <a:r>
              <a:rPr lang="en-US" altLang="zh-CN" dirty="0"/>
              <a:t>APK</a:t>
            </a:r>
            <a:r>
              <a:rPr lang="zh-CN" altLang="en-US" dirty="0"/>
              <a:t>文件，并计算字节码</a:t>
            </a:r>
            <a:r>
              <a:rPr lang="en-US" altLang="zh-CN" dirty="0"/>
              <a:t>(</a:t>
            </a:r>
            <a:r>
              <a:rPr lang="en-US" altLang="zh-CN" dirty="0" err="1"/>
              <a:t>dex</a:t>
            </a:r>
            <a:r>
              <a:rPr lang="zh-CN" altLang="en-US" dirty="0"/>
              <a:t>文件</a:t>
            </a:r>
            <a:r>
              <a:rPr lang="en-US" altLang="zh-CN" dirty="0"/>
              <a:t>)</a:t>
            </a:r>
            <a:r>
              <a:rPr lang="zh-CN" altLang="en-US" dirty="0"/>
              <a:t>和</a:t>
            </a:r>
            <a:r>
              <a:rPr lang="en-US" altLang="zh-CN" dirty="0"/>
              <a:t>asset</a:t>
            </a:r>
            <a:r>
              <a:rPr lang="zh-CN" altLang="en-US" dirty="0"/>
              <a:t>文件的平均大小。</a:t>
            </a:r>
            <a:endParaRPr lang="en-US" altLang="zh-CN" dirty="0"/>
          </a:p>
          <a:p>
            <a:pPr marL="0" indent="0">
              <a:buNone/>
            </a:pPr>
            <a:r>
              <a:rPr lang="zh-CN" altLang="en-US" dirty="0"/>
              <a:t>然后，将混淆</a:t>
            </a:r>
            <a:r>
              <a:rPr lang="en-US" altLang="zh-CN" dirty="0"/>
              <a:t>app</a:t>
            </a:r>
            <a:r>
              <a:rPr lang="zh-CN" altLang="en-US" dirty="0"/>
              <a:t>的平均代码大小和资源大小与原始</a:t>
            </a:r>
            <a:r>
              <a:rPr lang="en-US" altLang="zh-CN" dirty="0"/>
              <a:t>app</a:t>
            </a:r>
            <a:r>
              <a:rPr lang="zh-CN" altLang="en-US" dirty="0"/>
              <a:t>进行比较，以确定</a:t>
            </a:r>
            <a:r>
              <a:rPr lang="en-US" altLang="zh-CN" dirty="0"/>
              <a:t>UI</a:t>
            </a:r>
            <a:r>
              <a:rPr lang="zh-CN" altLang="en-US" dirty="0"/>
              <a:t>混淆方法导致的大小扩展。</a:t>
            </a:r>
            <a:endParaRPr lang="en-US" altLang="zh-CN" dirty="0"/>
          </a:p>
          <a:p>
            <a:pPr marL="0" indent="0">
              <a:buNone/>
            </a:pPr>
            <a:r>
              <a:rPr lang="zh-CN" altLang="en-US" dirty="0"/>
              <a:t>为了测量引入的延迟，使用</a:t>
            </a:r>
            <a:r>
              <a:rPr lang="en-US" altLang="zh-CN" dirty="0"/>
              <a:t>ADB</a:t>
            </a:r>
            <a:r>
              <a:rPr lang="zh-CN" altLang="en-US" dirty="0"/>
              <a:t>在原始和混淆</a:t>
            </a:r>
            <a:r>
              <a:rPr lang="en-US" altLang="zh-CN" dirty="0"/>
              <a:t>APK</a:t>
            </a:r>
            <a:r>
              <a:rPr lang="zh-CN" altLang="en-US" dirty="0"/>
              <a:t>数据集中启动每个</a:t>
            </a:r>
            <a:r>
              <a:rPr lang="en-US" altLang="zh-CN" dirty="0"/>
              <a:t>app</a:t>
            </a:r>
            <a:r>
              <a:rPr lang="zh-CN" altLang="en-US" dirty="0"/>
              <a:t>，并将混淆的</a:t>
            </a:r>
            <a:r>
              <a:rPr lang="en-US" altLang="zh-CN" dirty="0"/>
              <a:t>APK</a:t>
            </a:r>
            <a:r>
              <a:rPr lang="zh-CN" altLang="en-US" dirty="0"/>
              <a:t>数据集运行</a:t>
            </a:r>
            <a:r>
              <a:rPr lang="en-US" altLang="zh-CN" dirty="0"/>
              <a:t>10</a:t>
            </a:r>
            <a:r>
              <a:rPr lang="zh-CN" altLang="en-US" dirty="0"/>
              <a:t>次，并计算平均启动时间。我们注意到一个</a:t>
            </a:r>
            <a:r>
              <a:rPr lang="en-US" altLang="zh-CN" dirty="0"/>
              <a:t>app</a:t>
            </a:r>
            <a:r>
              <a:rPr lang="zh-CN" altLang="en-US" dirty="0"/>
              <a:t>在</a:t>
            </a:r>
            <a:r>
              <a:rPr lang="en-US" altLang="zh-CN" dirty="0"/>
              <a:t>10</a:t>
            </a:r>
            <a:r>
              <a:rPr lang="zh-CN" altLang="en-US" dirty="0"/>
              <a:t>次测试中的启动时间不会有很大的不同。因此，启动每个</a:t>
            </a:r>
            <a:r>
              <a:rPr lang="en-US" altLang="zh-CN" dirty="0"/>
              <a:t>app10</a:t>
            </a:r>
            <a:r>
              <a:rPr lang="zh-CN" altLang="en-US" dirty="0"/>
              <a:t>次就足够了。然后，我们将混淆</a:t>
            </a:r>
            <a:r>
              <a:rPr lang="en-US" altLang="zh-CN" dirty="0"/>
              <a:t>app</a:t>
            </a:r>
            <a:r>
              <a:rPr lang="zh-CN" altLang="en-US" dirty="0"/>
              <a:t>的平均启动时间与原始</a:t>
            </a:r>
            <a:r>
              <a:rPr lang="en-US" altLang="zh-CN" dirty="0"/>
              <a:t>app</a:t>
            </a:r>
            <a:r>
              <a:rPr lang="zh-CN" altLang="en-US" dirty="0"/>
              <a:t>的平均启动时间进行比较，以估计额外的开销。</a:t>
            </a:r>
          </a:p>
        </p:txBody>
      </p:sp>
    </p:spTree>
    <p:extLst>
      <p:ext uri="{BB962C8B-B14F-4D97-AF65-F5344CB8AC3E}">
        <p14:creationId xmlns:p14="http://schemas.microsoft.com/office/powerpoint/2010/main" val="1635580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2211D-8AE8-4AE0-B418-A50F12508419}"/>
              </a:ext>
            </a:extLst>
          </p:cNvPr>
          <p:cNvSpPr>
            <a:spLocks noGrp="1"/>
          </p:cNvSpPr>
          <p:nvPr>
            <p:ph type="title"/>
          </p:nvPr>
        </p:nvSpPr>
        <p:spPr/>
        <p:txBody>
          <a:bodyPr/>
          <a:lstStyle/>
          <a:p>
            <a:r>
              <a:rPr lang="en-US" altLang="zh-CN" dirty="0"/>
              <a:t>2.</a:t>
            </a:r>
            <a:r>
              <a:rPr lang="zh-CN" altLang="en-US" dirty="0"/>
              <a:t>创新点</a:t>
            </a:r>
          </a:p>
        </p:txBody>
      </p:sp>
      <p:sp>
        <p:nvSpPr>
          <p:cNvPr id="3" name="内容占位符 2">
            <a:extLst>
              <a:ext uri="{FF2B5EF4-FFF2-40B4-BE49-F238E27FC236}">
                <a16:creationId xmlns:a16="http://schemas.microsoft.com/office/drawing/2014/main" id="{76305F69-642A-4492-A5DF-F02FB649CB28}"/>
              </a:ext>
            </a:extLst>
          </p:cNvPr>
          <p:cNvSpPr>
            <a:spLocks noGrp="1"/>
          </p:cNvSpPr>
          <p:nvPr>
            <p:ph sz="quarter" idx="13"/>
          </p:nvPr>
        </p:nvSpPr>
        <p:spPr>
          <a:xfrm>
            <a:off x="639414" y="1470025"/>
            <a:ext cx="10457674" cy="4706938"/>
          </a:xfrm>
        </p:spPr>
        <p:txBody>
          <a:bodyPr/>
          <a:lstStyle/>
          <a:p>
            <a:r>
              <a:rPr lang="zh-CN" altLang="en-US" sz="2800" b="1" dirty="0"/>
              <a:t>这是对</a:t>
            </a:r>
            <a:r>
              <a:rPr lang="en-US" altLang="zh-CN" sz="2800" b="1" dirty="0"/>
              <a:t>UI</a:t>
            </a:r>
            <a:r>
              <a:rPr lang="zh-CN" altLang="en-US" sz="2800" b="1" dirty="0"/>
              <a:t>混淆的</a:t>
            </a:r>
            <a:r>
              <a:rPr lang="zh-CN" altLang="en-US" sz="2800" b="1" dirty="0">
                <a:solidFill>
                  <a:srgbClr val="FF0000"/>
                </a:solidFill>
              </a:rPr>
              <a:t>首次</a:t>
            </a:r>
            <a:r>
              <a:rPr lang="zh-CN" altLang="en-US" sz="2800" b="1" dirty="0"/>
              <a:t>系统调查</a:t>
            </a:r>
            <a:endParaRPr lang="en-US" altLang="zh-CN" sz="2800" b="1" dirty="0"/>
          </a:p>
          <a:p>
            <a:r>
              <a:rPr lang="zh-CN" altLang="en-US" sz="2800" b="1" dirty="0"/>
              <a:t>这时对现有自动化分析方法弱点的</a:t>
            </a:r>
            <a:r>
              <a:rPr lang="zh-CN" altLang="en-US" sz="2800" b="1" dirty="0">
                <a:solidFill>
                  <a:srgbClr val="FF0000"/>
                </a:solidFill>
              </a:rPr>
              <a:t>首次</a:t>
            </a:r>
            <a:r>
              <a:rPr lang="zh-CN" altLang="en-US" sz="2800" b="1" dirty="0"/>
              <a:t>系统调查</a:t>
            </a:r>
            <a:endParaRPr lang="en-US" altLang="zh-CN" sz="2800" b="1" dirty="0"/>
          </a:p>
          <a:p>
            <a:r>
              <a:rPr lang="zh-CN" altLang="en-US" sz="2800" b="1" dirty="0"/>
              <a:t>这是对</a:t>
            </a:r>
            <a:r>
              <a:rPr lang="en-US" altLang="zh-CN" sz="2800" b="1" dirty="0"/>
              <a:t>UI</a:t>
            </a:r>
            <a:r>
              <a:rPr lang="zh-CN" altLang="en-US" sz="2800" b="1" dirty="0"/>
              <a:t>混淆如何影响自动化</a:t>
            </a:r>
            <a:r>
              <a:rPr lang="en-US" altLang="zh-CN" sz="2800" b="1" dirty="0"/>
              <a:t>UI</a:t>
            </a:r>
            <a:r>
              <a:rPr lang="zh-CN" altLang="en-US" sz="2800" b="1" dirty="0"/>
              <a:t>分析工具的</a:t>
            </a:r>
            <a:r>
              <a:rPr lang="zh-CN" altLang="en-US" sz="2800" b="1" dirty="0">
                <a:solidFill>
                  <a:srgbClr val="FF0000"/>
                </a:solidFill>
              </a:rPr>
              <a:t>首次</a:t>
            </a:r>
            <a:r>
              <a:rPr lang="zh-CN" altLang="en-US" sz="2800" b="1" dirty="0"/>
              <a:t>系统调查</a:t>
            </a:r>
            <a:endParaRPr lang="en-US" altLang="zh-CN" sz="2800" b="1" dirty="0"/>
          </a:p>
          <a:p>
            <a:r>
              <a:rPr lang="en-US" altLang="zh-CN" sz="2800" b="1" dirty="0"/>
              <a:t>UIObfuscator</a:t>
            </a:r>
            <a:r>
              <a:rPr lang="zh-CN" altLang="en-US" sz="2800" b="1" dirty="0"/>
              <a:t>工具可以在没有源代码的情况下</a:t>
            </a:r>
            <a:r>
              <a:rPr lang="zh-CN" altLang="en-US" sz="2800" b="1" dirty="0">
                <a:solidFill>
                  <a:srgbClr val="FF0000"/>
                </a:solidFill>
              </a:rPr>
              <a:t>自动混淆 </a:t>
            </a:r>
            <a:r>
              <a:rPr lang="en-US" altLang="zh-CN" sz="2800" b="1" dirty="0"/>
              <a:t>Android app </a:t>
            </a:r>
            <a:r>
              <a:rPr lang="zh-CN" altLang="en-US" sz="2800" b="1" dirty="0"/>
              <a:t>的 </a:t>
            </a:r>
            <a:r>
              <a:rPr lang="en-US" altLang="zh-CN" sz="2800" b="1" dirty="0"/>
              <a:t>UI</a:t>
            </a:r>
          </a:p>
          <a:p>
            <a:endParaRPr lang="en-US" altLang="zh-CN" dirty="0"/>
          </a:p>
          <a:p>
            <a:endParaRPr lang="zh-CN" altLang="en-US" dirty="0"/>
          </a:p>
        </p:txBody>
      </p:sp>
    </p:spTree>
    <p:extLst>
      <p:ext uri="{BB962C8B-B14F-4D97-AF65-F5344CB8AC3E}">
        <p14:creationId xmlns:p14="http://schemas.microsoft.com/office/powerpoint/2010/main" val="15291436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90C149-8AD1-4CCC-80CD-23120892BCAB}"/>
              </a:ext>
            </a:extLst>
          </p:cNvPr>
          <p:cNvSpPr>
            <a:spLocks noGrp="1"/>
          </p:cNvSpPr>
          <p:nvPr>
            <p:ph type="title"/>
          </p:nvPr>
        </p:nvSpPr>
        <p:spPr/>
        <p:txBody>
          <a:bodyPr/>
          <a:lstStyle/>
          <a:p>
            <a:r>
              <a:rPr lang="en-US" altLang="zh-CN" dirty="0"/>
              <a:t>8.4 RQ4:UI</a:t>
            </a:r>
            <a:r>
              <a:rPr lang="zh-CN" altLang="en-US" dirty="0"/>
              <a:t>混淆导致的开销是如何产生的</a:t>
            </a:r>
          </a:p>
        </p:txBody>
      </p:sp>
      <p:sp>
        <p:nvSpPr>
          <p:cNvPr id="4" name="文本占位符 3">
            <a:extLst>
              <a:ext uri="{FF2B5EF4-FFF2-40B4-BE49-F238E27FC236}">
                <a16:creationId xmlns:a16="http://schemas.microsoft.com/office/drawing/2014/main" id="{A46B15D2-9957-4B61-BBAF-C4FD9D017232}"/>
              </a:ext>
            </a:extLst>
          </p:cNvPr>
          <p:cNvSpPr>
            <a:spLocks noGrp="1"/>
          </p:cNvSpPr>
          <p:nvPr>
            <p:ph type="body" idx="14"/>
          </p:nvPr>
        </p:nvSpPr>
        <p:spPr/>
        <p:txBody>
          <a:bodyPr/>
          <a:lstStyle/>
          <a:p>
            <a:r>
              <a:rPr lang="zh-CN" altLang="en-US" dirty="0"/>
              <a:t>结果</a:t>
            </a:r>
          </a:p>
        </p:txBody>
      </p:sp>
      <p:sp>
        <p:nvSpPr>
          <p:cNvPr id="5" name="内容占位符 4">
            <a:extLst>
              <a:ext uri="{FF2B5EF4-FFF2-40B4-BE49-F238E27FC236}">
                <a16:creationId xmlns:a16="http://schemas.microsoft.com/office/drawing/2014/main" id="{09E39C8B-E4DB-442D-A286-071ACA3E7EFA}"/>
              </a:ext>
            </a:extLst>
          </p:cNvPr>
          <p:cNvSpPr>
            <a:spLocks noGrp="1"/>
          </p:cNvSpPr>
          <p:nvPr>
            <p:ph sz="quarter" idx="15"/>
          </p:nvPr>
        </p:nvSpPr>
        <p:spPr>
          <a:xfrm>
            <a:off x="381740" y="1509205"/>
            <a:ext cx="5498360" cy="4478846"/>
          </a:xfrm>
        </p:spPr>
        <p:txBody>
          <a:bodyPr>
            <a:normAutofit/>
          </a:bodyPr>
          <a:lstStyle/>
          <a:p>
            <a:pPr marL="0" indent="0">
              <a:buNone/>
            </a:pPr>
            <a:r>
              <a:rPr lang="zh-CN" altLang="en-US" dirty="0"/>
              <a:t>图中显示的结果说明了这个的</a:t>
            </a:r>
            <a:r>
              <a:rPr lang="en-US" altLang="zh-CN" dirty="0"/>
              <a:t>UI</a:t>
            </a:r>
            <a:r>
              <a:rPr lang="zh-CN" altLang="en-US" dirty="0"/>
              <a:t>混淆方法只引入了小规模的扩展和很少的启动延迟。</a:t>
            </a:r>
            <a:endParaRPr lang="en-US" altLang="zh-CN" dirty="0"/>
          </a:p>
          <a:p>
            <a:pPr marL="0" indent="0">
              <a:buNone/>
            </a:pPr>
            <a:r>
              <a:rPr lang="zh-CN" altLang="en-US" dirty="0"/>
              <a:t>具体来说，</a:t>
            </a:r>
            <a:r>
              <a:rPr lang="en-US" altLang="zh-CN" dirty="0"/>
              <a:t>PAM</a:t>
            </a:r>
            <a:r>
              <a:rPr lang="zh-CN" altLang="en-US" dirty="0"/>
              <a:t>引入了最大的代码大小扩展，平均为</a:t>
            </a:r>
            <a:r>
              <a:rPr lang="en-US" altLang="zh-CN" dirty="0"/>
              <a:t>0.17</a:t>
            </a:r>
            <a:r>
              <a:rPr lang="zh-CN" altLang="en-US" dirty="0"/>
              <a:t>兆字节</a:t>
            </a:r>
            <a:r>
              <a:rPr lang="en-US" altLang="zh-CN" dirty="0"/>
              <a:t>(</a:t>
            </a:r>
            <a:r>
              <a:rPr lang="zh-CN" altLang="en-US" dirty="0"/>
              <a:t>原始应用平均代码大小的</a:t>
            </a:r>
            <a:r>
              <a:rPr lang="en-US" altLang="zh-CN" dirty="0"/>
              <a:t>9.1%)</a:t>
            </a:r>
            <a:r>
              <a:rPr lang="zh-CN" altLang="en-US" dirty="0"/>
              <a:t>；</a:t>
            </a:r>
            <a:endParaRPr lang="en-US" altLang="zh-CN" dirty="0"/>
          </a:p>
          <a:p>
            <a:pPr marL="0" indent="0">
              <a:buNone/>
            </a:pPr>
            <a:r>
              <a:rPr lang="en-US" altLang="zh-CN" dirty="0"/>
              <a:t>MLF</a:t>
            </a:r>
            <a:r>
              <a:rPr lang="zh-CN" altLang="en-US" dirty="0"/>
              <a:t>导致了最大的资源大小扩展，平均为</a:t>
            </a:r>
            <a:r>
              <a:rPr lang="en-US" altLang="zh-CN" dirty="0"/>
              <a:t>0.12</a:t>
            </a:r>
            <a:r>
              <a:rPr lang="zh-CN" altLang="en-US" dirty="0"/>
              <a:t>兆字节</a:t>
            </a:r>
            <a:r>
              <a:rPr lang="en-US" altLang="zh-CN" dirty="0"/>
              <a:t>(</a:t>
            </a:r>
            <a:r>
              <a:rPr lang="zh-CN" altLang="en-US" dirty="0"/>
              <a:t>原始应用平均资源大小的</a:t>
            </a:r>
            <a:r>
              <a:rPr lang="en-US" altLang="zh-CN" dirty="0"/>
              <a:t>13.8%)</a:t>
            </a:r>
            <a:r>
              <a:rPr lang="zh-CN" altLang="en-US" dirty="0"/>
              <a:t>；</a:t>
            </a:r>
            <a:endParaRPr lang="en-US" altLang="zh-CN" dirty="0"/>
          </a:p>
          <a:p>
            <a:pPr marL="0" indent="0">
              <a:buNone/>
            </a:pPr>
            <a:r>
              <a:rPr lang="zh-CN" altLang="en-US" dirty="0"/>
              <a:t>此外，</a:t>
            </a:r>
            <a:r>
              <a:rPr lang="en-US" altLang="zh-CN" dirty="0"/>
              <a:t>SLF</a:t>
            </a:r>
            <a:r>
              <a:rPr lang="zh-CN" altLang="en-US" dirty="0"/>
              <a:t>的发射延迟最长，平均约为</a:t>
            </a:r>
            <a:r>
              <a:rPr lang="en-US" altLang="zh-CN" dirty="0"/>
              <a:t>15</a:t>
            </a:r>
            <a:r>
              <a:rPr lang="zh-CN" altLang="en-US" dirty="0"/>
              <a:t>毫秒。</a:t>
            </a:r>
          </a:p>
        </p:txBody>
      </p:sp>
      <p:pic>
        <p:nvPicPr>
          <p:cNvPr id="7" name="内容占位符 6">
            <a:extLst>
              <a:ext uri="{FF2B5EF4-FFF2-40B4-BE49-F238E27FC236}">
                <a16:creationId xmlns:a16="http://schemas.microsoft.com/office/drawing/2014/main" id="{4A1FB137-53C4-4F0C-9E45-5A6E835BBFD7}"/>
              </a:ext>
            </a:extLst>
          </p:cNvPr>
          <p:cNvPicPr>
            <a:picLocks noGrp="1" noChangeAspect="1"/>
          </p:cNvPicPr>
          <p:nvPr>
            <p:ph sz="quarter" idx="16"/>
          </p:nvPr>
        </p:nvPicPr>
        <p:blipFill>
          <a:blip r:embed="rId2"/>
          <a:stretch>
            <a:fillRect/>
          </a:stretch>
        </p:blipFill>
        <p:spPr>
          <a:xfrm>
            <a:off x="6500813" y="3165185"/>
            <a:ext cx="5041900" cy="2551693"/>
          </a:xfrm>
          <a:prstGeom prst="rect">
            <a:avLst/>
          </a:prstGeom>
        </p:spPr>
      </p:pic>
    </p:spTree>
    <p:extLst>
      <p:ext uri="{BB962C8B-B14F-4D97-AF65-F5344CB8AC3E}">
        <p14:creationId xmlns:p14="http://schemas.microsoft.com/office/powerpoint/2010/main" val="24305404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A9468-35DE-4FE8-A589-7C1B159A60DD}"/>
              </a:ext>
            </a:extLst>
          </p:cNvPr>
          <p:cNvSpPr>
            <a:spLocks noGrp="1"/>
          </p:cNvSpPr>
          <p:nvPr>
            <p:ph type="title"/>
          </p:nvPr>
        </p:nvSpPr>
        <p:spPr/>
        <p:txBody>
          <a:bodyPr/>
          <a:lstStyle/>
          <a:p>
            <a:r>
              <a:rPr lang="en-US" altLang="zh-CN" dirty="0"/>
              <a:t>8.5RQ5:</a:t>
            </a:r>
            <a:r>
              <a:rPr lang="zh-CN" altLang="en-US" dirty="0"/>
              <a:t>我们的</a:t>
            </a:r>
            <a:r>
              <a:rPr lang="en-US" altLang="zh-CN" dirty="0"/>
              <a:t>UI</a:t>
            </a:r>
            <a:r>
              <a:rPr lang="zh-CN" altLang="en-US" dirty="0"/>
              <a:t>混淆方法满足不可见性和非侵入性要求吗？</a:t>
            </a:r>
          </a:p>
        </p:txBody>
      </p:sp>
      <p:sp>
        <p:nvSpPr>
          <p:cNvPr id="3" name="内容占位符 2">
            <a:extLst>
              <a:ext uri="{FF2B5EF4-FFF2-40B4-BE49-F238E27FC236}">
                <a16:creationId xmlns:a16="http://schemas.microsoft.com/office/drawing/2014/main" id="{308AE267-83BA-46EB-A0C2-E06D2434EB6C}"/>
              </a:ext>
            </a:extLst>
          </p:cNvPr>
          <p:cNvSpPr>
            <a:spLocks noGrp="1"/>
          </p:cNvSpPr>
          <p:nvPr>
            <p:ph sz="quarter" idx="13"/>
          </p:nvPr>
        </p:nvSpPr>
        <p:spPr/>
        <p:txBody>
          <a:bodyPr>
            <a:normAutofit/>
          </a:bodyPr>
          <a:lstStyle/>
          <a:p>
            <a:pPr marL="0" indent="0">
              <a:buNone/>
            </a:pPr>
            <a:r>
              <a:rPr lang="zh-CN" altLang="en-US" dirty="0"/>
              <a:t>评估流程：</a:t>
            </a:r>
            <a:endParaRPr lang="en-US" altLang="zh-CN" dirty="0"/>
          </a:p>
          <a:p>
            <a:pPr marL="0" indent="0">
              <a:buNone/>
            </a:pPr>
            <a:r>
              <a:rPr lang="en-US" altLang="zh-CN" dirty="0"/>
              <a:t>1.</a:t>
            </a:r>
            <a:r>
              <a:rPr lang="zh-CN" altLang="en-US" dirty="0"/>
              <a:t>要求志愿者使用两个模拟器测试</a:t>
            </a:r>
            <a:r>
              <a:rPr lang="en-US" altLang="zh-CN" dirty="0"/>
              <a:t>app</a:t>
            </a:r>
            <a:r>
              <a:rPr lang="zh-CN" altLang="en-US" dirty="0"/>
              <a:t>，一个模拟器用于运行原始</a:t>
            </a:r>
            <a:r>
              <a:rPr lang="en-US" altLang="zh-CN" dirty="0"/>
              <a:t>app</a:t>
            </a:r>
            <a:r>
              <a:rPr lang="zh-CN" altLang="en-US" dirty="0"/>
              <a:t>，另一个运行混淆后的</a:t>
            </a:r>
            <a:r>
              <a:rPr lang="en-US" altLang="zh-CN" dirty="0"/>
              <a:t>app</a:t>
            </a:r>
            <a:r>
              <a:rPr lang="zh-CN" altLang="en-US" dirty="0"/>
              <a:t>。</a:t>
            </a:r>
            <a:endParaRPr lang="en-US" altLang="zh-CN" dirty="0"/>
          </a:p>
          <a:p>
            <a:pPr marL="0" indent="0">
              <a:buNone/>
            </a:pPr>
            <a:r>
              <a:rPr lang="en-US" altLang="zh-CN" dirty="0"/>
              <a:t>2.</a:t>
            </a:r>
            <a:r>
              <a:rPr lang="zh-CN" altLang="en-US" dirty="0"/>
              <a:t>志愿者在原始</a:t>
            </a:r>
            <a:r>
              <a:rPr lang="en-US" altLang="zh-CN" dirty="0"/>
              <a:t>app</a:t>
            </a:r>
            <a:r>
              <a:rPr lang="zh-CN" altLang="en-US" dirty="0"/>
              <a:t>上执行的操作，在混淆后的</a:t>
            </a:r>
            <a:r>
              <a:rPr lang="en-US" altLang="zh-CN" dirty="0"/>
              <a:t>app</a:t>
            </a:r>
            <a:r>
              <a:rPr lang="zh-CN" altLang="en-US" dirty="0"/>
              <a:t>上重复一遍，并观察混淆后的</a:t>
            </a:r>
            <a:r>
              <a:rPr lang="en-US" altLang="zh-CN" dirty="0"/>
              <a:t>app</a:t>
            </a:r>
            <a:r>
              <a:rPr lang="zh-CN" altLang="en-US" dirty="0"/>
              <a:t>的功能和</a:t>
            </a:r>
            <a:r>
              <a:rPr lang="en-US" altLang="zh-CN" dirty="0"/>
              <a:t>UI</a:t>
            </a:r>
            <a:r>
              <a:rPr lang="zh-CN" altLang="en-US" dirty="0"/>
              <a:t>是否与原</a:t>
            </a:r>
            <a:r>
              <a:rPr lang="en-US" altLang="zh-CN" dirty="0"/>
              <a:t>app</a:t>
            </a:r>
            <a:r>
              <a:rPr lang="zh-CN" altLang="en-US" dirty="0"/>
              <a:t>相同。</a:t>
            </a:r>
          </a:p>
          <a:p>
            <a:pPr marL="0" indent="0">
              <a:buNone/>
            </a:pPr>
            <a:endParaRPr lang="en-US" altLang="zh-CN" dirty="0"/>
          </a:p>
          <a:p>
            <a:pPr marL="0" indent="0">
              <a:buNone/>
            </a:pPr>
            <a:endParaRPr lang="en-US" altLang="zh-CN" dirty="0"/>
          </a:p>
          <a:p>
            <a:pPr marL="0" indent="0">
              <a:buNone/>
            </a:pPr>
            <a:r>
              <a:rPr lang="zh-CN" altLang="en-US" dirty="0"/>
              <a:t>结果：所有志愿者都报告说，两者</a:t>
            </a:r>
            <a:r>
              <a:rPr lang="en-US" altLang="zh-CN" dirty="0"/>
              <a:t>(100%)</a:t>
            </a:r>
            <a:r>
              <a:rPr lang="zh-CN" altLang="en-US" dirty="0"/>
              <a:t>相同。这表明我们的混淆方法对应用程序用户是透明的，不会阻碍用户与模糊应用程序的交互。</a:t>
            </a:r>
          </a:p>
          <a:p>
            <a:pPr marL="0" indent="0">
              <a:buNone/>
            </a:pPr>
            <a:endParaRPr lang="zh-CN" altLang="en-US" dirty="0"/>
          </a:p>
          <a:p>
            <a:pPr marL="0" indent="0">
              <a:buNone/>
            </a:pPr>
            <a:r>
              <a:rPr lang="zh-CN" altLang="en-US" b="1" dirty="0"/>
              <a:t>对</a:t>
            </a:r>
            <a:r>
              <a:rPr lang="en-US" altLang="zh-CN" b="1" dirty="0"/>
              <a:t>RQ5</a:t>
            </a:r>
            <a:r>
              <a:rPr lang="zh-CN" altLang="en-US" b="1" dirty="0"/>
              <a:t>的回答</a:t>
            </a:r>
            <a:r>
              <a:rPr lang="en-US" altLang="zh-CN" b="1" dirty="0"/>
              <a:t>:</a:t>
            </a:r>
            <a:r>
              <a:rPr lang="zh-CN" altLang="en-US" b="1" dirty="0"/>
              <a:t>我们所有的用户界面混淆方法都满足不可见性和非侵入性的要求。</a:t>
            </a:r>
          </a:p>
        </p:txBody>
      </p:sp>
    </p:spTree>
    <p:extLst>
      <p:ext uri="{BB962C8B-B14F-4D97-AF65-F5344CB8AC3E}">
        <p14:creationId xmlns:p14="http://schemas.microsoft.com/office/powerpoint/2010/main" val="27225352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DFDA0D-3FEB-4DE8-A331-37126C1F3557}"/>
              </a:ext>
            </a:extLst>
          </p:cNvPr>
          <p:cNvSpPr>
            <a:spLocks noGrp="1"/>
          </p:cNvSpPr>
          <p:nvPr>
            <p:ph type="title"/>
          </p:nvPr>
        </p:nvSpPr>
        <p:spPr/>
        <p:txBody>
          <a:bodyPr/>
          <a:lstStyle/>
          <a:p>
            <a:r>
              <a:rPr lang="en-US" altLang="zh-CN" sz="2400" b="1" dirty="0"/>
              <a:t>9.UIObfuscator</a:t>
            </a:r>
            <a:r>
              <a:rPr lang="zh-CN" altLang="en-US" sz="2400" b="1" dirty="0"/>
              <a:t>的价值分析</a:t>
            </a:r>
            <a:endParaRPr lang="zh-CN" altLang="en-US" dirty="0"/>
          </a:p>
        </p:txBody>
      </p:sp>
      <p:sp>
        <p:nvSpPr>
          <p:cNvPr id="3" name="内容占位符 2">
            <a:extLst>
              <a:ext uri="{FF2B5EF4-FFF2-40B4-BE49-F238E27FC236}">
                <a16:creationId xmlns:a16="http://schemas.microsoft.com/office/drawing/2014/main" id="{F934BA86-C95F-418C-9A70-8FF5D7F04320}"/>
              </a:ext>
            </a:extLst>
          </p:cNvPr>
          <p:cNvSpPr>
            <a:spLocks noGrp="1"/>
          </p:cNvSpPr>
          <p:nvPr>
            <p:ph sz="quarter" idx="13"/>
          </p:nvPr>
        </p:nvSpPr>
        <p:spPr/>
        <p:txBody>
          <a:bodyPr>
            <a:normAutofit/>
          </a:bodyPr>
          <a:lstStyle/>
          <a:p>
            <a:r>
              <a:rPr lang="zh-CN" altLang="en-US" dirty="0"/>
              <a:t>对研究界的影响：</a:t>
            </a:r>
            <a:endParaRPr lang="en-US" altLang="zh-CN" dirty="0"/>
          </a:p>
          <a:p>
            <a:pPr marL="0" indent="0">
              <a:buNone/>
            </a:pPr>
            <a:r>
              <a:rPr lang="zh-CN" altLang="en-US" dirty="0"/>
              <a:t>告知研究人员现有自动化</a:t>
            </a:r>
            <a:r>
              <a:rPr lang="en-US" altLang="zh-CN" dirty="0"/>
              <a:t>UI</a:t>
            </a:r>
            <a:r>
              <a:rPr lang="zh-CN" altLang="en-US" dirty="0"/>
              <a:t>分析方法的局限性。</a:t>
            </a:r>
            <a:endParaRPr lang="en-US" altLang="zh-CN" dirty="0"/>
          </a:p>
          <a:p>
            <a:r>
              <a:rPr lang="zh-CN" altLang="en-US" dirty="0"/>
              <a:t>对企业开发界的影响：</a:t>
            </a:r>
            <a:endParaRPr lang="en-US" altLang="zh-CN" dirty="0"/>
          </a:p>
          <a:p>
            <a:pPr marL="0" indent="0">
              <a:buNone/>
            </a:pPr>
            <a:r>
              <a:rPr lang="zh-CN" altLang="en-US" dirty="0"/>
              <a:t>这九种</a:t>
            </a:r>
            <a:r>
              <a:rPr lang="en-US" altLang="zh-CN" dirty="0"/>
              <a:t>UI</a:t>
            </a:r>
            <a:r>
              <a:rPr lang="zh-CN" altLang="en-US" dirty="0"/>
              <a:t>混淆方法可以被应用开发人员采用，以保护企业的应用程序（例如，银行应用程序）免受攻击或检查。</a:t>
            </a:r>
            <a:endParaRPr lang="en-US" altLang="zh-CN" dirty="0"/>
          </a:p>
          <a:p>
            <a:pPr marL="0" indent="0">
              <a:buNone/>
            </a:pPr>
            <a:r>
              <a:rPr lang="zh-CN" altLang="en-US" dirty="0"/>
              <a:t>例如，</a:t>
            </a:r>
            <a:r>
              <a:rPr lang="en-US" altLang="zh-CN" dirty="0"/>
              <a:t>app</a:t>
            </a:r>
            <a:r>
              <a:rPr lang="zh-CN" altLang="en-US" dirty="0"/>
              <a:t>可以使用</a:t>
            </a:r>
            <a:r>
              <a:rPr lang="en-US" altLang="zh-CN" dirty="0"/>
              <a:t>MOW</a:t>
            </a:r>
            <a:r>
              <a:rPr lang="zh-CN" altLang="en-US" dirty="0"/>
              <a:t>来防止对手使用</a:t>
            </a:r>
            <a:r>
              <a:rPr lang="en-US" altLang="zh-CN" dirty="0"/>
              <a:t>UI</a:t>
            </a:r>
            <a:r>
              <a:rPr lang="zh-CN" altLang="en-US" dirty="0"/>
              <a:t>驱动的应用程序测试工具来混淆它们。</a:t>
            </a:r>
            <a:endParaRPr lang="en-US" altLang="zh-CN" dirty="0"/>
          </a:p>
        </p:txBody>
      </p:sp>
    </p:spTree>
    <p:extLst>
      <p:ext uri="{BB962C8B-B14F-4D97-AF65-F5344CB8AC3E}">
        <p14:creationId xmlns:p14="http://schemas.microsoft.com/office/powerpoint/2010/main" val="20161077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9F42768-7A00-44B6-B91D-8876B8A46EDC}"/>
              </a:ext>
            </a:extLst>
          </p:cNvPr>
          <p:cNvSpPr>
            <a:spLocks noGrp="1"/>
          </p:cNvSpPr>
          <p:nvPr>
            <p:ph type="title"/>
          </p:nvPr>
        </p:nvSpPr>
        <p:spPr/>
        <p:txBody>
          <a:bodyPr rtlCol="0"/>
          <a:lstStyle/>
          <a:p>
            <a:pPr rtl="0"/>
            <a:endParaRPr lang="zh-cn" dirty="0"/>
          </a:p>
        </p:txBody>
      </p:sp>
      <p:sp>
        <p:nvSpPr>
          <p:cNvPr id="4" name="内容占位符 3">
            <a:extLst>
              <a:ext uri="{FF2B5EF4-FFF2-40B4-BE49-F238E27FC236}">
                <a16:creationId xmlns:a16="http://schemas.microsoft.com/office/drawing/2014/main" id="{64BEB3A5-2FC8-4AD8-8BB4-F7837CBF0E16}"/>
              </a:ext>
            </a:extLst>
          </p:cNvPr>
          <p:cNvSpPr>
            <a:spLocks noGrp="1"/>
          </p:cNvSpPr>
          <p:nvPr>
            <p:ph sz="quarter" idx="15"/>
          </p:nvPr>
        </p:nvSpPr>
        <p:spPr/>
        <p:txBody>
          <a:bodyPr rtlCol="0">
            <a:normAutofit fontScale="92500" lnSpcReduction="10000"/>
          </a:bodyPr>
          <a:lstStyle/>
          <a:p>
            <a:pPr marL="0" indent="0" rtl="0">
              <a:buNone/>
            </a:pPr>
            <a:r>
              <a:rPr lang="zh-CN" altLang="en-US" sz="11500" b="1" dirty="0"/>
              <a:t>谢谢 ！</a:t>
            </a:r>
            <a:endParaRPr lang="zh-cn" sz="11500" b="1" dirty="0"/>
          </a:p>
        </p:txBody>
      </p:sp>
      <p:sp>
        <p:nvSpPr>
          <p:cNvPr id="2" name="日期占位符 1">
            <a:extLst>
              <a:ext uri="{FF2B5EF4-FFF2-40B4-BE49-F238E27FC236}">
                <a16:creationId xmlns:a16="http://schemas.microsoft.com/office/drawing/2014/main" id="{01A4F9BF-AAE7-4720-9588-C716B55C076E}"/>
              </a:ext>
            </a:extLst>
          </p:cNvPr>
          <p:cNvSpPr>
            <a:spLocks noGrp="1"/>
          </p:cNvSpPr>
          <p:nvPr>
            <p:ph type="dt" sz="half" idx="10"/>
          </p:nvPr>
        </p:nvSpPr>
        <p:spPr/>
        <p:txBody>
          <a:bodyPr/>
          <a:lstStyle/>
          <a:p>
            <a:fld id="{B098EF15-0221-42A3-9D7F-08DE7D8AAB6F}" type="datetime1">
              <a:rPr lang="zh-CN" altLang="en-US" smtClean="0"/>
              <a:t>2021/11/30</a:t>
            </a:fld>
            <a:endParaRPr lang="en-US" dirty="0"/>
          </a:p>
        </p:txBody>
      </p:sp>
    </p:spTree>
    <p:extLst>
      <p:ext uri="{BB962C8B-B14F-4D97-AF65-F5344CB8AC3E}">
        <p14:creationId xmlns:p14="http://schemas.microsoft.com/office/powerpoint/2010/main" val="1490811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a:extLst>
              <a:ext uri="{FF2B5EF4-FFF2-40B4-BE49-F238E27FC236}">
                <a16:creationId xmlns:a16="http://schemas.microsoft.com/office/drawing/2014/main" id="{2627AE97-340B-E245-B9C6-A4E8743E1340}"/>
              </a:ext>
            </a:extLst>
          </p:cNvPr>
          <p:cNvSpPr>
            <a:spLocks noGrp="1"/>
          </p:cNvSpPr>
          <p:nvPr>
            <p:ph type="title"/>
          </p:nvPr>
        </p:nvSpPr>
        <p:spPr/>
        <p:txBody>
          <a:bodyPr rtlCol="0"/>
          <a:lstStyle/>
          <a:p>
            <a:pPr rtl="0"/>
            <a:r>
              <a:rPr lang="en-US" altLang="zh-CN" dirty="0"/>
              <a:t>3.</a:t>
            </a:r>
            <a:r>
              <a:rPr lang="zh-CN" altLang="en-US" dirty="0"/>
              <a:t>工具实现方法概述</a:t>
            </a:r>
            <a:endParaRPr lang="en-US" altLang="ja-JP" dirty="0"/>
          </a:p>
        </p:txBody>
      </p:sp>
      <p:sp>
        <p:nvSpPr>
          <p:cNvPr id="15" name="文本占位符 14">
            <a:extLst>
              <a:ext uri="{FF2B5EF4-FFF2-40B4-BE49-F238E27FC236}">
                <a16:creationId xmlns:a16="http://schemas.microsoft.com/office/drawing/2014/main" id="{919ADAFC-DC1D-4249-B968-F885B35940C9}"/>
              </a:ext>
            </a:extLst>
          </p:cNvPr>
          <p:cNvSpPr>
            <a:spLocks noGrp="1"/>
          </p:cNvSpPr>
          <p:nvPr>
            <p:ph type="body" idx="1"/>
          </p:nvPr>
        </p:nvSpPr>
        <p:spPr>
          <a:xfrm>
            <a:off x="323296" y="1335435"/>
            <a:ext cx="5042646" cy="703135"/>
          </a:xfrm>
        </p:spPr>
        <p:txBody>
          <a:bodyPr rtlCol="0">
            <a:normAutofit/>
          </a:bodyPr>
          <a:lstStyle/>
          <a:p>
            <a:pPr rtl="0"/>
            <a:r>
              <a:rPr lang="en-US" altLang="zh-CN" dirty="0"/>
              <a:t>3.1</a:t>
            </a:r>
            <a:r>
              <a:rPr lang="zh-CN" altLang="en-US" dirty="0"/>
              <a:t>现有自动化</a:t>
            </a:r>
            <a:r>
              <a:rPr lang="en-US" altLang="zh-CN" dirty="0"/>
              <a:t>UI</a:t>
            </a:r>
            <a:r>
              <a:rPr lang="zh-CN" altLang="en-US" dirty="0"/>
              <a:t>分析方法及其弱点</a:t>
            </a:r>
            <a:endParaRPr lang="zh-cn" dirty="0"/>
          </a:p>
        </p:txBody>
      </p:sp>
      <p:sp>
        <p:nvSpPr>
          <p:cNvPr id="28" name="文本占位符 27">
            <a:extLst>
              <a:ext uri="{FF2B5EF4-FFF2-40B4-BE49-F238E27FC236}">
                <a16:creationId xmlns:a16="http://schemas.microsoft.com/office/drawing/2014/main" id="{81ECBBB6-1140-7745-B57A-8FE68E837E23}"/>
              </a:ext>
            </a:extLst>
          </p:cNvPr>
          <p:cNvSpPr>
            <a:spLocks noGrp="1"/>
          </p:cNvSpPr>
          <p:nvPr>
            <p:ph type="body" idx="14"/>
          </p:nvPr>
        </p:nvSpPr>
        <p:spPr/>
        <p:txBody>
          <a:bodyPr rtlCol="0"/>
          <a:lstStyle/>
          <a:p>
            <a:pPr rtl="0"/>
            <a:r>
              <a:rPr lang="en-US" altLang="zh-CN" dirty="0"/>
              <a:t>3.2</a:t>
            </a:r>
            <a:r>
              <a:rPr lang="zh-CN" altLang="en-US" dirty="0"/>
              <a:t>这些方法的比较</a:t>
            </a:r>
            <a:endParaRPr lang="zh-cn" dirty="0"/>
          </a:p>
        </p:txBody>
      </p:sp>
      <p:sp>
        <p:nvSpPr>
          <p:cNvPr id="16" name="内容占位符 15">
            <a:extLst>
              <a:ext uri="{FF2B5EF4-FFF2-40B4-BE49-F238E27FC236}">
                <a16:creationId xmlns:a16="http://schemas.microsoft.com/office/drawing/2014/main" id="{3017211D-9C44-B641-A078-4EA6FEE3BBF9}"/>
              </a:ext>
            </a:extLst>
          </p:cNvPr>
          <p:cNvSpPr>
            <a:spLocks noGrp="1"/>
          </p:cNvSpPr>
          <p:nvPr>
            <p:ph sz="half" idx="15"/>
          </p:nvPr>
        </p:nvSpPr>
        <p:spPr>
          <a:xfrm>
            <a:off x="324042" y="2038570"/>
            <a:ext cx="5041900" cy="4819430"/>
          </a:xfrm>
        </p:spPr>
        <p:txBody>
          <a:bodyPr rtlCol="0">
            <a:normAutofit lnSpcReduction="10000"/>
          </a:bodyPr>
          <a:lstStyle/>
          <a:p>
            <a:pPr marL="0" indent="0" rtl="0">
              <a:buNone/>
            </a:pPr>
            <a:r>
              <a:rPr lang="en-US" altLang="zh-CN" sz="1200" dirty="0"/>
              <a:t>W1:</a:t>
            </a:r>
            <a:r>
              <a:rPr lang="zh-CN" altLang="en-US" sz="1200" b="1" dirty="0"/>
              <a:t>基于静态布局的方法</a:t>
            </a:r>
            <a:r>
              <a:rPr lang="zh-CN" altLang="en-US" sz="1200" dirty="0"/>
              <a:t>解析布局文件以获取应用程序的静态视图层次结构。然而，这样的</a:t>
            </a:r>
            <a:r>
              <a:rPr lang="zh-CN" altLang="en-US" sz="1200" dirty="0">
                <a:solidFill>
                  <a:srgbClr val="FF0000"/>
                </a:solidFill>
              </a:rPr>
              <a:t>静态视图层次结构很容易被操纵</a:t>
            </a:r>
            <a:r>
              <a:rPr lang="zh-CN" altLang="en-US" sz="1200" dirty="0"/>
              <a:t>。</a:t>
            </a:r>
            <a:endParaRPr lang="en-US" altLang="zh-CN" sz="1200" dirty="0"/>
          </a:p>
          <a:p>
            <a:pPr marL="0" indent="0" rtl="0">
              <a:buNone/>
            </a:pPr>
            <a:r>
              <a:rPr lang="en-US" altLang="zh-CN" sz="1200" dirty="0"/>
              <a:t>W2:</a:t>
            </a:r>
            <a:r>
              <a:rPr lang="zh-CN" altLang="en-US" sz="1200" b="1" dirty="0"/>
              <a:t>基于静态活动转换的方法</a:t>
            </a:r>
            <a:r>
              <a:rPr lang="zh-CN" altLang="en-US" sz="1200" dirty="0"/>
              <a:t>构建应用程序的活动转换图 </a:t>
            </a:r>
            <a:r>
              <a:rPr lang="en-US" altLang="zh-CN" sz="1200" dirty="0"/>
              <a:t>(ATG)</a:t>
            </a:r>
            <a:r>
              <a:rPr lang="zh-CN" altLang="en-US" sz="1200" dirty="0"/>
              <a:t>。  他们定位活动转换相关 </a:t>
            </a:r>
            <a:r>
              <a:rPr lang="en-US" altLang="zh-CN" sz="1200" dirty="0"/>
              <a:t>API</a:t>
            </a:r>
            <a:r>
              <a:rPr lang="zh-CN" altLang="en-US" sz="1200" dirty="0"/>
              <a:t>（例如 </a:t>
            </a:r>
            <a:r>
              <a:rPr lang="en-US" altLang="zh-CN" sz="1200" dirty="0" err="1"/>
              <a:t>Activity.startActivity</a:t>
            </a:r>
            <a:r>
              <a:rPr lang="zh-CN" altLang="en-US" sz="1200" dirty="0"/>
              <a:t>）来确定应用活动之间的转换关系。然而，由于这个过程依赖静态字节码分析，会受到动态语言特性的阻碍。</a:t>
            </a:r>
            <a:endParaRPr lang="en-US" altLang="zh-CN" sz="1200" dirty="0"/>
          </a:p>
          <a:p>
            <a:pPr marL="0" indent="0" rtl="0">
              <a:buNone/>
            </a:pPr>
            <a:r>
              <a:rPr lang="en-US" altLang="zh-CN" sz="1200" dirty="0"/>
              <a:t>W3:</a:t>
            </a:r>
            <a:r>
              <a:rPr lang="zh-CN" altLang="en-US" sz="1200" b="1" dirty="0"/>
              <a:t>基于运行时视图层次结构的方法</a:t>
            </a:r>
            <a:r>
              <a:rPr lang="zh-CN" altLang="en-US" sz="1200" dirty="0"/>
              <a:t>通常利用 </a:t>
            </a:r>
            <a:r>
              <a:rPr lang="en-US" altLang="zh-CN" sz="1200" dirty="0"/>
              <a:t>Google </a:t>
            </a:r>
            <a:r>
              <a:rPr lang="zh-CN" altLang="en-US" sz="1200" dirty="0"/>
              <a:t>的 </a:t>
            </a:r>
            <a:r>
              <a:rPr lang="en-US" altLang="zh-CN" sz="1200" dirty="0"/>
              <a:t>UI </a:t>
            </a:r>
            <a:r>
              <a:rPr lang="zh-CN" altLang="en-US" sz="1200" dirty="0"/>
              <a:t>测试工具 </a:t>
            </a:r>
            <a:r>
              <a:rPr lang="en-US" altLang="zh-CN" sz="1200" dirty="0"/>
              <a:t>UIAutomator </a:t>
            </a:r>
            <a:r>
              <a:rPr lang="zh-CN" altLang="en-US" sz="1200" dirty="0"/>
              <a:t>来动态检索应用程序的视图层次结构。  但是，我们发现 </a:t>
            </a:r>
            <a:r>
              <a:rPr lang="en-US" altLang="zh-CN" sz="1200" dirty="0"/>
              <a:t>UIAutomator</a:t>
            </a:r>
            <a:r>
              <a:rPr lang="zh-CN" altLang="en-US" sz="1200" dirty="0"/>
              <a:t>只能捕获最顶部聚焦窗口的视图层次结构。也就是说，它无法获得部分或完全被其他窗口覆盖的窗口布局。这些方法也受到 </a:t>
            </a:r>
            <a:r>
              <a:rPr lang="en-US" altLang="zh-CN" sz="1200" dirty="0"/>
              <a:t>W1 </a:t>
            </a:r>
            <a:r>
              <a:rPr lang="zh-CN" altLang="en-US" sz="1200" dirty="0"/>
              <a:t>的影响，因为更改静态视图层次结构可能会导致运行时视图层次结构发生变化。</a:t>
            </a:r>
            <a:endParaRPr lang="en-US" altLang="zh-CN" sz="1200" dirty="0"/>
          </a:p>
          <a:p>
            <a:pPr marL="0" indent="0" rtl="0">
              <a:buNone/>
            </a:pPr>
            <a:r>
              <a:rPr lang="en-US" altLang="zh-CN" sz="1200" dirty="0"/>
              <a:t>W4:</a:t>
            </a:r>
            <a:r>
              <a:rPr lang="zh-CN" altLang="en-US" sz="1200" b="1" dirty="0"/>
              <a:t>基于运行时截图的方法</a:t>
            </a:r>
            <a:r>
              <a:rPr lang="zh-CN" altLang="en-US" sz="1200" dirty="0"/>
              <a:t>通常使用安卓提供的</a:t>
            </a:r>
            <a:r>
              <a:rPr lang="en-US" altLang="zh-CN" sz="1200" dirty="0"/>
              <a:t>shell</a:t>
            </a:r>
            <a:r>
              <a:rPr lang="zh-CN" altLang="en-US" sz="1200" dirty="0"/>
              <a:t>命</a:t>
            </a:r>
            <a:r>
              <a:rPr lang="en-US" altLang="zh-CN" sz="1200" i="1" dirty="0"/>
              <a:t>screencap</a:t>
            </a:r>
            <a:r>
              <a:rPr lang="zh-CN" altLang="en-US" sz="1200" dirty="0"/>
              <a:t>或屏幕镜像</a:t>
            </a:r>
            <a:r>
              <a:rPr lang="en-US" altLang="zh-CN" sz="1200" dirty="0"/>
              <a:t>/</a:t>
            </a:r>
            <a:r>
              <a:rPr lang="zh-CN" altLang="en-US" sz="1200" dirty="0"/>
              <a:t>投射工具来动态捕获应用程序的快照，而不是获取应用程序的视图层次结构。然而，这些工具通常无法检索受</a:t>
            </a:r>
            <a:r>
              <a:rPr lang="en-US" altLang="zh-CN" sz="1200" dirty="0"/>
              <a:t>FLAG_SECURE</a:t>
            </a:r>
            <a:r>
              <a:rPr lang="zh-CN" altLang="en-US" sz="1200" dirty="0"/>
              <a:t>标志保护的窗口的可视内容。</a:t>
            </a:r>
            <a:endParaRPr lang="en-US" altLang="ja-JP" sz="1200" dirty="0"/>
          </a:p>
        </p:txBody>
      </p:sp>
      <p:sp>
        <p:nvSpPr>
          <p:cNvPr id="27" name="内容占位符 26">
            <a:extLst>
              <a:ext uri="{FF2B5EF4-FFF2-40B4-BE49-F238E27FC236}">
                <a16:creationId xmlns:a16="http://schemas.microsoft.com/office/drawing/2014/main" id="{78F30852-7324-B342-92E6-181AD0A5705C}"/>
              </a:ext>
            </a:extLst>
          </p:cNvPr>
          <p:cNvSpPr>
            <a:spLocks noGrp="1"/>
          </p:cNvSpPr>
          <p:nvPr>
            <p:ph sz="half" idx="16"/>
          </p:nvPr>
        </p:nvSpPr>
        <p:spPr/>
        <p:txBody>
          <a:bodyPr rtlCol="0">
            <a:normAutofit/>
          </a:bodyPr>
          <a:lstStyle/>
          <a:p>
            <a:pPr rtl="0"/>
            <a:r>
              <a:rPr lang="zh-CN" altLang="en-US" dirty="0"/>
              <a:t>第 </a:t>
            </a:r>
            <a:r>
              <a:rPr lang="en-US" altLang="zh-CN" dirty="0"/>
              <a:t>1 </a:t>
            </a:r>
            <a:r>
              <a:rPr lang="zh-CN" altLang="en-US" dirty="0"/>
              <a:t>类和第 </a:t>
            </a:r>
            <a:r>
              <a:rPr lang="en-US" altLang="zh-CN" dirty="0"/>
              <a:t>2 </a:t>
            </a:r>
            <a:r>
              <a:rPr lang="zh-CN" altLang="en-US" dirty="0"/>
              <a:t>类方法更具可扩展性。 因为他们可以直接处理 </a:t>
            </a:r>
            <a:r>
              <a:rPr lang="en-US" altLang="zh-CN" dirty="0"/>
              <a:t>APK </a:t>
            </a:r>
            <a:r>
              <a:rPr lang="zh-CN" altLang="en-US" dirty="0"/>
              <a:t>文件，而无需运行应用程序。</a:t>
            </a:r>
            <a:endParaRPr lang="en-US" altLang="zh-CN" dirty="0"/>
          </a:p>
          <a:p>
            <a:pPr rtl="0"/>
            <a:r>
              <a:rPr lang="zh-CN" altLang="en-US" dirty="0"/>
              <a:t>虽然第</a:t>
            </a:r>
            <a:r>
              <a:rPr lang="en-US" altLang="zh-CN" dirty="0"/>
              <a:t>3</a:t>
            </a:r>
            <a:r>
              <a:rPr lang="zh-CN" altLang="en-US" dirty="0"/>
              <a:t>类和第</a:t>
            </a:r>
            <a:r>
              <a:rPr lang="en-US" altLang="zh-CN" dirty="0"/>
              <a:t>4</a:t>
            </a:r>
            <a:r>
              <a:rPr lang="zh-CN" altLang="en-US" dirty="0"/>
              <a:t>类方法可以收集更准确的 </a:t>
            </a:r>
            <a:r>
              <a:rPr lang="en-US" altLang="zh-CN" dirty="0"/>
              <a:t>UI </a:t>
            </a:r>
            <a:r>
              <a:rPr lang="zh-CN" altLang="en-US" dirty="0"/>
              <a:t>信息，因此可能面对 </a:t>
            </a:r>
            <a:r>
              <a:rPr lang="en-US" altLang="zh-CN" dirty="0"/>
              <a:t>UI </a:t>
            </a:r>
            <a:r>
              <a:rPr lang="zh-CN" altLang="en-US" dirty="0"/>
              <a:t>混淆更容易复原，但它们需要执行应用程序，因此处理每个应用程序需要更长的时间</a:t>
            </a:r>
            <a:r>
              <a:rPr lang="zh-cn" dirty="0"/>
              <a:t>. </a:t>
            </a:r>
          </a:p>
        </p:txBody>
      </p:sp>
    </p:spTree>
    <p:extLst>
      <p:ext uri="{BB962C8B-B14F-4D97-AF65-F5344CB8AC3E}">
        <p14:creationId xmlns:p14="http://schemas.microsoft.com/office/powerpoint/2010/main" val="2799639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1EF698-EE18-4B78-8EF9-7EBA3392A67E}"/>
              </a:ext>
            </a:extLst>
          </p:cNvPr>
          <p:cNvSpPr>
            <a:spLocks noGrp="1"/>
          </p:cNvSpPr>
          <p:nvPr>
            <p:ph type="title"/>
          </p:nvPr>
        </p:nvSpPr>
        <p:spPr/>
        <p:txBody>
          <a:bodyPr/>
          <a:lstStyle/>
          <a:p>
            <a:r>
              <a:rPr lang="en-US" altLang="zh-CN" dirty="0"/>
              <a:t>3.</a:t>
            </a:r>
            <a:r>
              <a:rPr lang="zh-CN" altLang="en-US" dirty="0"/>
              <a:t>工具实现方法概述</a:t>
            </a:r>
          </a:p>
        </p:txBody>
      </p:sp>
      <p:sp>
        <p:nvSpPr>
          <p:cNvPr id="3" name="文本占位符 2">
            <a:extLst>
              <a:ext uri="{FF2B5EF4-FFF2-40B4-BE49-F238E27FC236}">
                <a16:creationId xmlns:a16="http://schemas.microsoft.com/office/drawing/2014/main" id="{F355394C-8327-486F-8E77-2F1F2136D67F}"/>
              </a:ext>
            </a:extLst>
          </p:cNvPr>
          <p:cNvSpPr>
            <a:spLocks noGrp="1"/>
          </p:cNvSpPr>
          <p:nvPr>
            <p:ph type="body" idx="1"/>
          </p:nvPr>
        </p:nvSpPr>
        <p:spPr>
          <a:xfrm>
            <a:off x="358807" y="1277720"/>
            <a:ext cx="5042646" cy="703135"/>
          </a:xfrm>
        </p:spPr>
        <p:txBody>
          <a:bodyPr>
            <a:normAutofit fontScale="92500"/>
          </a:bodyPr>
          <a:lstStyle/>
          <a:p>
            <a:r>
              <a:rPr lang="en-US" altLang="zh-CN" dirty="0"/>
              <a:t>3.3</a:t>
            </a:r>
            <a:r>
              <a:rPr lang="zh-CN" altLang="en-US" dirty="0"/>
              <a:t>利用</a:t>
            </a:r>
            <a:r>
              <a:rPr lang="en-US" altLang="zh-CN" dirty="0"/>
              <a:t>w1-w4</a:t>
            </a:r>
            <a:r>
              <a:rPr lang="zh-CN" altLang="en-US" dirty="0"/>
              <a:t>设计的九种基本</a:t>
            </a:r>
            <a:r>
              <a:rPr lang="en-US" altLang="zh-CN" dirty="0"/>
              <a:t>UI</a:t>
            </a:r>
            <a:r>
              <a:rPr lang="zh-CN" altLang="en-US" dirty="0"/>
              <a:t>混淆方法</a:t>
            </a:r>
          </a:p>
        </p:txBody>
      </p:sp>
      <p:sp>
        <p:nvSpPr>
          <p:cNvPr id="4" name="文本占位符 3">
            <a:extLst>
              <a:ext uri="{FF2B5EF4-FFF2-40B4-BE49-F238E27FC236}">
                <a16:creationId xmlns:a16="http://schemas.microsoft.com/office/drawing/2014/main" id="{782723DD-8B40-4ABA-AB97-7F4F68D59745}"/>
              </a:ext>
            </a:extLst>
          </p:cNvPr>
          <p:cNvSpPr>
            <a:spLocks noGrp="1"/>
          </p:cNvSpPr>
          <p:nvPr>
            <p:ph type="body" idx="14"/>
          </p:nvPr>
        </p:nvSpPr>
        <p:spPr>
          <a:xfrm>
            <a:off x="6430184" y="1283304"/>
            <a:ext cx="5042646" cy="703135"/>
          </a:xfrm>
        </p:spPr>
        <p:txBody>
          <a:bodyPr>
            <a:normAutofit fontScale="85000" lnSpcReduction="10000"/>
          </a:bodyPr>
          <a:lstStyle/>
          <a:p>
            <a:r>
              <a:rPr lang="en-US" altLang="zh-CN" dirty="0"/>
              <a:t>3.4UI</a:t>
            </a:r>
            <a:r>
              <a:rPr lang="zh-CN" altLang="en-US" dirty="0"/>
              <a:t>混淆方法与自动化</a:t>
            </a:r>
            <a:r>
              <a:rPr lang="en-US" altLang="zh-CN" dirty="0"/>
              <a:t>UI</a:t>
            </a:r>
            <a:r>
              <a:rPr lang="zh-CN" altLang="en-US" dirty="0"/>
              <a:t>分析方法弱点的对应关系</a:t>
            </a:r>
          </a:p>
        </p:txBody>
      </p:sp>
      <p:sp>
        <p:nvSpPr>
          <p:cNvPr id="5" name="内容占位符 4">
            <a:extLst>
              <a:ext uri="{FF2B5EF4-FFF2-40B4-BE49-F238E27FC236}">
                <a16:creationId xmlns:a16="http://schemas.microsoft.com/office/drawing/2014/main" id="{CE5A837D-9220-4A89-87F6-489ED1083416}"/>
              </a:ext>
            </a:extLst>
          </p:cNvPr>
          <p:cNvSpPr>
            <a:spLocks noGrp="1"/>
          </p:cNvSpPr>
          <p:nvPr>
            <p:ph sz="quarter" idx="15"/>
          </p:nvPr>
        </p:nvSpPr>
        <p:spPr>
          <a:xfrm>
            <a:off x="358807" y="1882210"/>
            <a:ext cx="5041900" cy="4975790"/>
          </a:xfrm>
        </p:spPr>
        <p:txBody>
          <a:bodyPr>
            <a:normAutofit fontScale="92500"/>
          </a:bodyPr>
          <a:lstStyle/>
          <a:p>
            <a:pPr marL="342900" indent="-342900">
              <a:buAutoNum type="arabicParenBoth"/>
            </a:pPr>
            <a:r>
              <a:rPr lang="zh-CN" altLang="en-US" sz="900" dirty="0"/>
              <a:t>修改布局文件（</a:t>
            </a:r>
            <a:r>
              <a:rPr lang="en-US" altLang="zh-CN" sz="900" dirty="0"/>
              <a:t>MLF</a:t>
            </a:r>
            <a:r>
              <a:rPr lang="zh-CN" altLang="en-US" sz="900" dirty="0"/>
              <a:t>）：在</a:t>
            </a:r>
            <a:r>
              <a:rPr lang="en-US" altLang="zh-CN" sz="900" dirty="0"/>
              <a:t>app</a:t>
            </a:r>
            <a:r>
              <a:rPr lang="zh-CN" altLang="en-US" sz="900" dirty="0"/>
              <a:t>的布局文件中添加不可见的视图组件来修改视图层次结构。</a:t>
            </a:r>
            <a:endParaRPr lang="en-US" altLang="zh-CN" sz="900" dirty="0"/>
          </a:p>
          <a:p>
            <a:pPr marL="342900" indent="-342900">
              <a:buAutoNum type="arabicParenBoth"/>
            </a:pPr>
            <a:r>
              <a:rPr lang="en-US" altLang="zh-CN" sz="900" dirty="0"/>
              <a:t> </a:t>
            </a:r>
            <a:r>
              <a:rPr lang="zh-CN" altLang="en-US" sz="900" dirty="0"/>
              <a:t>替换布局文件 </a:t>
            </a:r>
            <a:r>
              <a:rPr lang="en-US" altLang="zh-CN" sz="900" dirty="0"/>
              <a:t>(SLF)</a:t>
            </a:r>
            <a:r>
              <a:rPr lang="zh-CN" altLang="en-US" sz="900" dirty="0"/>
              <a:t>：将伪造的布局文件插入到 </a:t>
            </a:r>
            <a:r>
              <a:rPr lang="en-US" altLang="zh-CN" sz="900" dirty="0"/>
              <a:t>APK </a:t>
            </a:r>
            <a:r>
              <a:rPr lang="zh-CN" altLang="en-US" sz="900" dirty="0"/>
              <a:t>中，而原始布局文件将从中提取 </a:t>
            </a:r>
            <a:r>
              <a:rPr lang="en-US" altLang="zh-CN" sz="900" dirty="0"/>
              <a:t>APK </a:t>
            </a:r>
            <a:r>
              <a:rPr lang="zh-CN" altLang="en-US" sz="900" dirty="0"/>
              <a:t>并在运行时加载以恢复应用程序的视图层次结构。</a:t>
            </a:r>
            <a:endParaRPr lang="en-US" altLang="zh-CN" sz="900" dirty="0"/>
          </a:p>
          <a:p>
            <a:pPr marL="342900" indent="-342900">
              <a:buAutoNum type="arabicParenBoth"/>
            </a:pPr>
            <a:r>
              <a:rPr lang="zh-CN" altLang="en-US" sz="900" dirty="0"/>
              <a:t> 注入代理活动 </a:t>
            </a:r>
            <a:r>
              <a:rPr lang="en-US" altLang="zh-CN" sz="900" dirty="0"/>
              <a:t>(IPA)</a:t>
            </a:r>
            <a:r>
              <a:rPr lang="zh-CN" altLang="en-US" sz="900" dirty="0"/>
              <a:t>：通过拦截</a:t>
            </a:r>
            <a:r>
              <a:rPr lang="en-US" altLang="zh-CN" sz="900" dirty="0"/>
              <a:t>app</a:t>
            </a:r>
            <a:r>
              <a:rPr lang="zh-CN" altLang="en-US" sz="900" dirty="0"/>
              <a:t>活动之间的直接转换关系，注入额外的代理活动来修改</a:t>
            </a:r>
            <a:r>
              <a:rPr lang="en-US" altLang="zh-CN" sz="900" dirty="0"/>
              <a:t>app</a:t>
            </a:r>
            <a:r>
              <a:rPr lang="zh-CN" altLang="en-US" sz="900" dirty="0"/>
              <a:t>的</a:t>
            </a:r>
            <a:r>
              <a:rPr lang="en-US" altLang="zh-CN" sz="900" dirty="0"/>
              <a:t>ATG</a:t>
            </a:r>
            <a:r>
              <a:rPr lang="zh-CN" altLang="en-US" sz="900" dirty="0"/>
              <a:t>。 </a:t>
            </a:r>
            <a:endParaRPr lang="en-US" altLang="zh-CN" sz="900" dirty="0"/>
          </a:p>
          <a:p>
            <a:pPr marL="342900" indent="-342900">
              <a:buAutoNum type="arabicParenBoth"/>
            </a:pPr>
            <a:r>
              <a:rPr lang="en-US" altLang="zh-CN" sz="900" dirty="0"/>
              <a:t> </a:t>
            </a:r>
            <a:r>
              <a:rPr lang="zh-CN" altLang="en-US" sz="900" dirty="0"/>
              <a:t>编码字符串常量（</a:t>
            </a:r>
            <a:r>
              <a:rPr lang="en-US" altLang="zh-CN" sz="900" dirty="0"/>
              <a:t>ESC</a:t>
            </a:r>
            <a:r>
              <a:rPr lang="zh-CN" altLang="en-US" sz="900" dirty="0"/>
              <a:t>）：编码字符串常量，特别是那些表示应用活动类名的字符串常量，为</a:t>
            </a:r>
            <a:r>
              <a:rPr lang="en-US" altLang="zh-CN" sz="900" dirty="0"/>
              <a:t>ATG</a:t>
            </a:r>
            <a:r>
              <a:rPr lang="zh-CN" altLang="en-US" sz="900" dirty="0"/>
              <a:t>构造器设置额外的障碍。</a:t>
            </a:r>
            <a:endParaRPr lang="en-US" altLang="zh-CN" sz="900" dirty="0"/>
          </a:p>
          <a:p>
            <a:pPr marL="342900" indent="-342900">
              <a:buAutoNum type="arabicParenBoth"/>
            </a:pPr>
            <a:r>
              <a:rPr lang="zh-CN" altLang="en-US" sz="900" dirty="0"/>
              <a:t>重写函数调用（</a:t>
            </a:r>
            <a:r>
              <a:rPr lang="en-US" altLang="zh-CN" sz="900" dirty="0"/>
              <a:t>RFC</a:t>
            </a:r>
            <a:r>
              <a:rPr lang="zh-CN" altLang="en-US" sz="900" dirty="0"/>
              <a:t>）：通过</a:t>
            </a:r>
            <a:r>
              <a:rPr lang="en-US" altLang="zh-CN" sz="900" dirty="0"/>
              <a:t>Java</a:t>
            </a:r>
            <a:r>
              <a:rPr lang="zh-CN" altLang="en-US" sz="900" dirty="0"/>
              <a:t>反射机制重写涉及活动转换相关</a:t>
            </a:r>
            <a:r>
              <a:rPr lang="en-US" altLang="zh-CN" sz="900" dirty="0"/>
              <a:t>API</a:t>
            </a:r>
            <a:r>
              <a:rPr lang="zh-CN" altLang="en-US" sz="900" dirty="0"/>
              <a:t>的函数调用，阻碍</a:t>
            </a:r>
            <a:r>
              <a:rPr lang="en-US" altLang="zh-CN" sz="900" dirty="0"/>
              <a:t>ATG</a:t>
            </a:r>
            <a:r>
              <a:rPr lang="zh-CN" altLang="en-US" sz="900" dirty="0"/>
              <a:t>的构建过程。</a:t>
            </a:r>
            <a:endParaRPr lang="en-US" altLang="zh-CN" sz="900" dirty="0"/>
          </a:p>
          <a:p>
            <a:pPr marL="342900" indent="-342900">
              <a:buAutoNum type="arabicParenBoth"/>
            </a:pPr>
            <a:r>
              <a:rPr lang="zh-CN" altLang="en-US" sz="900" dirty="0"/>
              <a:t>修补应用程序方法 </a:t>
            </a:r>
            <a:r>
              <a:rPr lang="en-US" altLang="zh-CN" sz="900" dirty="0"/>
              <a:t>(PAM)</a:t>
            </a:r>
            <a:r>
              <a:rPr lang="zh-CN" altLang="en-US" sz="900" dirty="0"/>
              <a:t>：为了隐藏与构建</a:t>
            </a:r>
            <a:r>
              <a:rPr lang="en-US" altLang="zh-CN" sz="900" dirty="0"/>
              <a:t>ATG</a:t>
            </a:r>
            <a:r>
              <a:rPr lang="zh-CN" altLang="en-US" sz="900" dirty="0"/>
              <a:t>相关的方法调用，首先从</a:t>
            </a:r>
            <a:r>
              <a:rPr lang="en-US" altLang="zh-CN" sz="900" dirty="0"/>
              <a:t>APK</a:t>
            </a:r>
            <a:r>
              <a:rPr lang="zh-CN" altLang="en-US" sz="900" dirty="0"/>
              <a:t>中提取包含活动转换相关</a:t>
            </a:r>
            <a:r>
              <a:rPr lang="en-US" altLang="zh-CN" sz="900" dirty="0"/>
              <a:t>API</a:t>
            </a:r>
            <a:r>
              <a:rPr lang="zh-CN" altLang="en-US" sz="900" dirty="0"/>
              <a:t>的</a:t>
            </a:r>
            <a:r>
              <a:rPr lang="en-US" altLang="zh-CN" sz="900" dirty="0"/>
              <a:t>app</a:t>
            </a:r>
            <a:r>
              <a:rPr lang="zh-CN" altLang="en-US" sz="900" dirty="0"/>
              <a:t>方法，然后在运行时加载并执行以完成原始操作。</a:t>
            </a:r>
            <a:endParaRPr lang="en-US" altLang="zh-CN" sz="900" dirty="0"/>
          </a:p>
          <a:p>
            <a:pPr marL="342900" indent="-342900">
              <a:buAutoNum type="arabicParenBoth"/>
            </a:pPr>
            <a:r>
              <a:rPr lang="zh-CN" altLang="en-US" sz="900" dirty="0"/>
              <a:t>更新视图层次结构（</a:t>
            </a:r>
            <a:r>
              <a:rPr lang="en-US" altLang="zh-CN" sz="900" dirty="0"/>
              <a:t>UVH</a:t>
            </a:r>
            <a:r>
              <a:rPr lang="zh-CN" altLang="en-US" sz="900" dirty="0"/>
              <a:t>）：不是直接修改布局文件，而是通过字节码创建和插入视图组件，以动态更新应用程序的视图层次结构。</a:t>
            </a:r>
            <a:endParaRPr lang="en-US" altLang="zh-CN" sz="900" dirty="0"/>
          </a:p>
          <a:p>
            <a:pPr marL="342900" indent="-342900">
              <a:buAutoNum type="arabicParenBoth"/>
            </a:pPr>
            <a:r>
              <a:rPr lang="zh-CN" altLang="en-US" sz="900" dirty="0"/>
              <a:t>滥用叠加窗口 </a:t>
            </a:r>
            <a:r>
              <a:rPr lang="en-US" altLang="zh-CN" sz="900" dirty="0"/>
              <a:t>(MOW)</a:t>
            </a:r>
            <a:r>
              <a:rPr lang="zh-CN" altLang="en-US" sz="900" dirty="0"/>
              <a:t>：当一个</a:t>
            </a:r>
            <a:r>
              <a:rPr lang="en-US" altLang="zh-CN" sz="900" dirty="0"/>
              <a:t>app</a:t>
            </a:r>
            <a:r>
              <a:rPr lang="zh-CN" altLang="en-US" sz="900" dirty="0"/>
              <a:t>活动要渲染到设备屏幕上时，会启动一个覆盖窗口来获取窗口焦点，防止</a:t>
            </a:r>
            <a:r>
              <a:rPr lang="en-US" altLang="zh-CN" sz="900" dirty="0"/>
              <a:t>app</a:t>
            </a:r>
            <a:r>
              <a:rPr lang="zh-CN" altLang="en-US" sz="900" dirty="0"/>
              <a:t>的运行时视图层次结构被</a:t>
            </a:r>
            <a:r>
              <a:rPr lang="en-US" altLang="zh-CN" sz="900" dirty="0"/>
              <a:t>UIAutomator</a:t>
            </a:r>
            <a:r>
              <a:rPr lang="zh-CN" altLang="en-US" sz="900" dirty="0"/>
              <a:t>捕获。</a:t>
            </a:r>
            <a:endParaRPr lang="en-US" altLang="zh-CN" sz="900" dirty="0"/>
          </a:p>
          <a:p>
            <a:pPr marL="342900" indent="-342900">
              <a:buAutoNum type="arabicParenBoth"/>
            </a:pPr>
            <a:r>
              <a:rPr lang="zh-CN" altLang="en-US" sz="900" dirty="0"/>
              <a:t>防止应用截图（</a:t>
            </a:r>
            <a:r>
              <a:rPr lang="en-US" altLang="zh-CN" sz="900" dirty="0"/>
              <a:t>PAS</a:t>
            </a:r>
            <a:r>
              <a:rPr lang="zh-CN" altLang="en-US" sz="900" dirty="0"/>
              <a:t>）：在</a:t>
            </a:r>
            <a:r>
              <a:rPr lang="en-US" altLang="zh-CN" sz="900" dirty="0"/>
              <a:t>app</a:t>
            </a:r>
            <a:r>
              <a:rPr lang="zh-CN" altLang="en-US" sz="900" dirty="0"/>
              <a:t>的每个活动中启用</a:t>
            </a:r>
            <a:r>
              <a:rPr lang="en-US" altLang="zh-CN" sz="900" dirty="0"/>
              <a:t>FLAG_SECURE</a:t>
            </a:r>
            <a:r>
              <a:rPr lang="zh-CN" altLang="en-US" sz="900" dirty="0"/>
              <a:t>，让窗口的内容不能出现在截图中</a:t>
            </a:r>
          </a:p>
        </p:txBody>
      </p:sp>
      <p:pic>
        <p:nvPicPr>
          <p:cNvPr id="1026" name="Picture 2">
            <a:extLst>
              <a:ext uri="{FF2B5EF4-FFF2-40B4-BE49-F238E27FC236}">
                <a16:creationId xmlns:a16="http://schemas.microsoft.com/office/drawing/2014/main" id="{8845CF9D-4005-4305-B871-B4784509924D}"/>
              </a:ext>
            </a:extLst>
          </p:cNvPr>
          <p:cNvPicPr>
            <a:picLocks noGrp="1" noChangeAspect="1" noChangeArrowheads="1"/>
          </p:cNvPicPr>
          <p:nvPr>
            <p:ph sz="quarter" idx="16"/>
          </p:nvPr>
        </p:nvPicPr>
        <p:blipFill>
          <a:blip r:embed="rId2">
            <a:extLst>
              <a:ext uri="{28A0092B-C50C-407E-A947-70E740481C1C}">
                <a14:useLocalDpi xmlns:a14="http://schemas.microsoft.com/office/drawing/2010/main" val="0"/>
              </a:ext>
            </a:extLst>
          </a:blip>
          <a:srcRect/>
          <a:stretch>
            <a:fillRect/>
          </a:stretch>
        </p:blipFill>
        <p:spPr bwMode="auto">
          <a:xfrm>
            <a:off x="6501951" y="1980855"/>
            <a:ext cx="5041900" cy="1082163"/>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7599A462-0BB3-4EB1-953C-FA256AD97969}"/>
              </a:ext>
            </a:extLst>
          </p:cNvPr>
          <p:cNvSpPr txBox="1"/>
          <p:nvPr/>
        </p:nvSpPr>
        <p:spPr>
          <a:xfrm>
            <a:off x="6501951" y="3514968"/>
            <a:ext cx="5041900" cy="1200329"/>
          </a:xfrm>
          <a:prstGeom prst="rect">
            <a:avLst/>
          </a:prstGeom>
          <a:noFill/>
        </p:spPr>
        <p:txBody>
          <a:bodyPr wrap="square" rtlCol="0">
            <a:spAutoFit/>
          </a:bodyPr>
          <a:lstStyle/>
          <a:p>
            <a:r>
              <a:rPr lang="zh-CN" altLang="en-US" dirty="0"/>
              <a:t>可以结合使用不同的 </a:t>
            </a:r>
            <a:r>
              <a:rPr lang="en-US" altLang="zh-CN" dirty="0"/>
              <a:t>UI </a:t>
            </a:r>
            <a:r>
              <a:rPr lang="zh-CN" altLang="en-US" dirty="0"/>
              <a:t>混淆方法来增强 </a:t>
            </a:r>
            <a:r>
              <a:rPr lang="en-US" altLang="zh-CN" dirty="0"/>
              <a:t>UI </a:t>
            </a:r>
            <a:r>
              <a:rPr lang="zh-CN" altLang="en-US" dirty="0"/>
              <a:t>混淆的有效性。  例如，将 </a:t>
            </a:r>
            <a:r>
              <a:rPr lang="en-US" altLang="zh-CN" dirty="0"/>
              <a:t>SLF</a:t>
            </a:r>
            <a:r>
              <a:rPr lang="zh-CN" altLang="en-US" dirty="0"/>
              <a:t>、</a:t>
            </a:r>
            <a:r>
              <a:rPr lang="en-US" altLang="zh-CN" dirty="0"/>
              <a:t>PAM</a:t>
            </a:r>
            <a:r>
              <a:rPr lang="zh-CN" altLang="en-US" dirty="0"/>
              <a:t>、</a:t>
            </a:r>
            <a:r>
              <a:rPr lang="en-US" altLang="zh-CN" dirty="0"/>
              <a:t>MOW </a:t>
            </a:r>
            <a:r>
              <a:rPr lang="zh-CN" altLang="en-US" dirty="0"/>
              <a:t>和 </a:t>
            </a:r>
            <a:r>
              <a:rPr lang="en-US" altLang="zh-CN" dirty="0"/>
              <a:t>PAS </a:t>
            </a:r>
            <a:r>
              <a:rPr lang="zh-CN" altLang="en-US" dirty="0"/>
              <a:t>一起使用会阻碍所有现有的自动化 </a:t>
            </a:r>
            <a:r>
              <a:rPr lang="en-US" altLang="zh-CN" dirty="0"/>
              <a:t>UI </a:t>
            </a:r>
            <a:r>
              <a:rPr lang="zh-CN" altLang="en-US" dirty="0"/>
              <a:t>分析方法</a:t>
            </a:r>
          </a:p>
        </p:txBody>
      </p:sp>
    </p:spTree>
    <p:extLst>
      <p:ext uri="{BB962C8B-B14F-4D97-AF65-F5344CB8AC3E}">
        <p14:creationId xmlns:p14="http://schemas.microsoft.com/office/powerpoint/2010/main" val="2249347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3E323B3-95A9-4E17-8A19-AC95D489A720}"/>
              </a:ext>
            </a:extLst>
          </p:cNvPr>
          <p:cNvSpPr>
            <a:spLocks noGrp="1"/>
          </p:cNvSpPr>
          <p:nvPr>
            <p:ph type="title"/>
          </p:nvPr>
        </p:nvSpPr>
        <p:spPr/>
        <p:txBody>
          <a:bodyPr/>
          <a:lstStyle/>
          <a:p>
            <a:r>
              <a:rPr lang="en-US" altLang="zh-CN" dirty="0"/>
              <a:t>4.</a:t>
            </a:r>
            <a:r>
              <a:rPr lang="zh-CN" altLang="en-US" dirty="0"/>
              <a:t>利用</a:t>
            </a:r>
            <a:r>
              <a:rPr lang="en-US" altLang="zh-CN" dirty="0"/>
              <a:t>W1</a:t>
            </a:r>
            <a:r>
              <a:rPr lang="zh-CN" altLang="en-US" dirty="0"/>
              <a:t>的两种</a:t>
            </a:r>
            <a:r>
              <a:rPr lang="en-US" altLang="zh-CN" dirty="0"/>
              <a:t>UI</a:t>
            </a:r>
            <a:r>
              <a:rPr lang="zh-CN" altLang="en-US" dirty="0"/>
              <a:t>混淆方法：</a:t>
            </a:r>
            <a:r>
              <a:rPr lang="en-US" altLang="zh-CN" dirty="0"/>
              <a:t>MLF &amp; SLF</a:t>
            </a:r>
            <a:endParaRPr lang="zh-CN" altLang="en-US" dirty="0"/>
          </a:p>
        </p:txBody>
      </p:sp>
      <p:sp>
        <p:nvSpPr>
          <p:cNvPr id="5" name="文本框 4">
            <a:extLst>
              <a:ext uri="{FF2B5EF4-FFF2-40B4-BE49-F238E27FC236}">
                <a16:creationId xmlns:a16="http://schemas.microsoft.com/office/drawing/2014/main" id="{8BC9D76E-C49C-4CCD-A695-F4F74DBEE39D}"/>
              </a:ext>
            </a:extLst>
          </p:cNvPr>
          <p:cNvSpPr txBox="1"/>
          <p:nvPr/>
        </p:nvSpPr>
        <p:spPr>
          <a:xfrm>
            <a:off x="2121761" y="1669003"/>
            <a:ext cx="7368467" cy="2585323"/>
          </a:xfrm>
          <a:prstGeom prst="rect">
            <a:avLst/>
          </a:prstGeom>
          <a:noFill/>
        </p:spPr>
        <p:txBody>
          <a:bodyPr wrap="square" rtlCol="0">
            <a:spAutoFit/>
          </a:bodyPr>
          <a:lstStyle/>
          <a:p>
            <a:r>
              <a:rPr lang="en-US" altLang="zh-CN" dirty="0">
                <a:latin typeface="Microsoft YaHei UI" panose="020B0503020204020204" pitchFamily="34" charset="-122"/>
                <a:ea typeface="Microsoft YaHei UI" panose="020B0503020204020204" pitchFamily="34" charset="-122"/>
              </a:rPr>
              <a:t>4.1.1MLF</a:t>
            </a:r>
            <a:r>
              <a:rPr lang="zh-CN" altLang="en-US" dirty="0">
                <a:latin typeface="Microsoft YaHei UI" panose="020B0503020204020204" pitchFamily="34" charset="-122"/>
                <a:ea typeface="Microsoft YaHei UI" panose="020B0503020204020204" pitchFamily="34" charset="-122"/>
              </a:rPr>
              <a:t>设计思想</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      将额外的</a:t>
            </a:r>
            <a:r>
              <a:rPr lang="en-US" altLang="zh-CN" dirty="0">
                <a:latin typeface="Microsoft YaHei UI" panose="020B0503020204020204" pitchFamily="34" charset="-122"/>
                <a:ea typeface="Microsoft YaHei UI" panose="020B0503020204020204" pitchFamily="34" charset="-122"/>
              </a:rPr>
              <a:t>View</a:t>
            </a:r>
            <a:r>
              <a:rPr lang="zh-CN" altLang="en-US" dirty="0">
                <a:latin typeface="Microsoft YaHei UI" panose="020B0503020204020204" pitchFamily="34" charset="-122"/>
                <a:ea typeface="Microsoft YaHei UI" panose="020B0503020204020204" pitchFamily="34" charset="-122"/>
              </a:rPr>
              <a:t>组件插入到应用程序的原始布局文件中。因此，从基于静态布局的方法的角度来看，混淆应用程序的静态视图层次结构与原始应用程序的不同。</a:t>
            </a:r>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  </a:t>
            </a:r>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为了满足不可见性要求 </a:t>
            </a:r>
            <a:r>
              <a:rPr lang="en-US" altLang="zh-CN" dirty="0">
                <a:latin typeface="Microsoft YaHei UI" panose="020B0503020204020204" pitchFamily="34" charset="-122"/>
                <a:ea typeface="Microsoft YaHei UI" panose="020B0503020204020204" pitchFamily="34" charset="-122"/>
              </a:rPr>
              <a:t>(C1</a:t>
            </a:r>
            <a:r>
              <a:rPr lang="zh-CN" altLang="en-US" dirty="0">
                <a:latin typeface="Microsoft YaHei UI" panose="020B0503020204020204" pitchFamily="34" charset="-122"/>
                <a:ea typeface="Microsoft YaHei UI" panose="020B0503020204020204" pitchFamily="34" charset="-122"/>
              </a:rPr>
              <a:t>），可以通过调整注入的视图组件的属性（例如，大小和颜色），使它们对</a:t>
            </a:r>
            <a:r>
              <a:rPr lang="en-US" altLang="zh-CN" dirty="0">
                <a:latin typeface="Microsoft YaHei UI" panose="020B0503020204020204" pitchFamily="34" charset="-122"/>
                <a:ea typeface="Microsoft YaHei UI" panose="020B0503020204020204" pitchFamily="34" charset="-122"/>
              </a:rPr>
              <a:t>app</a:t>
            </a:r>
            <a:r>
              <a:rPr lang="zh-CN" altLang="en-US" dirty="0">
                <a:latin typeface="Microsoft YaHei UI" panose="020B0503020204020204" pitchFamily="34" charset="-122"/>
                <a:ea typeface="Microsoft YaHei UI" panose="020B0503020204020204" pitchFamily="34" charset="-122"/>
              </a:rPr>
              <a:t>用户透明。</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90282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11D5C7-1922-459B-A13F-2DD0EEBCF7F6}"/>
              </a:ext>
            </a:extLst>
          </p:cNvPr>
          <p:cNvSpPr>
            <a:spLocks noGrp="1"/>
          </p:cNvSpPr>
          <p:nvPr>
            <p:ph type="title"/>
          </p:nvPr>
        </p:nvSpPr>
        <p:spPr/>
        <p:txBody>
          <a:bodyPr/>
          <a:lstStyle/>
          <a:p>
            <a:r>
              <a:rPr lang="en-US" altLang="zh-CN" dirty="0"/>
              <a:t>4.</a:t>
            </a:r>
            <a:r>
              <a:rPr lang="zh-CN" altLang="en-US" dirty="0"/>
              <a:t>利用</a:t>
            </a:r>
            <a:r>
              <a:rPr lang="en-US" altLang="zh-CN" dirty="0"/>
              <a:t>W1</a:t>
            </a:r>
            <a:r>
              <a:rPr lang="zh-CN" altLang="en-US" dirty="0"/>
              <a:t>的两种</a:t>
            </a:r>
            <a:r>
              <a:rPr lang="en-US" altLang="zh-CN" dirty="0"/>
              <a:t>UI</a:t>
            </a:r>
            <a:r>
              <a:rPr lang="zh-CN" altLang="en-US" dirty="0"/>
              <a:t>混淆方法：</a:t>
            </a:r>
            <a:r>
              <a:rPr lang="en-US" altLang="zh-CN" dirty="0"/>
              <a:t>MLF &amp; SLF</a:t>
            </a:r>
            <a:endParaRPr lang="zh-CN" altLang="en-US" dirty="0"/>
          </a:p>
        </p:txBody>
      </p:sp>
      <p:sp>
        <p:nvSpPr>
          <p:cNvPr id="3" name="文本占位符 2">
            <a:extLst>
              <a:ext uri="{FF2B5EF4-FFF2-40B4-BE49-F238E27FC236}">
                <a16:creationId xmlns:a16="http://schemas.microsoft.com/office/drawing/2014/main" id="{4A963B3D-FD0E-477C-AAA5-119FC4F658C1}"/>
              </a:ext>
            </a:extLst>
          </p:cNvPr>
          <p:cNvSpPr>
            <a:spLocks noGrp="1"/>
          </p:cNvSpPr>
          <p:nvPr>
            <p:ph type="body" idx="1"/>
          </p:nvPr>
        </p:nvSpPr>
        <p:spPr>
          <a:xfrm>
            <a:off x="355106" y="1601364"/>
            <a:ext cx="1908699" cy="780928"/>
          </a:xfrm>
        </p:spPr>
        <p:txBody>
          <a:bodyPr>
            <a:normAutofit/>
          </a:bodyPr>
          <a:lstStyle/>
          <a:p>
            <a:r>
              <a:rPr lang="en-US" altLang="zh-CN" dirty="0"/>
              <a:t>4.1.2MLF</a:t>
            </a:r>
            <a:r>
              <a:rPr lang="zh-CN" altLang="en-US" dirty="0"/>
              <a:t>实现</a:t>
            </a:r>
          </a:p>
        </p:txBody>
      </p:sp>
      <p:pic>
        <p:nvPicPr>
          <p:cNvPr id="8" name="内容占位符 7">
            <a:extLst>
              <a:ext uri="{FF2B5EF4-FFF2-40B4-BE49-F238E27FC236}">
                <a16:creationId xmlns:a16="http://schemas.microsoft.com/office/drawing/2014/main" id="{D6D94CCA-F5F8-4A25-BBBD-5BB930C7B180}"/>
              </a:ext>
            </a:extLst>
          </p:cNvPr>
          <p:cNvPicPr>
            <a:picLocks noGrp="1" noChangeAspect="1"/>
          </p:cNvPicPr>
          <p:nvPr>
            <p:ph sz="quarter" idx="15"/>
          </p:nvPr>
        </p:nvPicPr>
        <p:blipFill>
          <a:blip r:embed="rId2"/>
          <a:stretch>
            <a:fillRect/>
          </a:stretch>
        </p:blipFill>
        <p:spPr>
          <a:xfrm>
            <a:off x="2530137" y="1318643"/>
            <a:ext cx="7341832" cy="1886196"/>
          </a:xfrm>
          <a:prstGeom prst="rect">
            <a:avLst/>
          </a:prstGeom>
        </p:spPr>
      </p:pic>
      <p:sp>
        <p:nvSpPr>
          <p:cNvPr id="9" name="文本框 8">
            <a:extLst>
              <a:ext uri="{FF2B5EF4-FFF2-40B4-BE49-F238E27FC236}">
                <a16:creationId xmlns:a16="http://schemas.microsoft.com/office/drawing/2014/main" id="{99E6E362-0AE1-465B-A989-4133B6B236C4}"/>
              </a:ext>
            </a:extLst>
          </p:cNvPr>
          <p:cNvSpPr txBox="1"/>
          <p:nvPr/>
        </p:nvSpPr>
        <p:spPr>
          <a:xfrm>
            <a:off x="530352" y="3628445"/>
            <a:ext cx="5106968" cy="2800767"/>
          </a:xfrm>
          <a:prstGeom prst="rect">
            <a:avLst/>
          </a:prstGeom>
          <a:noFill/>
        </p:spPr>
        <p:txBody>
          <a:bodyPr wrap="square" rtlCol="0">
            <a:spAutoFit/>
          </a:bodyPr>
          <a:lstStyle/>
          <a:p>
            <a:r>
              <a:rPr lang="zh-CN" altLang="en-US" sz="1600" dirty="0">
                <a:latin typeface="Microsoft YaHei UI" panose="020B0503020204020204" pitchFamily="34" charset="-122"/>
                <a:ea typeface="Microsoft YaHei UI" panose="020B0503020204020204" pitchFamily="34" charset="-122"/>
              </a:rPr>
              <a:t>实现方式</a:t>
            </a:r>
            <a:r>
              <a:rPr lang="en-US" altLang="zh-CN" sz="1600" dirty="0">
                <a:latin typeface="Microsoft YaHei UI" panose="020B0503020204020204" pitchFamily="34" charset="-122"/>
                <a:ea typeface="Microsoft YaHei UI" panose="020B0503020204020204" pitchFamily="34" charset="-122"/>
              </a:rPr>
              <a:t>1</a:t>
            </a:r>
            <a:r>
              <a:rPr lang="zh-CN" altLang="en-US" sz="1600" dirty="0">
                <a:latin typeface="Microsoft YaHei UI" panose="020B0503020204020204" pitchFamily="34" charset="-122"/>
                <a:ea typeface="Microsoft YaHei UI" panose="020B0503020204020204" pitchFamily="34" charset="-122"/>
              </a:rPr>
              <a:t>：注入冗余的</a:t>
            </a:r>
            <a:r>
              <a:rPr lang="en-US" altLang="zh-CN" sz="1600" dirty="0">
                <a:latin typeface="Microsoft YaHei UI" panose="020B0503020204020204" pitchFamily="34" charset="-122"/>
                <a:ea typeface="Microsoft YaHei UI" panose="020B0503020204020204" pitchFamily="34" charset="-122"/>
              </a:rPr>
              <a:t>view</a:t>
            </a:r>
            <a:r>
              <a:rPr lang="zh-CN" altLang="en-US" sz="1600" dirty="0">
                <a:latin typeface="Microsoft YaHei UI" panose="020B0503020204020204" pitchFamily="34" charset="-122"/>
                <a:ea typeface="Microsoft YaHei UI" panose="020B0503020204020204" pitchFamily="34" charset="-122"/>
              </a:rPr>
              <a:t>容器</a:t>
            </a:r>
            <a:endParaRPr lang="en-US" altLang="zh-CN" sz="1600" dirty="0">
              <a:latin typeface="Microsoft YaHei UI" panose="020B0503020204020204" pitchFamily="34" charset="-122"/>
              <a:ea typeface="Microsoft YaHei UI" panose="020B0503020204020204" pitchFamily="34" charset="-122"/>
            </a:endParaRPr>
          </a:p>
          <a:p>
            <a:r>
              <a:rPr lang="zh-CN" altLang="en-US" sz="1600" dirty="0">
                <a:latin typeface="Microsoft YaHei UI" panose="020B0503020204020204" pitchFamily="34" charset="-122"/>
                <a:ea typeface="Microsoft YaHei UI" panose="020B0503020204020204" pitchFamily="34" charset="-122"/>
              </a:rPr>
              <a:t> </a:t>
            </a:r>
            <a:endParaRPr lang="en-US" altLang="zh-CN" sz="1600" dirty="0">
              <a:latin typeface="Microsoft YaHei UI" panose="020B0503020204020204" pitchFamily="34" charset="-122"/>
              <a:ea typeface="Microsoft YaHei UI" panose="020B0503020204020204" pitchFamily="34" charset="-122"/>
            </a:endParaRPr>
          </a:p>
          <a:p>
            <a:r>
              <a:rPr lang="zh-CN" altLang="en-US" sz="1600" dirty="0">
                <a:latin typeface="Microsoft YaHei UI" panose="020B0503020204020204" pitchFamily="34" charset="-122"/>
                <a:ea typeface="Microsoft YaHei UI" panose="020B0503020204020204" pitchFamily="34" charset="-122"/>
              </a:rPr>
              <a:t>如图 </a:t>
            </a:r>
            <a:r>
              <a:rPr lang="en-US" altLang="zh-CN" sz="1600" dirty="0">
                <a:latin typeface="Microsoft YaHei UI" panose="020B0503020204020204" pitchFamily="34" charset="-122"/>
                <a:ea typeface="Microsoft YaHei UI" panose="020B0503020204020204" pitchFamily="34" charset="-122"/>
              </a:rPr>
              <a:t>(b) ,</a:t>
            </a:r>
            <a:r>
              <a:rPr lang="zh-CN" altLang="en-US" sz="1600" dirty="0">
                <a:latin typeface="Microsoft YaHei UI" panose="020B0503020204020204" pitchFamily="34" charset="-122"/>
                <a:ea typeface="Microsoft YaHei UI" panose="020B0503020204020204" pitchFamily="34" charset="-122"/>
              </a:rPr>
              <a:t> 注入的 </a:t>
            </a:r>
            <a:r>
              <a:rPr lang="en-US" altLang="zh-CN" sz="1600" dirty="0" err="1">
                <a:latin typeface="Microsoft YaHei UI" panose="020B0503020204020204" pitchFamily="34" charset="-122"/>
                <a:ea typeface="Microsoft YaHei UI" panose="020B0503020204020204" pitchFamily="34" charset="-122"/>
              </a:rPr>
              <a:t>FrameLayout</a:t>
            </a:r>
            <a:r>
              <a:rPr lang="en-US" altLang="zh-CN" sz="1600" dirty="0">
                <a:latin typeface="Microsoft YaHei UI" panose="020B0503020204020204" pitchFamily="34" charset="-122"/>
                <a:ea typeface="Microsoft YaHei UI" panose="020B0503020204020204" pitchFamily="34" charset="-122"/>
              </a:rPr>
              <a:t> </a:t>
            </a:r>
            <a:r>
              <a:rPr lang="zh-CN" altLang="en-US" sz="1600" dirty="0">
                <a:latin typeface="Microsoft YaHei UI" panose="020B0503020204020204" pitchFamily="34" charset="-122"/>
                <a:ea typeface="Microsoft YaHei UI" panose="020B0503020204020204" pitchFamily="34" charset="-122"/>
              </a:rPr>
              <a:t>和 </a:t>
            </a:r>
            <a:r>
              <a:rPr lang="en-US" altLang="zh-CN" sz="1600" dirty="0" err="1">
                <a:latin typeface="Microsoft YaHei UI" panose="020B0503020204020204" pitchFamily="34" charset="-122"/>
                <a:ea typeface="Microsoft YaHei UI" panose="020B0503020204020204" pitchFamily="34" charset="-122"/>
              </a:rPr>
              <a:t>LinearLayout</a:t>
            </a:r>
            <a:r>
              <a:rPr lang="en-US" altLang="zh-CN" sz="1600" dirty="0">
                <a:latin typeface="Microsoft YaHei UI" panose="020B0503020204020204" pitchFamily="34" charset="-122"/>
                <a:ea typeface="Microsoft YaHei UI" panose="020B0503020204020204" pitchFamily="34" charset="-122"/>
              </a:rPr>
              <a:t> </a:t>
            </a:r>
            <a:r>
              <a:rPr lang="zh-CN" altLang="en-US" sz="1600" dirty="0">
                <a:latin typeface="Microsoft YaHei UI" panose="020B0503020204020204" pitchFamily="34" charset="-122"/>
                <a:ea typeface="Microsoft YaHei UI" panose="020B0503020204020204" pitchFamily="34" charset="-122"/>
              </a:rPr>
              <a:t>是多余的，因为</a:t>
            </a:r>
            <a:r>
              <a:rPr lang="en-US" altLang="zh-CN" sz="1600" dirty="0">
                <a:latin typeface="Microsoft YaHei UI" panose="020B0503020204020204" pitchFamily="34" charset="-122"/>
                <a:ea typeface="Microsoft YaHei UI" panose="020B0503020204020204" pitchFamily="34" charset="-122"/>
              </a:rPr>
              <a:t>view</a:t>
            </a:r>
            <a:r>
              <a:rPr lang="zh-CN" altLang="en-US" sz="1600" dirty="0">
                <a:latin typeface="Microsoft YaHei UI" panose="020B0503020204020204" pitchFamily="34" charset="-122"/>
                <a:ea typeface="Microsoft YaHei UI" panose="020B0503020204020204" pitchFamily="34" charset="-122"/>
              </a:rPr>
              <a:t>容器只有一个子节点，且这个唯一的子节点也是一个</a:t>
            </a:r>
            <a:r>
              <a:rPr lang="en-US" altLang="zh-CN" sz="1600" dirty="0">
                <a:latin typeface="Microsoft YaHei UI" panose="020B0503020204020204" pitchFamily="34" charset="-122"/>
                <a:ea typeface="Microsoft YaHei UI" panose="020B0503020204020204" pitchFamily="34" charset="-122"/>
              </a:rPr>
              <a:t>view</a:t>
            </a:r>
            <a:r>
              <a:rPr lang="zh-CN" altLang="en-US" sz="1600" dirty="0">
                <a:latin typeface="Microsoft YaHei UI" panose="020B0503020204020204" pitchFamily="34" charset="-122"/>
                <a:ea typeface="Microsoft YaHei UI" panose="020B0503020204020204" pitchFamily="34" charset="-122"/>
              </a:rPr>
              <a:t>容器。</a:t>
            </a:r>
            <a:endParaRPr lang="en-US" altLang="zh-CN" sz="1600" dirty="0">
              <a:latin typeface="Microsoft YaHei UI" panose="020B0503020204020204" pitchFamily="34" charset="-122"/>
              <a:ea typeface="Microsoft YaHei UI" panose="020B0503020204020204" pitchFamily="34" charset="-122"/>
            </a:endParaRPr>
          </a:p>
          <a:p>
            <a:endParaRPr lang="en-US" altLang="zh-CN" sz="1600" dirty="0">
              <a:latin typeface="Microsoft YaHei UI" panose="020B0503020204020204" pitchFamily="34" charset="-122"/>
              <a:ea typeface="Microsoft YaHei UI" panose="020B0503020204020204" pitchFamily="34" charset="-122"/>
            </a:endParaRPr>
          </a:p>
          <a:p>
            <a:r>
              <a:rPr lang="zh-CN" altLang="en-US" sz="1600" dirty="0">
                <a:latin typeface="Microsoft YaHei UI" panose="020B0503020204020204" pitchFamily="34" charset="-122"/>
                <a:ea typeface="Microsoft YaHei UI" panose="020B0503020204020204" pitchFamily="34" charset="-122"/>
              </a:rPr>
              <a:t>即：如果我们移除</a:t>
            </a:r>
            <a:r>
              <a:rPr lang="en-US" altLang="zh-CN" sz="1600" dirty="0">
                <a:latin typeface="Microsoft YaHei UI" panose="020B0503020204020204" pitchFamily="34" charset="-122"/>
                <a:ea typeface="Microsoft YaHei UI" panose="020B0503020204020204" pitchFamily="34" charset="-122"/>
              </a:rPr>
              <a:t>view</a:t>
            </a:r>
            <a:r>
              <a:rPr lang="zh-CN" altLang="en-US" sz="1600" dirty="0">
                <a:latin typeface="Microsoft YaHei UI" panose="020B0503020204020204" pitchFamily="34" charset="-122"/>
                <a:ea typeface="Microsoft YaHei UI" panose="020B0503020204020204" pitchFamily="34" charset="-122"/>
              </a:rPr>
              <a:t>容器并将它的子节点放到它在树上的位置，那么视觉上没有区别。 </a:t>
            </a:r>
            <a:endParaRPr lang="en-US" altLang="zh-CN" sz="1600" dirty="0">
              <a:latin typeface="Microsoft YaHei UI" panose="020B0503020204020204" pitchFamily="34" charset="-122"/>
              <a:ea typeface="Microsoft YaHei UI" panose="020B0503020204020204" pitchFamily="34" charset="-122"/>
            </a:endParaRPr>
          </a:p>
          <a:p>
            <a:r>
              <a:rPr lang="zh-CN" altLang="en-US" sz="1600" dirty="0">
                <a:latin typeface="Microsoft YaHei UI" panose="020B0503020204020204" pitchFamily="34" charset="-122"/>
                <a:ea typeface="Microsoft YaHei UI" panose="020B0503020204020204" pitchFamily="34" charset="-122"/>
              </a:rPr>
              <a:t> </a:t>
            </a:r>
            <a:endParaRPr lang="en-US" altLang="zh-CN" sz="1600" dirty="0">
              <a:latin typeface="Microsoft YaHei UI" panose="020B0503020204020204" pitchFamily="34" charset="-122"/>
              <a:ea typeface="Microsoft YaHei UI" panose="020B0503020204020204" pitchFamily="34" charset="-122"/>
            </a:endParaRPr>
          </a:p>
          <a:p>
            <a:r>
              <a:rPr lang="zh-CN" altLang="en-US" sz="1600" dirty="0">
                <a:latin typeface="Microsoft YaHei UI" panose="020B0503020204020204" pitchFamily="34" charset="-122"/>
                <a:ea typeface="Microsoft YaHei UI" panose="020B0503020204020204" pitchFamily="34" charset="-122"/>
              </a:rPr>
              <a:t>比较原始布局（</a:t>
            </a:r>
            <a:r>
              <a:rPr lang="en-US" altLang="zh-CN" sz="1600" dirty="0">
                <a:latin typeface="Microsoft YaHei UI" panose="020B0503020204020204" pitchFamily="34" charset="-122"/>
                <a:ea typeface="Microsoft YaHei UI" panose="020B0503020204020204" pitchFamily="34" charset="-122"/>
              </a:rPr>
              <a:t>a</a:t>
            </a:r>
            <a:r>
              <a:rPr lang="zh-CN" altLang="en-US" sz="1600" dirty="0">
                <a:latin typeface="Microsoft YaHei UI" panose="020B0503020204020204" pitchFamily="34" charset="-122"/>
                <a:ea typeface="Microsoft YaHei UI" panose="020B0503020204020204" pitchFamily="34" charset="-122"/>
              </a:rPr>
              <a:t>）和修改后的布局（</a:t>
            </a:r>
            <a:r>
              <a:rPr lang="en-US" altLang="zh-CN" sz="1600" dirty="0">
                <a:latin typeface="Microsoft YaHei UI" panose="020B0503020204020204" pitchFamily="34" charset="-122"/>
                <a:ea typeface="Microsoft YaHei UI" panose="020B0503020204020204" pitchFamily="34" charset="-122"/>
              </a:rPr>
              <a:t>b</a:t>
            </a:r>
            <a:r>
              <a:rPr lang="zh-CN" altLang="en-US" sz="1600" dirty="0">
                <a:latin typeface="Microsoft YaHei UI" panose="020B0503020204020204" pitchFamily="34" charset="-122"/>
                <a:ea typeface="Microsoft YaHei UI" panose="020B0503020204020204" pitchFamily="34" charset="-122"/>
              </a:rPr>
              <a:t>）的屏幕截图，相似度非常高</a:t>
            </a:r>
          </a:p>
        </p:txBody>
      </p:sp>
      <p:sp>
        <p:nvSpPr>
          <p:cNvPr id="13" name="文本框 12">
            <a:extLst>
              <a:ext uri="{FF2B5EF4-FFF2-40B4-BE49-F238E27FC236}">
                <a16:creationId xmlns:a16="http://schemas.microsoft.com/office/drawing/2014/main" id="{71ECA98D-5714-4515-9D57-E27F1C1F1308}"/>
              </a:ext>
            </a:extLst>
          </p:cNvPr>
          <p:cNvSpPr txBox="1"/>
          <p:nvPr/>
        </p:nvSpPr>
        <p:spPr>
          <a:xfrm>
            <a:off x="6201053" y="3628445"/>
            <a:ext cx="5106968" cy="3046988"/>
          </a:xfrm>
          <a:prstGeom prst="rect">
            <a:avLst/>
          </a:prstGeom>
          <a:noFill/>
        </p:spPr>
        <p:txBody>
          <a:bodyPr wrap="square" rtlCol="0">
            <a:spAutoFit/>
          </a:bodyPr>
          <a:lstStyle/>
          <a:p>
            <a:r>
              <a:rPr lang="zh-CN" altLang="en-US" sz="1600" dirty="0">
                <a:latin typeface="Microsoft YaHei UI" panose="020B0503020204020204" pitchFamily="34" charset="-122"/>
                <a:ea typeface="Microsoft YaHei UI" panose="020B0503020204020204" pitchFamily="34" charset="-122"/>
              </a:rPr>
              <a:t>实现方式</a:t>
            </a:r>
            <a:r>
              <a:rPr lang="en-US" altLang="zh-CN" sz="1600" dirty="0">
                <a:latin typeface="Microsoft YaHei UI" panose="020B0503020204020204" pitchFamily="34" charset="-122"/>
                <a:ea typeface="Microsoft YaHei UI" panose="020B0503020204020204" pitchFamily="34" charset="-122"/>
              </a:rPr>
              <a:t>2</a:t>
            </a:r>
            <a:r>
              <a:rPr lang="zh-CN" altLang="en-US" sz="1600" dirty="0">
                <a:latin typeface="Microsoft YaHei UI" panose="020B0503020204020204" pitchFamily="34" charset="-122"/>
                <a:ea typeface="Microsoft YaHei UI" panose="020B0503020204020204" pitchFamily="34" charset="-122"/>
              </a:rPr>
              <a:t>：插入额外的</a:t>
            </a:r>
            <a:r>
              <a:rPr lang="en-US" altLang="zh-CN" sz="1600" dirty="0">
                <a:latin typeface="Microsoft YaHei UI" panose="020B0503020204020204" pitchFamily="34" charset="-122"/>
                <a:ea typeface="Microsoft YaHei UI" panose="020B0503020204020204" pitchFamily="34" charset="-122"/>
              </a:rPr>
              <a:t>view</a:t>
            </a:r>
            <a:r>
              <a:rPr lang="zh-CN" altLang="en-US" sz="1600" dirty="0">
                <a:latin typeface="Microsoft YaHei UI" panose="020B0503020204020204" pitchFamily="34" charset="-122"/>
                <a:ea typeface="Microsoft YaHei UI" panose="020B0503020204020204" pitchFamily="34" charset="-122"/>
              </a:rPr>
              <a:t>小部件</a:t>
            </a:r>
            <a:endParaRPr lang="en-US" altLang="zh-CN" sz="1600" dirty="0">
              <a:latin typeface="Microsoft YaHei UI" panose="020B0503020204020204" pitchFamily="34" charset="-122"/>
              <a:ea typeface="Microsoft YaHei UI" panose="020B0503020204020204" pitchFamily="34" charset="-122"/>
            </a:endParaRPr>
          </a:p>
          <a:p>
            <a:r>
              <a:rPr lang="zh-CN" altLang="en-US" sz="1600" dirty="0">
                <a:latin typeface="Microsoft YaHei UI" panose="020B0503020204020204" pitchFamily="34" charset="-122"/>
                <a:ea typeface="Microsoft YaHei UI" panose="020B0503020204020204" pitchFamily="34" charset="-122"/>
              </a:rPr>
              <a:t> </a:t>
            </a:r>
            <a:endParaRPr lang="en-US" altLang="zh-CN" sz="1600" dirty="0">
              <a:latin typeface="Microsoft YaHei UI" panose="020B0503020204020204" pitchFamily="34" charset="-122"/>
              <a:ea typeface="Microsoft YaHei UI" panose="020B0503020204020204" pitchFamily="34" charset="-122"/>
            </a:endParaRPr>
          </a:p>
          <a:p>
            <a:r>
              <a:rPr lang="zh-CN" altLang="en-US" sz="1600" dirty="0">
                <a:latin typeface="Microsoft YaHei UI" panose="020B0503020204020204" pitchFamily="34" charset="-122"/>
                <a:ea typeface="Microsoft YaHei UI" panose="020B0503020204020204" pitchFamily="34" charset="-122"/>
              </a:rPr>
              <a:t>图 </a:t>
            </a:r>
            <a:r>
              <a:rPr lang="en-US" altLang="zh-CN" sz="1600" dirty="0">
                <a:latin typeface="Microsoft YaHei UI" panose="020B0503020204020204" pitchFamily="34" charset="-122"/>
                <a:ea typeface="Microsoft YaHei UI" panose="020B0503020204020204" pitchFamily="34" charset="-122"/>
              </a:rPr>
              <a:t>(c)</a:t>
            </a:r>
            <a:r>
              <a:rPr lang="zh-CN" altLang="en-US" sz="1600" dirty="0">
                <a:latin typeface="Microsoft YaHei UI" panose="020B0503020204020204" pitchFamily="34" charset="-122"/>
                <a:ea typeface="Microsoft YaHei UI" panose="020B0503020204020204" pitchFamily="34" charset="-122"/>
              </a:rPr>
              <a:t>将 </a:t>
            </a:r>
            <a:r>
              <a:rPr lang="en-US" altLang="zh-CN" sz="1600" i="1" dirty="0">
                <a:latin typeface="Microsoft YaHei UI" panose="020B0503020204020204" pitchFamily="34" charset="-122"/>
                <a:ea typeface="Microsoft YaHei UI" panose="020B0503020204020204" pitchFamily="34" charset="-122"/>
              </a:rPr>
              <a:t>TextView</a:t>
            </a:r>
            <a:r>
              <a:rPr lang="en-US" altLang="zh-CN" sz="1600" dirty="0">
                <a:latin typeface="Microsoft YaHei UI" panose="020B0503020204020204" pitchFamily="34" charset="-122"/>
                <a:ea typeface="Microsoft YaHei UI" panose="020B0503020204020204" pitchFamily="34" charset="-122"/>
              </a:rPr>
              <a:t> </a:t>
            </a:r>
            <a:r>
              <a:rPr lang="zh-CN" altLang="en-US" sz="1600" dirty="0">
                <a:latin typeface="Microsoft YaHei UI" panose="020B0503020204020204" pitchFamily="34" charset="-122"/>
                <a:ea typeface="Microsoft YaHei UI" panose="020B0503020204020204" pitchFamily="34" charset="-122"/>
              </a:rPr>
              <a:t>小部件添加到原始的示例布局文件。为了使注入的 </a:t>
            </a:r>
            <a:r>
              <a:rPr lang="en-US" altLang="zh-CN" sz="1600" i="1" dirty="0">
                <a:latin typeface="Microsoft YaHei UI" panose="020B0503020204020204" pitchFamily="34" charset="-122"/>
                <a:ea typeface="Microsoft YaHei UI" panose="020B0503020204020204" pitchFamily="34" charset="-122"/>
              </a:rPr>
              <a:t>TextView</a:t>
            </a:r>
            <a:r>
              <a:rPr lang="en-US" altLang="zh-CN" sz="1600" dirty="0">
                <a:latin typeface="Microsoft YaHei UI" panose="020B0503020204020204" pitchFamily="34" charset="-122"/>
                <a:ea typeface="Microsoft YaHei UI" panose="020B0503020204020204" pitchFamily="34" charset="-122"/>
              </a:rPr>
              <a:t> </a:t>
            </a:r>
            <a:r>
              <a:rPr lang="zh-CN" altLang="en-US" sz="1600" dirty="0">
                <a:latin typeface="Microsoft YaHei UI" panose="020B0503020204020204" pitchFamily="34" charset="-122"/>
                <a:ea typeface="Microsoft YaHei UI" panose="020B0503020204020204" pitchFamily="34" charset="-122"/>
              </a:rPr>
              <a:t>小部件不可见，我们不指定 </a:t>
            </a:r>
            <a:r>
              <a:rPr lang="en-US" altLang="zh-CN" sz="1600" i="1" dirty="0" err="1">
                <a:latin typeface="Microsoft YaHei UI" panose="020B0503020204020204" pitchFamily="34" charset="-122"/>
                <a:ea typeface="Microsoft YaHei UI" panose="020B0503020204020204" pitchFamily="34" charset="-122"/>
              </a:rPr>
              <a:t>android:text</a:t>
            </a:r>
            <a:r>
              <a:rPr lang="en-US" altLang="zh-CN" sz="1600" dirty="0">
                <a:latin typeface="Microsoft YaHei UI" panose="020B0503020204020204" pitchFamily="34" charset="-122"/>
                <a:ea typeface="Microsoft YaHei UI" panose="020B0503020204020204" pitchFamily="34" charset="-122"/>
              </a:rPr>
              <a:t> </a:t>
            </a:r>
            <a:r>
              <a:rPr lang="zh-CN" altLang="en-US" sz="1600" dirty="0">
                <a:latin typeface="Microsoft YaHei UI" panose="020B0503020204020204" pitchFamily="34" charset="-122"/>
                <a:ea typeface="Microsoft YaHei UI" panose="020B0503020204020204" pitchFamily="34" charset="-122"/>
              </a:rPr>
              <a:t>属性</a:t>
            </a:r>
            <a:endParaRPr lang="en-US" altLang="zh-CN" sz="1600" dirty="0">
              <a:latin typeface="Microsoft YaHei UI" panose="020B0503020204020204" pitchFamily="34" charset="-122"/>
              <a:ea typeface="Microsoft YaHei UI" panose="020B0503020204020204" pitchFamily="34" charset="-122"/>
            </a:endParaRPr>
          </a:p>
          <a:p>
            <a:endParaRPr lang="en-US" altLang="zh-CN" sz="1600" dirty="0">
              <a:latin typeface="Microsoft YaHei UI" panose="020B0503020204020204" pitchFamily="34" charset="-122"/>
              <a:ea typeface="Microsoft YaHei UI" panose="020B0503020204020204" pitchFamily="34" charset="-122"/>
            </a:endParaRPr>
          </a:p>
          <a:p>
            <a:r>
              <a:rPr lang="en-US" altLang="zh-CN" sz="1600" i="1" dirty="0">
                <a:latin typeface="Microsoft YaHei UI" panose="020B0503020204020204" pitchFamily="34" charset="-122"/>
                <a:ea typeface="Microsoft YaHei UI" panose="020B0503020204020204" pitchFamily="34" charset="-122"/>
              </a:rPr>
              <a:t>TextView</a:t>
            </a:r>
            <a:r>
              <a:rPr lang="en-US" altLang="zh-CN" sz="1600" dirty="0">
                <a:latin typeface="Microsoft YaHei UI" panose="020B0503020204020204" pitchFamily="34" charset="-122"/>
                <a:ea typeface="Microsoft YaHei UI" panose="020B0503020204020204" pitchFamily="34" charset="-122"/>
              </a:rPr>
              <a:t> </a:t>
            </a:r>
            <a:r>
              <a:rPr lang="zh-CN" altLang="en-US" sz="1600" dirty="0">
                <a:latin typeface="Microsoft YaHei UI" panose="020B0503020204020204" pitchFamily="34" charset="-122"/>
                <a:ea typeface="Microsoft YaHei UI" panose="020B0503020204020204" pitchFamily="34" charset="-122"/>
              </a:rPr>
              <a:t>仍然不是完全不可见的，因为在捕获的屏幕截图中会出现一个可见的占位符。</a:t>
            </a:r>
            <a:endParaRPr lang="en-US" altLang="zh-CN" sz="1600" dirty="0">
              <a:latin typeface="Microsoft YaHei UI" panose="020B0503020204020204" pitchFamily="34" charset="-122"/>
              <a:ea typeface="Microsoft YaHei UI" panose="020B0503020204020204" pitchFamily="34" charset="-122"/>
            </a:endParaRPr>
          </a:p>
          <a:p>
            <a:r>
              <a:rPr lang="zh-CN" altLang="en-US" sz="1600" dirty="0">
                <a:latin typeface="Microsoft YaHei UI" panose="020B0503020204020204" pitchFamily="34" charset="-122"/>
                <a:ea typeface="Microsoft YaHei UI" panose="020B0503020204020204" pitchFamily="34" charset="-122"/>
              </a:rPr>
              <a:t> </a:t>
            </a:r>
            <a:endParaRPr lang="en-US" altLang="zh-CN" sz="1600" dirty="0">
              <a:latin typeface="Microsoft YaHei UI" panose="020B0503020204020204" pitchFamily="34" charset="-122"/>
              <a:ea typeface="Microsoft YaHei UI" panose="020B0503020204020204" pitchFamily="34" charset="-122"/>
            </a:endParaRPr>
          </a:p>
          <a:p>
            <a:r>
              <a:rPr lang="zh-CN" altLang="en-US" sz="1600" dirty="0">
                <a:latin typeface="Microsoft YaHei UI" panose="020B0503020204020204" pitchFamily="34" charset="-122"/>
                <a:ea typeface="Microsoft YaHei UI" panose="020B0503020204020204" pitchFamily="34" charset="-122"/>
              </a:rPr>
              <a:t>为了解决这个问题，在图</a:t>
            </a:r>
            <a:r>
              <a:rPr lang="en-US" altLang="zh-CN" sz="1600" dirty="0">
                <a:latin typeface="Microsoft YaHei UI" panose="020B0503020204020204" pitchFamily="34" charset="-122"/>
                <a:ea typeface="Microsoft YaHei UI" panose="020B0503020204020204" pitchFamily="34" charset="-122"/>
              </a:rPr>
              <a:t>(d)</a:t>
            </a:r>
            <a:r>
              <a:rPr lang="zh-CN" altLang="en-US" sz="1600" dirty="0">
                <a:latin typeface="Microsoft YaHei UI" panose="020B0503020204020204" pitchFamily="34" charset="-122"/>
                <a:ea typeface="Microsoft YaHei UI" panose="020B0503020204020204" pitchFamily="34" charset="-122"/>
              </a:rPr>
              <a:t>中，将小部件的字体大小调整为一个相当小的值（</a:t>
            </a:r>
            <a:r>
              <a:rPr lang="en-US" altLang="zh-CN" sz="1600" dirty="0">
                <a:latin typeface="Microsoft YaHei UI" panose="020B0503020204020204" pitchFamily="34" charset="-122"/>
                <a:ea typeface="Microsoft YaHei UI" panose="020B0503020204020204" pitchFamily="34" charset="-122"/>
              </a:rPr>
              <a:t>5dp)</a:t>
            </a:r>
            <a:r>
              <a:rPr lang="zh-CN" altLang="en-US" sz="1600" dirty="0">
                <a:latin typeface="Microsoft YaHei UI" panose="020B0503020204020204" pitchFamily="34" charset="-122"/>
                <a:ea typeface="Microsoft YaHei UI" panose="020B0503020204020204" pitchFamily="34" charset="-122"/>
              </a:rPr>
              <a:t>，这样就很难区分</a:t>
            </a:r>
            <a:r>
              <a:rPr lang="en-US" altLang="zh-CN" sz="1600" dirty="0">
                <a:latin typeface="Microsoft YaHei UI" panose="020B0503020204020204" pitchFamily="34" charset="-122"/>
                <a:ea typeface="Microsoft YaHei UI" panose="020B0503020204020204" pitchFamily="34" charset="-122"/>
              </a:rPr>
              <a:t>(c)</a:t>
            </a:r>
            <a:r>
              <a:rPr lang="zh-CN" altLang="en-US" sz="1600" dirty="0">
                <a:latin typeface="Microsoft YaHei UI" panose="020B0503020204020204" pitchFamily="34" charset="-122"/>
                <a:ea typeface="Microsoft YaHei UI" panose="020B0503020204020204" pitchFamily="34" charset="-122"/>
              </a:rPr>
              <a:t>和</a:t>
            </a:r>
            <a:r>
              <a:rPr lang="en-US" altLang="zh-CN" sz="1600" dirty="0">
                <a:latin typeface="Microsoft YaHei UI" panose="020B0503020204020204" pitchFamily="34" charset="-122"/>
                <a:ea typeface="Microsoft YaHei UI" panose="020B0503020204020204" pitchFamily="34" charset="-122"/>
              </a:rPr>
              <a:t>(d)</a:t>
            </a:r>
            <a:r>
              <a:rPr lang="zh-CN" altLang="en-US" sz="1600" dirty="0">
                <a:latin typeface="Microsoft YaHei UI" panose="020B0503020204020204" pitchFamily="34" charset="-122"/>
                <a:ea typeface="Microsoft YaHei UI" panose="020B0503020204020204" pitchFamily="34" charset="-122"/>
              </a:rPr>
              <a:t>了</a:t>
            </a:r>
          </a:p>
        </p:txBody>
      </p:sp>
    </p:spTree>
    <p:extLst>
      <p:ext uri="{BB962C8B-B14F-4D97-AF65-F5344CB8AC3E}">
        <p14:creationId xmlns:p14="http://schemas.microsoft.com/office/powerpoint/2010/main" val="1051517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D10574-EA5C-44C7-8F13-995ADA3D7C92}"/>
              </a:ext>
            </a:extLst>
          </p:cNvPr>
          <p:cNvSpPr>
            <a:spLocks noGrp="1"/>
          </p:cNvSpPr>
          <p:nvPr>
            <p:ph type="title"/>
          </p:nvPr>
        </p:nvSpPr>
        <p:spPr/>
        <p:txBody>
          <a:bodyPr/>
          <a:lstStyle/>
          <a:p>
            <a:r>
              <a:rPr lang="en-US" altLang="zh-CN" dirty="0"/>
              <a:t>4.</a:t>
            </a:r>
            <a:r>
              <a:rPr lang="zh-CN" altLang="en-US" dirty="0"/>
              <a:t>操纵静态布局从：利用</a:t>
            </a:r>
            <a:r>
              <a:rPr lang="en-US" altLang="zh-CN" dirty="0"/>
              <a:t>W1</a:t>
            </a:r>
            <a:r>
              <a:rPr lang="zh-CN" altLang="en-US" dirty="0"/>
              <a:t>的两种</a:t>
            </a:r>
            <a:r>
              <a:rPr lang="en-US" altLang="zh-CN" dirty="0"/>
              <a:t>UI</a:t>
            </a:r>
            <a:r>
              <a:rPr lang="zh-CN" altLang="en-US" dirty="0"/>
              <a:t>混淆方法</a:t>
            </a:r>
            <a:r>
              <a:rPr lang="en-US" altLang="zh-CN" dirty="0"/>
              <a:t>——MLF &amp; SLF</a:t>
            </a:r>
            <a:endParaRPr lang="zh-CN" altLang="en-US" dirty="0"/>
          </a:p>
        </p:txBody>
      </p:sp>
      <p:sp>
        <p:nvSpPr>
          <p:cNvPr id="3" name="内容占位符 2">
            <a:extLst>
              <a:ext uri="{FF2B5EF4-FFF2-40B4-BE49-F238E27FC236}">
                <a16:creationId xmlns:a16="http://schemas.microsoft.com/office/drawing/2014/main" id="{7A4020D1-C750-4FD8-8AFF-0D7159437719}"/>
              </a:ext>
            </a:extLst>
          </p:cNvPr>
          <p:cNvSpPr>
            <a:spLocks noGrp="1"/>
          </p:cNvSpPr>
          <p:nvPr>
            <p:ph sz="quarter" idx="13"/>
          </p:nvPr>
        </p:nvSpPr>
        <p:spPr/>
        <p:txBody>
          <a:bodyPr/>
          <a:lstStyle/>
          <a:p>
            <a:pPr marL="0" indent="0">
              <a:buNone/>
            </a:pPr>
            <a:r>
              <a:rPr lang="en-US" altLang="zh-CN" dirty="0"/>
              <a:t>4.2.1SLF</a:t>
            </a:r>
            <a:r>
              <a:rPr lang="zh-CN" altLang="en-US" dirty="0"/>
              <a:t>设计思想</a:t>
            </a:r>
            <a:endParaRPr lang="en-US" altLang="zh-CN" dirty="0"/>
          </a:p>
          <a:p>
            <a:pPr marL="0" indent="0">
              <a:buNone/>
            </a:pPr>
            <a:r>
              <a:rPr lang="zh-CN" altLang="en-US" dirty="0"/>
              <a:t>将</a:t>
            </a:r>
            <a:r>
              <a:rPr lang="en-US" altLang="zh-CN" dirty="0"/>
              <a:t>app</a:t>
            </a:r>
            <a:r>
              <a:rPr lang="zh-CN" altLang="en-US" dirty="0"/>
              <a:t>的原始布局文件替换为伪造的布局文件，这样基于静态布局的 </a:t>
            </a:r>
            <a:r>
              <a:rPr lang="en-US" altLang="zh-CN" dirty="0"/>
              <a:t>UI </a:t>
            </a:r>
            <a:r>
              <a:rPr lang="zh-CN" altLang="en-US" dirty="0"/>
              <a:t>分析方法提取到的静态视图层次结构就与原始布局文件的静态视图层次结构不同。  </a:t>
            </a:r>
            <a:endParaRPr lang="en-US" altLang="zh-CN" dirty="0"/>
          </a:p>
          <a:p>
            <a:pPr marL="0" indent="0">
              <a:buNone/>
            </a:pPr>
            <a:r>
              <a:rPr lang="zh-CN" altLang="en-US" dirty="0"/>
              <a:t>为了满足非侵入性要求（即 </a:t>
            </a:r>
            <a:r>
              <a:rPr lang="en-US" altLang="zh-CN" dirty="0"/>
              <a:t>C2</a:t>
            </a:r>
            <a:r>
              <a:rPr lang="zh-CN" altLang="en-US" dirty="0"/>
              <a:t>），我们在运行时加载原始</a:t>
            </a:r>
            <a:r>
              <a:rPr lang="en-US" altLang="zh-CN" dirty="0"/>
              <a:t>assets</a:t>
            </a:r>
            <a:r>
              <a:rPr lang="zh-CN" altLang="en-US" dirty="0"/>
              <a:t>，这样加载的布局文件将替换假的布局文件并恢复原始视图层次结构。 </a:t>
            </a:r>
          </a:p>
        </p:txBody>
      </p:sp>
    </p:spTree>
    <p:extLst>
      <p:ext uri="{BB962C8B-B14F-4D97-AF65-F5344CB8AC3E}">
        <p14:creationId xmlns:p14="http://schemas.microsoft.com/office/powerpoint/2010/main" val="3653571498"/>
      </p:ext>
    </p:extLst>
  </p:cSld>
  <p:clrMapOvr>
    <a:masterClrMapping/>
  </p:clrMapOvr>
</p:sld>
</file>

<file path=ppt/theme/theme1.xml><?xml version="1.0" encoding="utf-8"?>
<a:theme xmlns:a="http://schemas.openxmlformats.org/drawingml/2006/main" name="最小和静音">
  <a:themeElements>
    <a:clrScheme name="Japan Navy">
      <a:dk1>
        <a:srgbClr val="231B23"/>
      </a:dk1>
      <a:lt1>
        <a:srgbClr val="FCF5E5"/>
      </a:lt1>
      <a:dk2>
        <a:srgbClr val="282C47"/>
      </a:dk2>
      <a:lt2>
        <a:srgbClr val="FCF5E5"/>
      </a:lt2>
      <a:accent1>
        <a:srgbClr val="FDA431"/>
      </a:accent1>
      <a:accent2>
        <a:srgbClr val="4DA1A8"/>
      </a:accent2>
      <a:accent3>
        <a:srgbClr val="D7E7BA"/>
      </a:accent3>
      <a:accent4>
        <a:srgbClr val="FCF5E5"/>
      </a:accent4>
      <a:accent5>
        <a:srgbClr val="282C47"/>
      </a:accent5>
      <a:accent6>
        <a:srgbClr val="EECED3"/>
      </a:accent6>
      <a:hlink>
        <a:srgbClr val="FCA330"/>
      </a:hlink>
      <a:folHlink>
        <a:srgbClr val="4DA1A8"/>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2101380_TF89826194.potx" id="{3443F8FC-BDEE-40A4-8221-E257178A440E}" vid="{246DA379-CE2B-4367-82B3-8AA8B992D7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{EFCA0D1C-745B-424B-A026-AAB3DAD27694}tf89826194_win32</Template>
  <TotalTime>888</TotalTime>
  <Words>6300</Words>
  <Application>Microsoft Office PowerPoint</Application>
  <PresentationFormat>宽屏</PresentationFormat>
  <Paragraphs>280</Paragraphs>
  <Slides>43</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43</vt:i4>
      </vt:variant>
    </vt:vector>
  </HeadingPairs>
  <TitlesOfParts>
    <vt:vector size="52" baseType="lpstr">
      <vt:lpstr>Meiryo UI</vt:lpstr>
      <vt:lpstr>Microsoft YaHei UI</vt:lpstr>
      <vt:lpstr>Times-Roman</vt:lpstr>
      <vt:lpstr>Arial</vt:lpstr>
      <vt:lpstr>Calibri</vt:lpstr>
      <vt:lpstr>Cambria Math</vt:lpstr>
      <vt:lpstr>Open Sans</vt:lpstr>
      <vt:lpstr>Wingdings</vt:lpstr>
      <vt:lpstr>最小和静音</vt:lpstr>
      <vt:lpstr>UIObfuscator</vt:lpstr>
      <vt:lpstr>PowerPoint 演示文稿</vt:lpstr>
      <vt:lpstr>1.背景&amp;简介</vt:lpstr>
      <vt:lpstr>2.创新点</vt:lpstr>
      <vt:lpstr>3.工具实现方法概述</vt:lpstr>
      <vt:lpstr>3.工具实现方法概述</vt:lpstr>
      <vt:lpstr>4.利用W1的两种UI混淆方法：MLF &amp; SLF</vt:lpstr>
      <vt:lpstr>4.利用W1的两种UI混淆方法：MLF &amp; SLF</vt:lpstr>
      <vt:lpstr>4.操纵静态布局从：利用W1的两种UI混淆方法——MLF &amp; SLF</vt:lpstr>
      <vt:lpstr>4.利用W1的两种UI混淆方法：MLF &amp; SLF</vt:lpstr>
      <vt:lpstr>5.篡改生成的ATG：利用W2的混淆方法</vt:lpstr>
      <vt:lpstr>5.篡改生成的ATG：利用W2的混淆方法</vt:lpstr>
      <vt:lpstr>5.篡改生成的ATG：利用W2的混淆方法</vt:lpstr>
      <vt:lpstr>5.篡改生成的ATG：利用W2的混淆方法</vt:lpstr>
      <vt:lpstr>5.篡改生成的ATG：利用W2的混淆方法</vt:lpstr>
      <vt:lpstr>5.篡改生成的ATG：利用W2的混淆方法</vt:lpstr>
      <vt:lpstr>5.篡改生成的ATG：利用W2的混淆方法</vt:lpstr>
      <vt:lpstr>5.篡改生成的ATG：利用W2的混淆方法</vt:lpstr>
      <vt:lpstr>6.改变运行时视图层次：利用W3的混淆方法</vt:lpstr>
      <vt:lpstr>6.改变运行时视图层次：利用W3的混淆方法</vt:lpstr>
      <vt:lpstr>6.改变运行时视图层次：利用W3的混淆方法</vt:lpstr>
      <vt:lpstr>6.改变运行时视图层次：利用W3的混淆方法</vt:lpstr>
      <vt:lpstr>6.改变运行时试图层次：利用W3的混淆方法</vt:lpstr>
      <vt:lpstr>6.改变运行时视图层次：利用W3的混淆方法</vt:lpstr>
      <vt:lpstr>6.改变运行时视图层次：利用W3的混淆方法</vt:lpstr>
      <vt:lpstr>7.保护应用程序截图：利用W4的UI混淆方法</vt:lpstr>
      <vt:lpstr>7.保护应用程序截图：利用W4的UI混淆方法</vt:lpstr>
      <vt:lpstr>8.评估性能（输入输出）</vt:lpstr>
      <vt:lpstr>8.1 RQ1:UI混淆是如何影响以UI为中心的app分析的？</vt:lpstr>
      <vt:lpstr>8.1 RQ1:UI混淆是如何影响以UI为中心的app分析的？</vt:lpstr>
      <vt:lpstr>8.1 RQ1:UI混淆是如何影响以UI为中心的app分析的？</vt:lpstr>
      <vt:lpstr>8.1 RQ1:UI混淆是如何影响以UI为中心的app分析的？</vt:lpstr>
      <vt:lpstr>8.2 RQ2:UI混淆如何影响基于UI的重新打包app检测？</vt:lpstr>
      <vt:lpstr>8.2 RQ2:UI混淆如何影响基于UI的重新打包app检测？</vt:lpstr>
      <vt:lpstr>8.2 RQ2:UI混淆如何影响基于UI的重新打包app检测？</vt:lpstr>
      <vt:lpstr>8.3 RQ3:UI混淆如何影响UI驱动的应用测试？</vt:lpstr>
      <vt:lpstr>8.3 RQ3:UI混淆如何影响UI驱动的应用测试？</vt:lpstr>
      <vt:lpstr>8.3 RQ3:UI混淆如何影响UI驱动的应用测试？</vt:lpstr>
      <vt:lpstr>8.4 RQ4:UI混淆导致的开销是如何产生的？</vt:lpstr>
      <vt:lpstr>8.4 RQ4:UI混淆导致的开销是如何产生的</vt:lpstr>
      <vt:lpstr>8.5RQ5:我们的UI混淆方法满足不可见性和非侵入性要求吗？</vt:lpstr>
      <vt:lpstr>9.UIObfuscator的价值分析</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UIObfuscator</dc:title>
  <dc:creator>姜 雪</dc:creator>
  <cp:lastModifiedBy>姜 雪</cp:lastModifiedBy>
  <cp:revision>5</cp:revision>
  <dcterms:created xsi:type="dcterms:W3CDTF">2021-11-29T07:37:04Z</dcterms:created>
  <dcterms:modified xsi:type="dcterms:W3CDTF">2021-11-30T11:18:49Z</dcterms:modified>
</cp:coreProperties>
</file>