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  <p:sldId id="263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73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6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91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68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09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64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66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15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54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4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6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86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F1CD-E649-46E6-8179-CAF23F06D0E2}" type="datetimeFigureOut">
              <a:rPr lang="it-IT" smtClean="0"/>
              <a:t>04/09/2020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33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309095" y="1162102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</a:t>
            </a:r>
            <a:endParaRPr lang="it-IT" dirty="0"/>
          </a:p>
        </p:txBody>
      </p:sp>
      <p:cxnSp>
        <p:nvCxnSpPr>
          <p:cNvPr id="102" name="Straight Arrow Connector 101"/>
          <p:cNvCxnSpPr>
            <a:stCxn id="99" idx="0"/>
            <a:endCxn id="12" idx="2"/>
          </p:cNvCxnSpPr>
          <p:nvPr/>
        </p:nvCxnSpPr>
        <p:spPr>
          <a:xfrm flipH="1" flipV="1">
            <a:off x="899592" y="745240"/>
            <a:ext cx="129583" cy="41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2987825" y="1337579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Expertise</a:t>
            </a:r>
            <a:endParaRPr lang="it-IT" dirty="0"/>
          </a:p>
        </p:txBody>
      </p:sp>
      <p:cxnSp>
        <p:nvCxnSpPr>
          <p:cNvPr id="106" name="Straight Arrow Connector 105"/>
          <p:cNvCxnSpPr>
            <a:stCxn id="99" idx="3"/>
            <a:endCxn id="104" idx="1"/>
          </p:cNvCxnSpPr>
          <p:nvPr/>
        </p:nvCxnSpPr>
        <p:spPr>
          <a:xfrm>
            <a:off x="1749255" y="1359447"/>
            <a:ext cx="1238570" cy="175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907704" y="1351801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hasExpertise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0" name="Straight Arrow Connector 109"/>
          <p:cNvCxnSpPr>
            <a:stCxn id="180" idx="0"/>
            <a:endCxn id="10" idx="1"/>
          </p:cNvCxnSpPr>
          <p:nvPr/>
        </p:nvCxnSpPr>
        <p:spPr>
          <a:xfrm>
            <a:off x="3761548" y="116632"/>
            <a:ext cx="1071265" cy="19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832813" y="40960"/>
            <a:ext cx="1284900" cy="543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SubjectiveProperty</a:t>
            </a:r>
            <a:endParaRPr lang="it-IT" dirty="0"/>
          </a:p>
        </p:txBody>
      </p:sp>
      <p:sp>
        <p:nvSpPr>
          <p:cNvPr id="12" name="Rounded Rectangle 11"/>
          <p:cNvSpPr/>
          <p:nvPr/>
        </p:nvSpPr>
        <p:spPr>
          <a:xfrm>
            <a:off x="341530" y="260648"/>
            <a:ext cx="1116124" cy="4845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Physical</a:t>
            </a:r>
            <a:endParaRPr lang="it-IT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2987824" y="2386238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Organization</a:t>
            </a:r>
            <a:endParaRPr lang="it-IT" dirty="0"/>
          </a:p>
        </p:txBody>
      </p:sp>
      <p:sp>
        <p:nvSpPr>
          <p:cNvPr id="35" name="Rounded Rectangle 34"/>
          <p:cNvSpPr/>
          <p:nvPr/>
        </p:nvSpPr>
        <p:spPr>
          <a:xfrm>
            <a:off x="2984808" y="2924944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Language</a:t>
            </a:r>
            <a:endParaRPr lang="it-IT" dirty="0"/>
          </a:p>
        </p:txBody>
      </p:sp>
      <p:sp>
        <p:nvSpPr>
          <p:cNvPr id="36" name="Rounded Rectangle 35"/>
          <p:cNvSpPr/>
          <p:nvPr/>
        </p:nvSpPr>
        <p:spPr>
          <a:xfrm>
            <a:off x="2984808" y="3501008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DailyRate</a:t>
            </a:r>
            <a:endParaRPr lang="it-IT" dirty="0"/>
          </a:p>
        </p:txBody>
      </p:sp>
      <p:sp>
        <p:nvSpPr>
          <p:cNvPr id="37" name="Rounded Rectangle 36"/>
          <p:cNvSpPr/>
          <p:nvPr/>
        </p:nvSpPr>
        <p:spPr>
          <a:xfrm>
            <a:off x="2987824" y="4077072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/>
          </a:p>
        </p:txBody>
      </p:sp>
      <p:sp>
        <p:nvSpPr>
          <p:cNvPr id="38" name="Rounded Rectangle 37"/>
          <p:cNvSpPr/>
          <p:nvPr/>
        </p:nvSpPr>
        <p:spPr>
          <a:xfrm>
            <a:off x="2987324" y="4653136"/>
            <a:ext cx="187522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ExternalProfile</a:t>
            </a:r>
            <a:endParaRPr lang="it-IT" dirty="0"/>
          </a:p>
        </p:txBody>
      </p:sp>
      <p:cxnSp>
        <p:nvCxnSpPr>
          <p:cNvPr id="43" name="Straight Arrow Connector 42"/>
          <p:cNvCxnSpPr>
            <a:stCxn id="34" idx="3"/>
            <a:endCxn id="42" idx="1"/>
          </p:cNvCxnSpPr>
          <p:nvPr/>
        </p:nvCxnSpPr>
        <p:spPr>
          <a:xfrm flipV="1">
            <a:off x="4427984" y="2151535"/>
            <a:ext cx="129614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44008" y="2036500"/>
            <a:ext cx="98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isLocatedAt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35" idx="3"/>
            <a:endCxn id="127" idx="1"/>
          </p:cNvCxnSpPr>
          <p:nvPr/>
        </p:nvCxnSpPr>
        <p:spPr>
          <a:xfrm flipV="1">
            <a:off x="4424968" y="3063444"/>
            <a:ext cx="867112" cy="58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3"/>
            <a:endCxn id="124" idx="1"/>
          </p:cNvCxnSpPr>
          <p:nvPr/>
        </p:nvCxnSpPr>
        <p:spPr>
          <a:xfrm flipV="1">
            <a:off x="4424968" y="2583583"/>
            <a:ext cx="1083858" cy="538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99992" y="2575937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languageCode</a:t>
            </a:r>
            <a:endParaRPr lang="it-IT" sz="1200" dirty="0"/>
          </a:p>
        </p:txBody>
      </p:sp>
      <p:cxnSp>
        <p:nvCxnSpPr>
          <p:cNvPr id="57" name="Straight Arrow Connector 56"/>
          <p:cNvCxnSpPr>
            <a:stCxn id="99" idx="2"/>
            <a:endCxn id="35" idx="1"/>
          </p:cNvCxnSpPr>
          <p:nvPr/>
        </p:nvCxnSpPr>
        <p:spPr>
          <a:xfrm>
            <a:off x="1029175" y="1556792"/>
            <a:ext cx="1955633" cy="1565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07704" y="2348880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knowsLanguage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99" idx="2"/>
            <a:endCxn id="67" idx="0"/>
          </p:cNvCxnSpPr>
          <p:nvPr/>
        </p:nvCxnSpPr>
        <p:spPr>
          <a:xfrm flipH="1">
            <a:off x="633121" y="1556792"/>
            <a:ext cx="396054" cy="1488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9" idx="2"/>
            <a:endCxn id="70" idx="0"/>
          </p:cNvCxnSpPr>
          <p:nvPr/>
        </p:nvCxnSpPr>
        <p:spPr>
          <a:xfrm rot="5400000">
            <a:off x="209741" y="1764148"/>
            <a:ext cx="1026791" cy="6120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9" idx="2"/>
            <a:endCxn id="34" idx="0"/>
          </p:cNvCxnSpPr>
          <p:nvPr/>
        </p:nvCxnSpPr>
        <p:spPr>
          <a:xfrm>
            <a:off x="1029175" y="1556792"/>
            <a:ext cx="2678729" cy="829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216576" y="1855857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worksAt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7" name="Straight Arrow Connector 96"/>
          <p:cNvCxnSpPr>
            <a:stCxn id="36" idx="3"/>
            <a:endCxn id="91" idx="1"/>
          </p:cNvCxnSpPr>
          <p:nvPr/>
        </p:nvCxnSpPr>
        <p:spPr>
          <a:xfrm flipV="1">
            <a:off x="4424968" y="3519687"/>
            <a:ext cx="1281374" cy="178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716016" y="3501008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amountsTo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5" name="Straight Arrow Connector 104"/>
          <p:cNvCxnSpPr>
            <a:stCxn id="34" idx="3"/>
            <a:endCxn id="141" idx="2"/>
          </p:cNvCxnSpPr>
          <p:nvPr/>
        </p:nvCxnSpPr>
        <p:spPr>
          <a:xfrm flipV="1">
            <a:off x="4427984" y="1462916"/>
            <a:ext cx="1129544" cy="1120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5" idx="3"/>
            <a:endCxn id="147" idx="1"/>
          </p:cNvCxnSpPr>
          <p:nvPr/>
        </p:nvCxnSpPr>
        <p:spPr>
          <a:xfrm flipV="1">
            <a:off x="4424968" y="2221315"/>
            <a:ext cx="3027352" cy="900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6" idx="3"/>
            <a:endCxn id="147" idx="1"/>
          </p:cNvCxnSpPr>
          <p:nvPr/>
        </p:nvCxnSpPr>
        <p:spPr>
          <a:xfrm flipV="1">
            <a:off x="4424968" y="2221315"/>
            <a:ext cx="3027352" cy="1477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7" idx="3"/>
            <a:endCxn id="142" idx="1"/>
          </p:cNvCxnSpPr>
          <p:nvPr/>
        </p:nvCxnSpPr>
        <p:spPr>
          <a:xfrm flipV="1">
            <a:off x="4427984" y="3340542"/>
            <a:ext cx="3240360" cy="93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7" idx="3"/>
            <a:endCxn id="122" idx="1"/>
          </p:cNvCxnSpPr>
          <p:nvPr/>
        </p:nvCxnSpPr>
        <p:spPr>
          <a:xfrm flipV="1">
            <a:off x="4427984" y="4058393"/>
            <a:ext cx="158447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08826" y="2445083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92080" y="2924944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20580" y="3944089"/>
            <a:ext cx="9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issuedBy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5" name="Straight Arrow Connector 134"/>
          <p:cNvCxnSpPr>
            <a:stCxn id="37" idx="3"/>
            <a:endCxn id="143" idx="1"/>
          </p:cNvCxnSpPr>
          <p:nvPr/>
        </p:nvCxnSpPr>
        <p:spPr>
          <a:xfrm>
            <a:off x="4427984" y="4274417"/>
            <a:ext cx="1689681" cy="32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824028" y="4232121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expirationDate</a:t>
            </a:r>
            <a:endParaRPr lang="it-IT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970481" y="4227265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xsd:date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9" name="Straight Arrow Connector 138"/>
          <p:cNvCxnSpPr>
            <a:stCxn id="37" idx="3"/>
            <a:endCxn id="138" idx="1"/>
          </p:cNvCxnSpPr>
          <p:nvPr/>
        </p:nvCxnSpPr>
        <p:spPr>
          <a:xfrm>
            <a:off x="4427984" y="4274417"/>
            <a:ext cx="1542497" cy="91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117665" y="4459178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644008" y="4448145"/>
            <a:ext cx="137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certificationTitle</a:t>
            </a:r>
            <a:endParaRPr lang="it-IT" sz="1200" dirty="0"/>
          </a:p>
        </p:txBody>
      </p:sp>
      <p:cxnSp>
        <p:nvCxnSpPr>
          <p:cNvPr id="149" name="Curved Connector 148"/>
          <p:cNvCxnSpPr>
            <a:stCxn id="99" idx="2"/>
          </p:cNvCxnSpPr>
          <p:nvPr/>
        </p:nvCxnSpPr>
        <p:spPr>
          <a:xfrm rot="16200000" flipH="1">
            <a:off x="676351" y="1909615"/>
            <a:ext cx="1800200" cy="10945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504522" y="3356992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409524" y="2924944"/>
            <a:ext cx="136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experienceInYears</a:t>
            </a:r>
            <a:endParaRPr lang="it-IT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781697" y="4869160"/>
            <a:ext cx="151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externalProfileName</a:t>
            </a:r>
            <a:endParaRPr lang="it-IT" sz="1200" dirty="0" smtClean="0"/>
          </a:p>
        </p:txBody>
      </p:sp>
      <p:cxnSp>
        <p:nvCxnSpPr>
          <p:cNvPr id="166" name="Straight Arrow Connector 165"/>
          <p:cNvCxnSpPr>
            <a:stCxn id="38" idx="3"/>
            <a:endCxn id="168" idx="1"/>
          </p:cNvCxnSpPr>
          <p:nvPr/>
        </p:nvCxnSpPr>
        <p:spPr>
          <a:xfrm>
            <a:off x="4862548" y="4850481"/>
            <a:ext cx="1424028" cy="321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286576" y="4941168"/>
            <a:ext cx="181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(ORCID, </a:t>
            </a:r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LinkedIn</a:t>
            </a:r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, etc.)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9" name="Straight Arrow Connector 168"/>
          <p:cNvCxnSpPr>
            <a:stCxn id="38" idx="3"/>
            <a:endCxn id="175" idx="1"/>
          </p:cNvCxnSpPr>
          <p:nvPr/>
        </p:nvCxnSpPr>
        <p:spPr>
          <a:xfrm>
            <a:off x="4862548" y="4850481"/>
            <a:ext cx="1445735" cy="24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860032" y="4653136"/>
            <a:ext cx="146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externalProfileUrl</a:t>
            </a:r>
            <a:endParaRPr lang="it-IT" sz="12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6308283" y="4736177"/>
            <a:ext cx="106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6" name="Curved Connector 175"/>
          <p:cNvCxnSpPr>
            <a:stCxn id="99" idx="2"/>
            <a:endCxn id="37" idx="1"/>
          </p:cNvCxnSpPr>
          <p:nvPr/>
        </p:nvCxnSpPr>
        <p:spPr>
          <a:xfrm rot="16200000" flipH="1">
            <a:off x="649687" y="1936279"/>
            <a:ext cx="2717625" cy="19586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9" name="Curved Connector 178"/>
          <p:cNvCxnSpPr>
            <a:stCxn id="99" idx="2"/>
            <a:endCxn id="38" idx="1"/>
          </p:cNvCxnSpPr>
          <p:nvPr/>
        </p:nvCxnSpPr>
        <p:spPr>
          <a:xfrm rot="16200000" flipH="1">
            <a:off x="361405" y="2224561"/>
            <a:ext cx="3293689" cy="19581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763688" y="3872081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hasCertification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51422" y="4413477"/>
            <a:ext cx="148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hasExternalProfile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4" name="Curved Connector 183"/>
          <p:cNvCxnSpPr>
            <a:stCxn id="99" idx="2"/>
            <a:endCxn id="191" idx="0"/>
          </p:cNvCxnSpPr>
          <p:nvPr/>
        </p:nvCxnSpPr>
        <p:spPr>
          <a:xfrm rot="5400000">
            <a:off x="-241804" y="2662077"/>
            <a:ext cx="2376264" cy="16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65079" y="3584049"/>
            <a:ext cx="160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yearsOnMarketPlace</a:t>
            </a:r>
            <a:endParaRPr lang="it-IT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73857" y="3933056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5" name="Straight Arrow Connector 194"/>
          <p:cNvCxnSpPr>
            <a:stCxn id="38" idx="3"/>
            <a:endCxn id="146" idx="1"/>
          </p:cNvCxnSpPr>
          <p:nvPr/>
        </p:nvCxnSpPr>
        <p:spPr>
          <a:xfrm flipV="1">
            <a:off x="4862548" y="1316098"/>
            <a:ext cx="3260845" cy="353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99" idx="2"/>
            <a:endCxn id="36" idx="1"/>
          </p:cNvCxnSpPr>
          <p:nvPr/>
        </p:nvCxnSpPr>
        <p:spPr>
          <a:xfrm>
            <a:off x="1029175" y="1556792"/>
            <a:ext cx="1955633" cy="2141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2269016" y="3221191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requests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48804" y="5229200"/>
            <a:ext cx="187522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</a:t>
            </a:r>
            <a:endParaRPr lang="it-IT" dirty="0"/>
          </a:p>
        </p:txBody>
      </p:sp>
      <p:cxnSp>
        <p:nvCxnSpPr>
          <p:cNvPr id="76" name="Straight Arrow Connector 75"/>
          <p:cNvCxnSpPr>
            <a:stCxn id="75" idx="3"/>
          </p:cNvCxnSpPr>
          <p:nvPr/>
        </p:nvCxnSpPr>
        <p:spPr>
          <a:xfrm>
            <a:off x="4824028" y="5426545"/>
            <a:ext cx="808298" cy="362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06474" y="5168225"/>
            <a:ext cx="102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contractType</a:t>
            </a:r>
            <a:endParaRPr lang="it-IT" sz="12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5782520" y="5324400"/>
            <a:ext cx="181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(full-time, part-time, etc.)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>
            <a:stCxn id="75" idx="3"/>
          </p:cNvCxnSpPr>
          <p:nvPr/>
        </p:nvCxnSpPr>
        <p:spPr>
          <a:xfrm>
            <a:off x="4824028" y="5426545"/>
            <a:ext cx="903036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60032" y="5661248"/>
            <a:ext cx="156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contractConstraint</a:t>
            </a:r>
            <a:endParaRPr lang="it-IT" sz="12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5625884" y="6021288"/>
            <a:ext cx="103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/>
          <p:cNvCxnSpPr>
            <a:stCxn id="91" idx="0"/>
            <a:endCxn id="101" idx="2"/>
          </p:cNvCxnSpPr>
          <p:nvPr/>
        </p:nvCxnSpPr>
        <p:spPr>
          <a:xfrm flipV="1">
            <a:off x="6553116" y="2769895"/>
            <a:ext cx="837932" cy="552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1" idx="0"/>
            <a:endCxn id="125" idx="2"/>
          </p:cNvCxnSpPr>
          <p:nvPr/>
        </p:nvCxnSpPr>
        <p:spPr>
          <a:xfrm flipH="1" flipV="1">
            <a:off x="6357767" y="2952914"/>
            <a:ext cx="195349" cy="369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274409" y="1506457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7" name="Curved Connector 116"/>
          <p:cNvCxnSpPr>
            <a:stCxn id="75" idx="3"/>
            <a:endCxn id="91" idx="3"/>
          </p:cNvCxnSpPr>
          <p:nvPr/>
        </p:nvCxnSpPr>
        <p:spPr>
          <a:xfrm flipV="1">
            <a:off x="4824028" y="3519687"/>
            <a:ext cx="2575861" cy="1906858"/>
          </a:xfrm>
          <a:prstGeom prst="curvedConnector3">
            <a:avLst>
              <a:gd name="adj1" fmla="val 10887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804248" y="4581128"/>
            <a:ext cx="130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hasRemuneration</a:t>
            </a:r>
            <a:endParaRPr lang="it-IT" sz="1200" dirty="0" smtClean="0"/>
          </a:p>
        </p:txBody>
      </p:sp>
      <p:cxnSp>
        <p:nvCxnSpPr>
          <p:cNvPr id="120" name="Curved Connector 119"/>
          <p:cNvCxnSpPr>
            <a:stCxn id="99" idx="2"/>
            <a:endCxn id="75" idx="1"/>
          </p:cNvCxnSpPr>
          <p:nvPr/>
        </p:nvCxnSpPr>
        <p:spPr>
          <a:xfrm rot="16200000" flipH="1">
            <a:off x="54113" y="2531853"/>
            <a:ext cx="3869753" cy="191962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723420" y="5157192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isUnderContract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3" name="Straight Arrow Connector 122"/>
          <p:cNvCxnSpPr>
            <a:stCxn id="42" idx="0"/>
            <a:endCxn id="115" idx="2"/>
          </p:cNvCxnSpPr>
          <p:nvPr/>
        </p:nvCxnSpPr>
        <p:spPr>
          <a:xfrm flipV="1">
            <a:off x="6444208" y="1783456"/>
            <a:ext cx="319824" cy="170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868144" y="2675915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300192" y="1628800"/>
            <a:ext cx="92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a</a:t>
            </a:r>
            <a:r>
              <a:rPr lang="it-IT" sz="1200" dirty="0" err="1" smtClean="0"/>
              <a:t>ddress</a:t>
            </a:r>
            <a:r>
              <a:rPr lang="it-IT" sz="1200" dirty="0" smtClean="0"/>
              <a:t>…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308304" y="422108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certificationAuthorityName</a:t>
            </a:r>
            <a:endParaRPr lang="it-IT" sz="1200" dirty="0"/>
          </a:p>
        </p:txBody>
      </p:sp>
      <p:cxnSp>
        <p:nvCxnSpPr>
          <p:cNvPr id="129" name="Straight Arrow Connector 128"/>
          <p:cNvCxnSpPr>
            <a:stCxn id="122" idx="3"/>
            <a:endCxn id="130" idx="0"/>
          </p:cNvCxnSpPr>
          <p:nvPr/>
        </p:nvCxnSpPr>
        <p:spPr>
          <a:xfrm>
            <a:off x="8385790" y="4058393"/>
            <a:ext cx="521123" cy="46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417290" y="4520153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3" name="Straight Arrow Connector 132"/>
          <p:cNvCxnSpPr>
            <a:stCxn id="104" idx="0"/>
            <a:endCxn id="137" idx="2"/>
          </p:cNvCxnSpPr>
          <p:nvPr/>
        </p:nvCxnSpPr>
        <p:spPr>
          <a:xfrm flipH="1" flipV="1">
            <a:off x="2305256" y="692696"/>
            <a:ext cx="1402649" cy="644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691680" y="298006"/>
            <a:ext cx="1227152" cy="394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Sign</a:t>
            </a:r>
            <a:endParaRPr lang="it-IT" dirty="0"/>
          </a:p>
        </p:txBody>
      </p:sp>
      <p:sp>
        <p:nvSpPr>
          <p:cNvPr id="134" name="Rounded Rectangle 133"/>
          <p:cNvSpPr/>
          <p:nvPr/>
        </p:nvSpPr>
        <p:spPr>
          <a:xfrm>
            <a:off x="6715507" y="40960"/>
            <a:ext cx="1284900" cy="543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Objective</a:t>
            </a:r>
            <a:r>
              <a:rPr lang="it-IT" dirty="0" smtClean="0"/>
              <a:t> </a:t>
            </a:r>
            <a:r>
              <a:rPr lang="it-IT" dirty="0" err="1" smtClean="0"/>
              <a:t>Property</a:t>
            </a:r>
            <a:endParaRPr lang="it-IT" dirty="0"/>
          </a:p>
        </p:txBody>
      </p:sp>
      <p:sp>
        <p:nvSpPr>
          <p:cNvPr id="140" name="Rounded Rectangle 139"/>
          <p:cNvSpPr/>
          <p:nvPr/>
        </p:nvSpPr>
        <p:spPr>
          <a:xfrm>
            <a:off x="6760585" y="764704"/>
            <a:ext cx="1195791" cy="864096"/>
          </a:xfrm>
          <a:prstGeom prst="roundRect">
            <a:avLst/>
          </a:prstGeom>
          <a:solidFill>
            <a:srgbClr val="00863D"/>
          </a:solidFill>
          <a:ln>
            <a:solidFill>
              <a:srgbClr val="0086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 </a:t>
            </a:r>
            <a:r>
              <a:rPr lang="it-IT" dirty="0" err="1" smtClean="0"/>
              <a:t>Objective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sp>
        <p:nvSpPr>
          <p:cNvPr id="141" name="Rounded Rectangle 140"/>
          <p:cNvSpPr/>
          <p:nvPr/>
        </p:nvSpPr>
        <p:spPr>
          <a:xfrm>
            <a:off x="4735215" y="919753"/>
            <a:ext cx="1644626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Organizational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44" name="Rounded Rectangle 143"/>
          <p:cNvSpPr/>
          <p:nvPr/>
        </p:nvSpPr>
        <p:spPr>
          <a:xfrm>
            <a:off x="7380312" y="6054189"/>
            <a:ext cx="1434892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Contractual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46" name="Rounded Rectangle 145"/>
          <p:cNvSpPr/>
          <p:nvPr/>
        </p:nvSpPr>
        <p:spPr>
          <a:xfrm>
            <a:off x="8123393" y="1044516"/>
            <a:ext cx="1059299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Personal</a:t>
            </a:r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cxnSp>
        <p:nvCxnSpPr>
          <p:cNvPr id="148" name="Straight Arrow Connector 147"/>
          <p:cNvCxnSpPr>
            <a:stCxn id="140" idx="0"/>
            <a:endCxn id="134" idx="2"/>
          </p:cNvCxnSpPr>
          <p:nvPr/>
        </p:nvCxnSpPr>
        <p:spPr>
          <a:xfrm flipH="1" flipV="1">
            <a:off x="7357957" y="584123"/>
            <a:ext cx="524" cy="180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91" idx="0"/>
            <a:endCxn id="147" idx="2"/>
          </p:cNvCxnSpPr>
          <p:nvPr/>
        </p:nvCxnSpPr>
        <p:spPr>
          <a:xfrm flipV="1">
            <a:off x="6553116" y="2492896"/>
            <a:ext cx="1721517" cy="829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2" idx="0"/>
            <a:endCxn id="142" idx="1"/>
          </p:cNvCxnSpPr>
          <p:nvPr/>
        </p:nvCxnSpPr>
        <p:spPr>
          <a:xfrm flipV="1">
            <a:off x="7199126" y="3340542"/>
            <a:ext cx="469218" cy="52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75" idx="3"/>
            <a:endCxn id="144" idx="1"/>
          </p:cNvCxnSpPr>
          <p:nvPr/>
        </p:nvCxnSpPr>
        <p:spPr>
          <a:xfrm>
            <a:off x="4824028" y="5426545"/>
            <a:ext cx="2556284" cy="899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1" idx="3"/>
            <a:endCxn id="140" idx="1"/>
          </p:cNvCxnSpPr>
          <p:nvPr/>
        </p:nvCxnSpPr>
        <p:spPr>
          <a:xfrm>
            <a:off x="6379841" y="1191335"/>
            <a:ext cx="380744" cy="5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6" idx="1"/>
            <a:endCxn id="140" idx="3"/>
          </p:cNvCxnSpPr>
          <p:nvPr/>
        </p:nvCxnSpPr>
        <p:spPr>
          <a:xfrm flipH="1" flipV="1">
            <a:off x="7956376" y="1196752"/>
            <a:ext cx="167017" cy="119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47" idx="0"/>
            <a:endCxn id="140" idx="2"/>
          </p:cNvCxnSpPr>
          <p:nvPr/>
        </p:nvCxnSpPr>
        <p:spPr>
          <a:xfrm flipH="1" flipV="1">
            <a:off x="7358481" y="1628800"/>
            <a:ext cx="916152" cy="3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2" idx="0"/>
            <a:endCxn id="140" idx="2"/>
          </p:cNvCxnSpPr>
          <p:nvPr/>
        </p:nvCxnSpPr>
        <p:spPr>
          <a:xfrm flipH="1" flipV="1">
            <a:off x="7358481" y="1628800"/>
            <a:ext cx="1027309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4" idx="0"/>
            <a:endCxn id="140" idx="2"/>
          </p:cNvCxnSpPr>
          <p:nvPr/>
        </p:nvCxnSpPr>
        <p:spPr>
          <a:xfrm flipH="1" flipV="1">
            <a:off x="7358481" y="1628800"/>
            <a:ext cx="739277" cy="442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3131840" y="116632"/>
            <a:ext cx="1259415" cy="864096"/>
          </a:xfrm>
          <a:prstGeom prst="roundRect">
            <a:avLst/>
          </a:prstGeom>
          <a:solidFill>
            <a:srgbClr val="00863D"/>
          </a:solidFill>
          <a:ln>
            <a:solidFill>
              <a:srgbClr val="0086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 </a:t>
            </a:r>
            <a:r>
              <a:rPr lang="it-IT" dirty="0" err="1" smtClean="0"/>
              <a:t>Subjective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cxnSp>
        <p:nvCxnSpPr>
          <p:cNvPr id="188" name="Straight Arrow Connector 187"/>
          <p:cNvCxnSpPr>
            <a:stCxn id="104" idx="0"/>
            <a:endCxn id="180" idx="2"/>
          </p:cNvCxnSpPr>
          <p:nvPr/>
        </p:nvCxnSpPr>
        <p:spPr>
          <a:xfrm flipV="1">
            <a:off x="3707905" y="980728"/>
            <a:ext cx="53643" cy="356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42" idx="0"/>
            <a:endCxn id="141" idx="2"/>
          </p:cNvCxnSpPr>
          <p:nvPr/>
        </p:nvCxnSpPr>
        <p:spPr>
          <a:xfrm flipH="1" flipV="1">
            <a:off x="5557528" y="1462916"/>
            <a:ext cx="886680" cy="491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115132" y="847745"/>
            <a:ext cx="116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isRelatedTo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16016" y="2780928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languageName</a:t>
            </a:r>
            <a:endParaRPr lang="it-IT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901425" y="2492896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52320" y="1949733"/>
            <a:ext cx="1644626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Professional</a:t>
            </a:r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42" name="Rounded Rectangle 141"/>
          <p:cNvSpPr/>
          <p:nvPr/>
        </p:nvSpPr>
        <p:spPr>
          <a:xfrm>
            <a:off x="7668344" y="3068960"/>
            <a:ext cx="1434892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22" name="Rounded Rectangle 121"/>
          <p:cNvSpPr/>
          <p:nvPr/>
        </p:nvSpPr>
        <p:spPr>
          <a:xfrm>
            <a:off x="6012462" y="3861048"/>
            <a:ext cx="2373328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CertificationAuthority</a:t>
            </a:r>
            <a:endParaRPr lang="it-IT" dirty="0"/>
          </a:p>
        </p:txBody>
      </p:sp>
      <p:sp>
        <p:nvSpPr>
          <p:cNvPr id="42" name="Rounded Rectangle 41"/>
          <p:cNvSpPr/>
          <p:nvPr/>
        </p:nvSpPr>
        <p:spPr>
          <a:xfrm>
            <a:off x="5724128" y="1954190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Location</a:t>
            </a:r>
            <a:endParaRPr lang="it-IT" dirty="0"/>
          </a:p>
        </p:txBody>
      </p:sp>
      <p:sp>
        <p:nvSpPr>
          <p:cNvPr id="91" name="Rounded Rectangle 90"/>
          <p:cNvSpPr/>
          <p:nvPr/>
        </p:nvSpPr>
        <p:spPr>
          <a:xfrm>
            <a:off x="5706342" y="3322342"/>
            <a:ext cx="1693547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Remuneration</a:t>
            </a:r>
            <a:endParaRPr lang="it-IT" dirty="0"/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230541" y="6091991"/>
            <a:ext cx="8130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9244" y="5847075"/>
            <a:ext cx="12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chemeClr val="accent2"/>
                </a:solidFill>
              </a:rPr>
              <a:t>rdfs:subClassOf</a:t>
            </a:r>
            <a:endParaRPr lang="it-IT" sz="1000" dirty="0">
              <a:solidFill>
                <a:schemeClr val="accent2"/>
              </a:solidFill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230541" y="6669360"/>
            <a:ext cx="7936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40925" y="6423139"/>
            <a:ext cx="135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/>
              <a:t>owl:DatatypeProperty</a:t>
            </a:r>
            <a:endParaRPr lang="it-IT" sz="1000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239384" y="6380188"/>
            <a:ext cx="804224" cy="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40925" y="6135107"/>
            <a:ext cx="135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chemeClr val="accent5">
                    <a:lumMod val="75000"/>
                  </a:schemeClr>
                </a:solidFill>
              </a:rPr>
              <a:t>owl:ObjectProperty</a:t>
            </a:r>
            <a:endParaRPr lang="it-IT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1520" y="2431921"/>
            <a:ext cx="1224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languageLevel</a:t>
            </a:r>
            <a:r>
              <a:rPr lang="it-IT" sz="1200" dirty="0" smtClean="0"/>
              <a:t>*</a:t>
            </a:r>
            <a:endParaRPr lang="it-IT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-70296" y="1628800"/>
            <a:ext cx="122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languageType</a:t>
            </a:r>
            <a:r>
              <a:rPr lang="it-IT" sz="1200" dirty="0" smtClean="0"/>
              <a:t>*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908842" y="6309320"/>
            <a:ext cx="3239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* </a:t>
            </a:r>
            <a:r>
              <a:rPr lang="it-IT" sz="1000" dirty="0" err="1" smtClean="0"/>
              <a:t>language</a:t>
            </a:r>
            <a:r>
              <a:rPr lang="en-US" sz="1000" dirty="0" smtClean="0"/>
              <a:t>Level </a:t>
            </a:r>
            <a:r>
              <a:rPr lang="en-US" sz="1000" dirty="0"/>
              <a:t>and </a:t>
            </a:r>
            <a:r>
              <a:rPr lang="en-US" sz="1000" dirty="0" err="1" smtClean="0"/>
              <a:t>languageType</a:t>
            </a:r>
            <a:r>
              <a:rPr lang="en-US" sz="1000" dirty="0" smtClean="0"/>
              <a:t> </a:t>
            </a:r>
            <a:r>
              <a:rPr lang="en-US" sz="1000" dirty="0"/>
              <a:t>are not directly linked to an </a:t>
            </a:r>
            <a:r>
              <a:rPr lang="en-US" sz="1000" dirty="0" smtClean="0"/>
              <a:t>Expert, but </a:t>
            </a:r>
            <a:r>
              <a:rPr lang="en-US" sz="1000" dirty="0"/>
              <a:t>are instead associated with the triple</a:t>
            </a:r>
          </a:p>
          <a:p>
            <a:r>
              <a:rPr lang="en-US" sz="1000" dirty="0"/>
              <a:t>«Expert knows Language</a:t>
            </a:r>
            <a:r>
              <a:rPr lang="en-US" sz="1000" dirty="0" smtClean="0"/>
              <a:t>» by</a:t>
            </a:r>
            <a:r>
              <a:rPr lang="it-IT" sz="1000" dirty="0" smtClean="0"/>
              <a:t> </a:t>
            </a:r>
            <a:r>
              <a:rPr lang="it-IT" sz="1000" dirty="0" err="1" smtClean="0"/>
              <a:t>reification</a:t>
            </a:r>
            <a:r>
              <a:rPr lang="it-IT" sz="1000" dirty="0" smtClean="0"/>
              <a:t> via </a:t>
            </a:r>
            <a:r>
              <a:rPr lang="it-IT" sz="1000" dirty="0" err="1" smtClean="0"/>
              <a:t>rdf:Statement</a:t>
            </a:r>
            <a:endParaRPr lang="it-IT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1063" y="2583583"/>
            <a:ext cx="7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(native…)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7087" y="3045248"/>
            <a:ext cx="7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(C1, C2…)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80112" y="2996952"/>
            <a:ext cx="175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remunerationCurrency</a:t>
            </a:r>
            <a:endParaRPr lang="it-IT" sz="1200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6516216" y="2833629"/>
            <a:ext cx="13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remunerationvalue</a:t>
            </a:r>
            <a:endParaRPr lang="it-IT" sz="1200" dirty="0" smtClean="0"/>
          </a:p>
        </p:txBody>
      </p:sp>
      <p:cxnSp>
        <p:nvCxnSpPr>
          <p:cNvPr id="131" name="Straight Arrow Connector 130"/>
          <p:cNvCxnSpPr>
            <a:stCxn id="34" idx="0"/>
            <a:endCxn id="104" idx="2"/>
          </p:cNvCxnSpPr>
          <p:nvPr/>
        </p:nvCxnSpPr>
        <p:spPr>
          <a:xfrm flipV="1">
            <a:off x="3707904" y="1732269"/>
            <a:ext cx="1" cy="653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202572" y="1880137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hasExpertise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309095" y="1162102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</a:t>
            </a:r>
            <a:endParaRPr lang="it-IT" dirty="0"/>
          </a:p>
        </p:txBody>
      </p:sp>
      <p:cxnSp>
        <p:nvCxnSpPr>
          <p:cNvPr id="102" name="Straight Arrow Connector 101"/>
          <p:cNvCxnSpPr>
            <a:stCxn id="99" idx="0"/>
            <a:endCxn id="12" idx="2"/>
          </p:cNvCxnSpPr>
          <p:nvPr/>
        </p:nvCxnSpPr>
        <p:spPr>
          <a:xfrm flipH="1" flipV="1">
            <a:off x="899592" y="745240"/>
            <a:ext cx="129583" cy="41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2987825" y="1337579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Expertise</a:t>
            </a:r>
            <a:endParaRPr lang="it-IT" dirty="0"/>
          </a:p>
        </p:txBody>
      </p:sp>
      <p:cxnSp>
        <p:nvCxnSpPr>
          <p:cNvPr id="106" name="Straight Arrow Connector 105"/>
          <p:cNvCxnSpPr>
            <a:stCxn id="99" idx="3"/>
            <a:endCxn id="104" idx="1"/>
          </p:cNvCxnSpPr>
          <p:nvPr/>
        </p:nvCxnSpPr>
        <p:spPr>
          <a:xfrm>
            <a:off x="1749255" y="1359447"/>
            <a:ext cx="1238570" cy="175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907704" y="1351801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hasExpertise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0" name="Straight Arrow Connector 109"/>
          <p:cNvCxnSpPr>
            <a:stCxn id="180" idx="0"/>
            <a:endCxn id="10" idx="1"/>
          </p:cNvCxnSpPr>
          <p:nvPr/>
        </p:nvCxnSpPr>
        <p:spPr>
          <a:xfrm>
            <a:off x="3761548" y="116632"/>
            <a:ext cx="1071265" cy="19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832813" y="40960"/>
            <a:ext cx="1284900" cy="543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SubjectiveProperty</a:t>
            </a:r>
            <a:endParaRPr lang="it-IT" dirty="0"/>
          </a:p>
        </p:txBody>
      </p:sp>
      <p:sp>
        <p:nvSpPr>
          <p:cNvPr id="12" name="Rounded Rectangle 11"/>
          <p:cNvSpPr/>
          <p:nvPr/>
        </p:nvSpPr>
        <p:spPr>
          <a:xfrm>
            <a:off x="341530" y="260648"/>
            <a:ext cx="1116124" cy="4845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Physical</a:t>
            </a:r>
            <a:endParaRPr lang="it-IT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2987824" y="2386238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Organization</a:t>
            </a:r>
            <a:endParaRPr lang="it-IT" dirty="0"/>
          </a:p>
        </p:txBody>
      </p:sp>
      <p:sp>
        <p:nvSpPr>
          <p:cNvPr id="35" name="Rounded Rectangle 34"/>
          <p:cNvSpPr/>
          <p:nvPr/>
        </p:nvSpPr>
        <p:spPr>
          <a:xfrm>
            <a:off x="2984808" y="2924944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Language</a:t>
            </a:r>
            <a:endParaRPr lang="it-IT" dirty="0"/>
          </a:p>
        </p:txBody>
      </p:sp>
      <p:sp>
        <p:nvSpPr>
          <p:cNvPr id="36" name="Rounded Rectangle 35"/>
          <p:cNvSpPr/>
          <p:nvPr/>
        </p:nvSpPr>
        <p:spPr>
          <a:xfrm>
            <a:off x="2984808" y="3501008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DailyRate</a:t>
            </a:r>
            <a:endParaRPr lang="it-IT" dirty="0"/>
          </a:p>
        </p:txBody>
      </p:sp>
      <p:sp>
        <p:nvSpPr>
          <p:cNvPr id="37" name="Rounded Rectangle 36"/>
          <p:cNvSpPr/>
          <p:nvPr/>
        </p:nvSpPr>
        <p:spPr>
          <a:xfrm>
            <a:off x="2987824" y="4077072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/>
          </a:p>
        </p:txBody>
      </p:sp>
      <p:sp>
        <p:nvSpPr>
          <p:cNvPr id="38" name="Rounded Rectangle 37"/>
          <p:cNvSpPr/>
          <p:nvPr/>
        </p:nvSpPr>
        <p:spPr>
          <a:xfrm>
            <a:off x="2987324" y="4653136"/>
            <a:ext cx="187522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ExternalProfile</a:t>
            </a:r>
            <a:endParaRPr lang="it-IT" dirty="0"/>
          </a:p>
        </p:txBody>
      </p:sp>
      <p:cxnSp>
        <p:nvCxnSpPr>
          <p:cNvPr id="43" name="Straight Arrow Connector 42"/>
          <p:cNvCxnSpPr>
            <a:stCxn id="34" idx="3"/>
            <a:endCxn id="42" idx="1"/>
          </p:cNvCxnSpPr>
          <p:nvPr/>
        </p:nvCxnSpPr>
        <p:spPr>
          <a:xfrm flipV="1">
            <a:off x="4427984" y="2151535"/>
            <a:ext cx="129614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44008" y="2036500"/>
            <a:ext cx="98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isLocatedAt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35" idx="3"/>
            <a:endCxn id="127" idx="1"/>
          </p:cNvCxnSpPr>
          <p:nvPr/>
        </p:nvCxnSpPr>
        <p:spPr>
          <a:xfrm flipV="1">
            <a:off x="4424968" y="3063444"/>
            <a:ext cx="867112" cy="58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3"/>
            <a:endCxn id="124" idx="1"/>
          </p:cNvCxnSpPr>
          <p:nvPr/>
        </p:nvCxnSpPr>
        <p:spPr>
          <a:xfrm flipV="1">
            <a:off x="4424968" y="2583583"/>
            <a:ext cx="1083858" cy="538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99992" y="2575937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languageCode</a:t>
            </a:r>
            <a:endParaRPr lang="it-IT" sz="1200" dirty="0"/>
          </a:p>
        </p:txBody>
      </p:sp>
      <p:cxnSp>
        <p:nvCxnSpPr>
          <p:cNvPr id="57" name="Straight Arrow Connector 56"/>
          <p:cNvCxnSpPr>
            <a:stCxn id="99" idx="2"/>
            <a:endCxn id="35" idx="1"/>
          </p:cNvCxnSpPr>
          <p:nvPr/>
        </p:nvCxnSpPr>
        <p:spPr>
          <a:xfrm>
            <a:off x="1029175" y="1556792"/>
            <a:ext cx="1955633" cy="1565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07704" y="2348880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knowsLanguage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99" idx="2"/>
            <a:endCxn id="67" idx="0"/>
          </p:cNvCxnSpPr>
          <p:nvPr/>
        </p:nvCxnSpPr>
        <p:spPr>
          <a:xfrm flipH="1">
            <a:off x="633121" y="1556792"/>
            <a:ext cx="396054" cy="1488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9" idx="2"/>
            <a:endCxn id="70" idx="0"/>
          </p:cNvCxnSpPr>
          <p:nvPr/>
        </p:nvCxnSpPr>
        <p:spPr>
          <a:xfrm rot="5400000">
            <a:off x="209741" y="1764148"/>
            <a:ext cx="1026791" cy="61207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9" idx="2"/>
            <a:endCxn id="34" idx="0"/>
          </p:cNvCxnSpPr>
          <p:nvPr/>
        </p:nvCxnSpPr>
        <p:spPr>
          <a:xfrm>
            <a:off x="1029175" y="1556792"/>
            <a:ext cx="2678729" cy="829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216576" y="1855857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worksAt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7" name="Straight Arrow Connector 96"/>
          <p:cNvCxnSpPr>
            <a:stCxn id="36" idx="3"/>
            <a:endCxn id="91" idx="1"/>
          </p:cNvCxnSpPr>
          <p:nvPr/>
        </p:nvCxnSpPr>
        <p:spPr>
          <a:xfrm flipV="1">
            <a:off x="4424968" y="3482329"/>
            <a:ext cx="1281374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716016" y="3501008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amountsTo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5" name="Straight Arrow Connector 104"/>
          <p:cNvCxnSpPr>
            <a:stCxn id="34" idx="3"/>
            <a:endCxn id="141" idx="2"/>
          </p:cNvCxnSpPr>
          <p:nvPr/>
        </p:nvCxnSpPr>
        <p:spPr>
          <a:xfrm flipV="1">
            <a:off x="4427984" y="1462916"/>
            <a:ext cx="1129544" cy="1120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5" idx="3"/>
            <a:endCxn id="147" idx="1"/>
          </p:cNvCxnSpPr>
          <p:nvPr/>
        </p:nvCxnSpPr>
        <p:spPr>
          <a:xfrm flipV="1">
            <a:off x="4424968" y="2221315"/>
            <a:ext cx="3027352" cy="900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6" idx="3"/>
            <a:endCxn id="147" idx="1"/>
          </p:cNvCxnSpPr>
          <p:nvPr/>
        </p:nvCxnSpPr>
        <p:spPr>
          <a:xfrm flipV="1">
            <a:off x="4424968" y="2221315"/>
            <a:ext cx="3027352" cy="1477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7" idx="3"/>
            <a:endCxn id="142" idx="1"/>
          </p:cNvCxnSpPr>
          <p:nvPr/>
        </p:nvCxnSpPr>
        <p:spPr>
          <a:xfrm flipV="1">
            <a:off x="4427984" y="3340542"/>
            <a:ext cx="3240360" cy="93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7" idx="3"/>
            <a:endCxn id="122" idx="1"/>
          </p:cNvCxnSpPr>
          <p:nvPr/>
        </p:nvCxnSpPr>
        <p:spPr>
          <a:xfrm flipV="1">
            <a:off x="4427984" y="4058393"/>
            <a:ext cx="158447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08826" y="2445083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92080" y="2924944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20580" y="3944089"/>
            <a:ext cx="9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issuedBy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5" name="Straight Arrow Connector 134"/>
          <p:cNvCxnSpPr>
            <a:stCxn id="37" idx="3"/>
            <a:endCxn id="143" idx="1"/>
          </p:cNvCxnSpPr>
          <p:nvPr/>
        </p:nvCxnSpPr>
        <p:spPr>
          <a:xfrm>
            <a:off x="4427984" y="4274417"/>
            <a:ext cx="1689681" cy="32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824028" y="4232121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expirationDate</a:t>
            </a:r>
            <a:endParaRPr lang="it-IT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970481" y="4227265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xsd:date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9" name="Straight Arrow Connector 138"/>
          <p:cNvCxnSpPr>
            <a:stCxn id="37" idx="3"/>
            <a:endCxn id="138" idx="1"/>
          </p:cNvCxnSpPr>
          <p:nvPr/>
        </p:nvCxnSpPr>
        <p:spPr>
          <a:xfrm>
            <a:off x="4427984" y="4274417"/>
            <a:ext cx="1542497" cy="91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117665" y="4459178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644008" y="4448145"/>
            <a:ext cx="137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certificationTitle</a:t>
            </a:r>
            <a:endParaRPr lang="it-IT" sz="1200" dirty="0"/>
          </a:p>
        </p:txBody>
      </p:sp>
      <p:cxnSp>
        <p:nvCxnSpPr>
          <p:cNvPr id="149" name="Curved Connector 148"/>
          <p:cNvCxnSpPr>
            <a:stCxn id="99" idx="2"/>
          </p:cNvCxnSpPr>
          <p:nvPr/>
        </p:nvCxnSpPr>
        <p:spPr>
          <a:xfrm rot="16200000" flipH="1">
            <a:off x="676351" y="1909615"/>
            <a:ext cx="1800200" cy="10945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504522" y="3356992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409524" y="2924944"/>
            <a:ext cx="136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experienceInYears</a:t>
            </a:r>
            <a:endParaRPr lang="it-IT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781697" y="4869160"/>
            <a:ext cx="151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externalProfileName</a:t>
            </a:r>
            <a:endParaRPr lang="it-IT" sz="1200" dirty="0" smtClean="0"/>
          </a:p>
        </p:txBody>
      </p:sp>
      <p:cxnSp>
        <p:nvCxnSpPr>
          <p:cNvPr id="166" name="Straight Arrow Connector 165"/>
          <p:cNvCxnSpPr>
            <a:stCxn id="38" idx="3"/>
            <a:endCxn id="168" idx="1"/>
          </p:cNvCxnSpPr>
          <p:nvPr/>
        </p:nvCxnSpPr>
        <p:spPr>
          <a:xfrm>
            <a:off x="4862548" y="4850481"/>
            <a:ext cx="1424028" cy="321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286576" y="4941168"/>
            <a:ext cx="181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(ORCID, </a:t>
            </a:r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LinkedIn</a:t>
            </a:r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, etc.)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9" name="Straight Arrow Connector 168"/>
          <p:cNvCxnSpPr>
            <a:stCxn id="38" idx="3"/>
            <a:endCxn id="175" idx="1"/>
          </p:cNvCxnSpPr>
          <p:nvPr/>
        </p:nvCxnSpPr>
        <p:spPr>
          <a:xfrm>
            <a:off x="4862548" y="4850481"/>
            <a:ext cx="1445735" cy="24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860032" y="4653136"/>
            <a:ext cx="146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externalProfileUrl</a:t>
            </a:r>
            <a:endParaRPr lang="it-IT" sz="12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6308283" y="4736177"/>
            <a:ext cx="106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6" name="Curved Connector 175"/>
          <p:cNvCxnSpPr>
            <a:stCxn id="99" idx="2"/>
            <a:endCxn id="37" idx="1"/>
          </p:cNvCxnSpPr>
          <p:nvPr/>
        </p:nvCxnSpPr>
        <p:spPr>
          <a:xfrm rot="16200000" flipH="1">
            <a:off x="649687" y="1936279"/>
            <a:ext cx="2717625" cy="19586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9" name="Curved Connector 178"/>
          <p:cNvCxnSpPr>
            <a:stCxn id="99" idx="2"/>
            <a:endCxn id="38" idx="1"/>
          </p:cNvCxnSpPr>
          <p:nvPr/>
        </p:nvCxnSpPr>
        <p:spPr>
          <a:xfrm rot="16200000" flipH="1">
            <a:off x="361405" y="2224561"/>
            <a:ext cx="3293689" cy="19581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763688" y="3872081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hasCertification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51422" y="4413477"/>
            <a:ext cx="148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hasExternalProfile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4" name="Curved Connector 183"/>
          <p:cNvCxnSpPr>
            <a:stCxn id="99" idx="2"/>
            <a:endCxn id="191" idx="0"/>
          </p:cNvCxnSpPr>
          <p:nvPr/>
        </p:nvCxnSpPr>
        <p:spPr>
          <a:xfrm rot="5400000">
            <a:off x="-241804" y="2662077"/>
            <a:ext cx="2376264" cy="16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65079" y="3584049"/>
            <a:ext cx="160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yearsOnMarketPlace</a:t>
            </a:r>
            <a:endParaRPr lang="it-IT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73857" y="3933056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5" name="Straight Arrow Connector 194"/>
          <p:cNvCxnSpPr>
            <a:stCxn id="38" idx="3"/>
            <a:endCxn id="146" idx="1"/>
          </p:cNvCxnSpPr>
          <p:nvPr/>
        </p:nvCxnSpPr>
        <p:spPr>
          <a:xfrm flipV="1">
            <a:off x="4862548" y="1316098"/>
            <a:ext cx="3260845" cy="353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99" idx="2"/>
            <a:endCxn id="36" idx="1"/>
          </p:cNvCxnSpPr>
          <p:nvPr/>
        </p:nvCxnSpPr>
        <p:spPr>
          <a:xfrm>
            <a:off x="1029175" y="1556792"/>
            <a:ext cx="1955633" cy="2141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2269016" y="3221191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requests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48804" y="5229200"/>
            <a:ext cx="187522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</a:t>
            </a:r>
            <a:endParaRPr lang="it-IT" dirty="0"/>
          </a:p>
        </p:txBody>
      </p:sp>
      <p:cxnSp>
        <p:nvCxnSpPr>
          <p:cNvPr id="76" name="Straight Arrow Connector 75"/>
          <p:cNvCxnSpPr>
            <a:stCxn id="75" idx="3"/>
          </p:cNvCxnSpPr>
          <p:nvPr/>
        </p:nvCxnSpPr>
        <p:spPr>
          <a:xfrm>
            <a:off x="4824028" y="5426545"/>
            <a:ext cx="808298" cy="362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06474" y="5168225"/>
            <a:ext cx="102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contractType</a:t>
            </a:r>
            <a:endParaRPr lang="it-IT" sz="12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5782520" y="5324400"/>
            <a:ext cx="181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(full-time, part-time, etc.)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>
            <a:stCxn id="75" idx="3"/>
          </p:cNvCxnSpPr>
          <p:nvPr/>
        </p:nvCxnSpPr>
        <p:spPr>
          <a:xfrm>
            <a:off x="4824028" y="5426545"/>
            <a:ext cx="903036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60032" y="5661248"/>
            <a:ext cx="156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contractConstraint</a:t>
            </a:r>
            <a:endParaRPr lang="it-IT" sz="12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5625884" y="6021288"/>
            <a:ext cx="103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/>
          <p:cNvCxnSpPr>
            <a:stCxn id="91" idx="0"/>
            <a:endCxn id="101" idx="2"/>
          </p:cNvCxnSpPr>
          <p:nvPr/>
        </p:nvCxnSpPr>
        <p:spPr>
          <a:xfrm flipV="1">
            <a:off x="6553116" y="2769895"/>
            <a:ext cx="837932" cy="515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1" idx="0"/>
            <a:endCxn id="125" idx="2"/>
          </p:cNvCxnSpPr>
          <p:nvPr/>
        </p:nvCxnSpPr>
        <p:spPr>
          <a:xfrm flipH="1" flipV="1">
            <a:off x="6357767" y="2952914"/>
            <a:ext cx="195349" cy="332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274409" y="1506457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7" name="Curved Connector 116"/>
          <p:cNvCxnSpPr>
            <a:stCxn id="75" idx="3"/>
            <a:endCxn id="91" idx="3"/>
          </p:cNvCxnSpPr>
          <p:nvPr/>
        </p:nvCxnSpPr>
        <p:spPr>
          <a:xfrm flipV="1">
            <a:off x="4824028" y="3482329"/>
            <a:ext cx="2575861" cy="1944216"/>
          </a:xfrm>
          <a:prstGeom prst="curvedConnector3">
            <a:avLst>
              <a:gd name="adj1" fmla="val 10887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804248" y="4581128"/>
            <a:ext cx="130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hasRemuneration</a:t>
            </a:r>
            <a:endParaRPr lang="it-IT" sz="1200" dirty="0" smtClean="0"/>
          </a:p>
        </p:txBody>
      </p:sp>
      <p:cxnSp>
        <p:nvCxnSpPr>
          <p:cNvPr id="120" name="Curved Connector 119"/>
          <p:cNvCxnSpPr>
            <a:stCxn id="99" idx="2"/>
            <a:endCxn id="75" idx="1"/>
          </p:cNvCxnSpPr>
          <p:nvPr/>
        </p:nvCxnSpPr>
        <p:spPr>
          <a:xfrm rot="16200000" flipH="1">
            <a:off x="54113" y="2531853"/>
            <a:ext cx="3869753" cy="191962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723420" y="5157192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isUnderContract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3" name="Straight Arrow Connector 122"/>
          <p:cNvCxnSpPr>
            <a:stCxn id="42" idx="0"/>
            <a:endCxn id="115" idx="2"/>
          </p:cNvCxnSpPr>
          <p:nvPr/>
        </p:nvCxnSpPr>
        <p:spPr>
          <a:xfrm flipV="1">
            <a:off x="6444208" y="1783456"/>
            <a:ext cx="319824" cy="170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868144" y="2675915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300192" y="1628800"/>
            <a:ext cx="92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a</a:t>
            </a:r>
            <a:r>
              <a:rPr lang="it-IT" sz="1200" dirty="0" err="1" smtClean="0"/>
              <a:t>ddress</a:t>
            </a:r>
            <a:r>
              <a:rPr lang="it-IT" sz="1200" dirty="0" smtClean="0"/>
              <a:t>…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308304" y="422108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certificationAuthorityName</a:t>
            </a:r>
            <a:endParaRPr lang="it-IT" sz="1200" dirty="0"/>
          </a:p>
        </p:txBody>
      </p:sp>
      <p:cxnSp>
        <p:nvCxnSpPr>
          <p:cNvPr id="129" name="Straight Arrow Connector 128"/>
          <p:cNvCxnSpPr>
            <a:stCxn id="122" idx="3"/>
            <a:endCxn id="130" idx="0"/>
          </p:cNvCxnSpPr>
          <p:nvPr/>
        </p:nvCxnSpPr>
        <p:spPr>
          <a:xfrm>
            <a:off x="8385790" y="4058393"/>
            <a:ext cx="521123" cy="46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417290" y="4520153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3" name="Straight Arrow Connector 132"/>
          <p:cNvCxnSpPr>
            <a:stCxn id="104" idx="0"/>
            <a:endCxn id="137" idx="2"/>
          </p:cNvCxnSpPr>
          <p:nvPr/>
        </p:nvCxnSpPr>
        <p:spPr>
          <a:xfrm flipH="1" flipV="1">
            <a:off x="2305256" y="692696"/>
            <a:ext cx="1402649" cy="644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691680" y="298006"/>
            <a:ext cx="1227152" cy="394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Sign</a:t>
            </a:r>
            <a:endParaRPr lang="it-IT" dirty="0"/>
          </a:p>
        </p:txBody>
      </p:sp>
      <p:sp>
        <p:nvSpPr>
          <p:cNvPr id="134" name="Rounded Rectangle 133"/>
          <p:cNvSpPr/>
          <p:nvPr/>
        </p:nvSpPr>
        <p:spPr>
          <a:xfrm>
            <a:off x="6715507" y="40960"/>
            <a:ext cx="1284900" cy="543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Objective</a:t>
            </a:r>
            <a:r>
              <a:rPr lang="it-IT" dirty="0" smtClean="0"/>
              <a:t> </a:t>
            </a:r>
            <a:r>
              <a:rPr lang="it-IT" dirty="0" err="1" smtClean="0"/>
              <a:t>Property</a:t>
            </a:r>
            <a:endParaRPr lang="it-IT" dirty="0"/>
          </a:p>
        </p:txBody>
      </p:sp>
      <p:sp>
        <p:nvSpPr>
          <p:cNvPr id="140" name="Rounded Rectangle 139"/>
          <p:cNvSpPr/>
          <p:nvPr/>
        </p:nvSpPr>
        <p:spPr>
          <a:xfrm>
            <a:off x="6760585" y="764704"/>
            <a:ext cx="1195791" cy="864096"/>
          </a:xfrm>
          <a:prstGeom prst="roundRect">
            <a:avLst/>
          </a:prstGeom>
          <a:solidFill>
            <a:srgbClr val="00863D"/>
          </a:solidFill>
          <a:ln>
            <a:solidFill>
              <a:srgbClr val="0086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 </a:t>
            </a:r>
            <a:r>
              <a:rPr lang="it-IT" dirty="0" err="1" smtClean="0"/>
              <a:t>Objective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sp>
        <p:nvSpPr>
          <p:cNvPr id="141" name="Rounded Rectangle 140"/>
          <p:cNvSpPr/>
          <p:nvPr/>
        </p:nvSpPr>
        <p:spPr>
          <a:xfrm>
            <a:off x="4735215" y="919753"/>
            <a:ext cx="1644626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Organizational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44" name="Rounded Rectangle 143"/>
          <p:cNvSpPr/>
          <p:nvPr/>
        </p:nvSpPr>
        <p:spPr>
          <a:xfrm>
            <a:off x="7380312" y="6054189"/>
            <a:ext cx="1434892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Contractual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46" name="Rounded Rectangle 145"/>
          <p:cNvSpPr/>
          <p:nvPr/>
        </p:nvSpPr>
        <p:spPr>
          <a:xfrm>
            <a:off x="8123393" y="1044516"/>
            <a:ext cx="1059299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Personal</a:t>
            </a:r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cxnSp>
        <p:nvCxnSpPr>
          <p:cNvPr id="148" name="Straight Arrow Connector 147"/>
          <p:cNvCxnSpPr>
            <a:stCxn id="140" idx="0"/>
            <a:endCxn id="134" idx="2"/>
          </p:cNvCxnSpPr>
          <p:nvPr/>
        </p:nvCxnSpPr>
        <p:spPr>
          <a:xfrm flipH="1" flipV="1">
            <a:off x="7357957" y="584123"/>
            <a:ext cx="524" cy="180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91" idx="0"/>
            <a:endCxn id="147" idx="2"/>
          </p:cNvCxnSpPr>
          <p:nvPr/>
        </p:nvCxnSpPr>
        <p:spPr>
          <a:xfrm flipV="1">
            <a:off x="6553116" y="2492896"/>
            <a:ext cx="1721517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2" idx="0"/>
            <a:endCxn id="142" idx="1"/>
          </p:cNvCxnSpPr>
          <p:nvPr/>
        </p:nvCxnSpPr>
        <p:spPr>
          <a:xfrm flipV="1">
            <a:off x="7199126" y="3340542"/>
            <a:ext cx="469218" cy="52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75" idx="3"/>
            <a:endCxn id="144" idx="1"/>
          </p:cNvCxnSpPr>
          <p:nvPr/>
        </p:nvCxnSpPr>
        <p:spPr>
          <a:xfrm>
            <a:off x="4824028" y="5426545"/>
            <a:ext cx="2556284" cy="899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1" idx="3"/>
            <a:endCxn id="140" idx="1"/>
          </p:cNvCxnSpPr>
          <p:nvPr/>
        </p:nvCxnSpPr>
        <p:spPr>
          <a:xfrm>
            <a:off x="6379841" y="1191335"/>
            <a:ext cx="380744" cy="5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6" idx="1"/>
            <a:endCxn id="140" idx="3"/>
          </p:cNvCxnSpPr>
          <p:nvPr/>
        </p:nvCxnSpPr>
        <p:spPr>
          <a:xfrm flipH="1" flipV="1">
            <a:off x="7956376" y="1196752"/>
            <a:ext cx="167017" cy="119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47" idx="0"/>
            <a:endCxn id="140" idx="2"/>
          </p:cNvCxnSpPr>
          <p:nvPr/>
        </p:nvCxnSpPr>
        <p:spPr>
          <a:xfrm flipH="1" flipV="1">
            <a:off x="7358481" y="1628800"/>
            <a:ext cx="916152" cy="3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2" idx="0"/>
            <a:endCxn id="140" idx="2"/>
          </p:cNvCxnSpPr>
          <p:nvPr/>
        </p:nvCxnSpPr>
        <p:spPr>
          <a:xfrm flipH="1" flipV="1">
            <a:off x="7358481" y="1628800"/>
            <a:ext cx="1027309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4" idx="0"/>
            <a:endCxn id="140" idx="2"/>
          </p:cNvCxnSpPr>
          <p:nvPr/>
        </p:nvCxnSpPr>
        <p:spPr>
          <a:xfrm flipH="1" flipV="1">
            <a:off x="7358481" y="1628800"/>
            <a:ext cx="739277" cy="442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3131840" y="116632"/>
            <a:ext cx="1259415" cy="864096"/>
          </a:xfrm>
          <a:prstGeom prst="roundRect">
            <a:avLst/>
          </a:prstGeom>
          <a:solidFill>
            <a:srgbClr val="00863D"/>
          </a:solidFill>
          <a:ln>
            <a:solidFill>
              <a:srgbClr val="0086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 </a:t>
            </a:r>
            <a:r>
              <a:rPr lang="it-IT" dirty="0" err="1" smtClean="0"/>
              <a:t>Subjective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cxnSp>
        <p:nvCxnSpPr>
          <p:cNvPr id="188" name="Straight Arrow Connector 187"/>
          <p:cNvCxnSpPr>
            <a:stCxn id="104" idx="0"/>
            <a:endCxn id="180" idx="2"/>
          </p:cNvCxnSpPr>
          <p:nvPr/>
        </p:nvCxnSpPr>
        <p:spPr>
          <a:xfrm flipV="1">
            <a:off x="3707905" y="980728"/>
            <a:ext cx="53643" cy="356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42" idx="0"/>
            <a:endCxn id="141" idx="2"/>
          </p:cNvCxnSpPr>
          <p:nvPr/>
        </p:nvCxnSpPr>
        <p:spPr>
          <a:xfrm flipH="1" flipV="1">
            <a:off x="5557528" y="1462916"/>
            <a:ext cx="886680" cy="491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115132" y="847745"/>
            <a:ext cx="116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isRelatedTo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16016" y="2780928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languageName</a:t>
            </a:r>
            <a:endParaRPr lang="it-IT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901425" y="2492896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7452320" y="1949733"/>
            <a:ext cx="1644626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Professional</a:t>
            </a:r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42" name="Rounded Rectangle 141"/>
          <p:cNvSpPr/>
          <p:nvPr/>
        </p:nvSpPr>
        <p:spPr>
          <a:xfrm>
            <a:off x="7668344" y="3068960"/>
            <a:ext cx="1434892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22" name="Rounded Rectangle 121"/>
          <p:cNvSpPr/>
          <p:nvPr/>
        </p:nvSpPr>
        <p:spPr>
          <a:xfrm>
            <a:off x="6012462" y="3861048"/>
            <a:ext cx="2373328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CertificationAuthority</a:t>
            </a:r>
            <a:endParaRPr lang="it-IT" dirty="0"/>
          </a:p>
        </p:txBody>
      </p:sp>
      <p:sp>
        <p:nvSpPr>
          <p:cNvPr id="42" name="Rounded Rectangle 41"/>
          <p:cNvSpPr/>
          <p:nvPr/>
        </p:nvSpPr>
        <p:spPr>
          <a:xfrm>
            <a:off x="5724128" y="1954190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Location</a:t>
            </a:r>
            <a:endParaRPr lang="it-IT" dirty="0"/>
          </a:p>
        </p:txBody>
      </p:sp>
      <p:sp>
        <p:nvSpPr>
          <p:cNvPr id="91" name="Rounded Rectangle 90"/>
          <p:cNvSpPr/>
          <p:nvPr/>
        </p:nvSpPr>
        <p:spPr>
          <a:xfrm>
            <a:off x="5706342" y="3284984"/>
            <a:ext cx="1693547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Remuneration</a:t>
            </a:r>
            <a:endParaRPr lang="it-IT" dirty="0"/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230541" y="6091991"/>
            <a:ext cx="8130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9244" y="5847075"/>
            <a:ext cx="12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chemeClr val="accent2"/>
                </a:solidFill>
              </a:rPr>
              <a:t>rdfs:subClassOf</a:t>
            </a:r>
            <a:endParaRPr lang="it-IT" sz="1000" dirty="0">
              <a:solidFill>
                <a:schemeClr val="accent2"/>
              </a:solidFill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230541" y="6669360"/>
            <a:ext cx="7936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40925" y="6423139"/>
            <a:ext cx="135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/>
              <a:t>owl:DatatypeProperty</a:t>
            </a:r>
            <a:endParaRPr lang="it-IT" sz="1000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239384" y="6380188"/>
            <a:ext cx="804224" cy="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40925" y="6135107"/>
            <a:ext cx="135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chemeClr val="accent5">
                    <a:lumMod val="75000"/>
                  </a:schemeClr>
                </a:solidFill>
              </a:rPr>
              <a:t>owl:ObjectProperty</a:t>
            </a:r>
            <a:endParaRPr lang="it-IT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1520" y="2431921"/>
            <a:ext cx="1224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languageLevel</a:t>
            </a:r>
            <a:r>
              <a:rPr lang="it-IT" sz="1200" dirty="0" smtClean="0"/>
              <a:t>*</a:t>
            </a:r>
            <a:endParaRPr lang="it-IT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-70296" y="1628800"/>
            <a:ext cx="122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languageType</a:t>
            </a:r>
            <a:r>
              <a:rPr lang="it-IT" sz="1200" dirty="0" smtClean="0"/>
              <a:t>*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908842" y="6309320"/>
            <a:ext cx="3239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* </a:t>
            </a:r>
            <a:r>
              <a:rPr lang="it-IT" sz="1000" dirty="0" err="1" smtClean="0"/>
              <a:t>language</a:t>
            </a:r>
            <a:r>
              <a:rPr lang="en-US" sz="1000" dirty="0" smtClean="0"/>
              <a:t>Level </a:t>
            </a:r>
            <a:r>
              <a:rPr lang="en-US" sz="1000" dirty="0"/>
              <a:t>and </a:t>
            </a:r>
            <a:r>
              <a:rPr lang="en-US" sz="1000" dirty="0" err="1" smtClean="0"/>
              <a:t>languageType</a:t>
            </a:r>
            <a:r>
              <a:rPr lang="en-US" sz="1000" dirty="0" smtClean="0"/>
              <a:t> </a:t>
            </a:r>
            <a:r>
              <a:rPr lang="en-US" sz="1000" dirty="0"/>
              <a:t>are not directly linked to an </a:t>
            </a:r>
            <a:r>
              <a:rPr lang="en-US" sz="1000" dirty="0" smtClean="0"/>
              <a:t>Expert, but </a:t>
            </a:r>
            <a:r>
              <a:rPr lang="en-US" sz="1000" dirty="0"/>
              <a:t>are instead associated with the triple</a:t>
            </a:r>
          </a:p>
          <a:p>
            <a:r>
              <a:rPr lang="en-US" sz="1000" dirty="0"/>
              <a:t>«Expert knows Language</a:t>
            </a:r>
            <a:r>
              <a:rPr lang="en-US" sz="1000" dirty="0" smtClean="0"/>
              <a:t>» by</a:t>
            </a:r>
            <a:r>
              <a:rPr lang="it-IT" sz="1000" dirty="0" smtClean="0"/>
              <a:t> </a:t>
            </a:r>
            <a:r>
              <a:rPr lang="it-IT" sz="1000" dirty="0" err="1" smtClean="0"/>
              <a:t>reification</a:t>
            </a:r>
            <a:r>
              <a:rPr lang="it-IT" sz="1000" dirty="0" smtClean="0"/>
              <a:t> via </a:t>
            </a:r>
            <a:r>
              <a:rPr lang="it-IT" sz="1000" dirty="0" err="1" smtClean="0"/>
              <a:t>rdf:Statement</a:t>
            </a:r>
            <a:endParaRPr lang="it-IT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1063" y="2583583"/>
            <a:ext cx="7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(native…)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7087" y="3045248"/>
            <a:ext cx="7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(C1, C2…)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80112" y="2996952"/>
            <a:ext cx="175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remunerationCurrency</a:t>
            </a:r>
            <a:endParaRPr lang="it-IT" sz="1200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6516216" y="2833629"/>
            <a:ext cx="13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remunerationvalue</a:t>
            </a:r>
            <a:endParaRPr lang="it-IT" sz="1200" dirty="0" smtClean="0"/>
          </a:p>
        </p:txBody>
      </p:sp>
      <p:cxnSp>
        <p:nvCxnSpPr>
          <p:cNvPr id="131" name="Straight Arrow Connector 130"/>
          <p:cNvCxnSpPr>
            <a:stCxn id="34" idx="0"/>
            <a:endCxn id="104" idx="2"/>
          </p:cNvCxnSpPr>
          <p:nvPr/>
        </p:nvCxnSpPr>
        <p:spPr>
          <a:xfrm flipV="1">
            <a:off x="3707904" y="1732269"/>
            <a:ext cx="1" cy="653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202572" y="1880137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hasExpertise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9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107504" y="2026198"/>
            <a:ext cx="93610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</a:t>
            </a:r>
            <a:endParaRPr lang="it-IT" dirty="0"/>
          </a:p>
        </p:txBody>
      </p:sp>
      <p:sp>
        <p:nvSpPr>
          <p:cNvPr id="12" name="Rounded Rectangle 11"/>
          <p:cNvSpPr/>
          <p:nvPr/>
        </p:nvSpPr>
        <p:spPr>
          <a:xfrm>
            <a:off x="107504" y="116632"/>
            <a:ext cx="1818202" cy="5684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EMMO </a:t>
            </a:r>
            <a:r>
              <a:rPr lang="it-IT" dirty="0" err="1" smtClean="0"/>
              <a:t>physical:Physical</a:t>
            </a:r>
            <a:endParaRPr lang="it-IT" dirty="0" smtClean="0"/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230541" y="5834156"/>
            <a:ext cx="8130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9244" y="5589240"/>
            <a:ext cx="12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chemeClr val="accent2"/>
                </a:solidFill>
              </a:rPr>
              <a:t>rdfs:subClassOf</a:t>
            </a:r>
            <a:endParaRPr lang="it-IT" sz="1000" dirty="0">
              <a:solidFill>
                <a:schemeClr val="accent2"/>
              </a:solidFill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230541" y="6411525"/>
            <a:ext cx="7936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40925" y="6165304"/>
            <a:ext cx="257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/>
              <a:t>owl:DatatypeProperty</a:t>
            </a:r>
            <a:r>
              <a:rPr lang="it-IT" sz="1000" dirty="0" smtClean="0"/>
              <a:t> (</a:t>
            </a:r>
            <a:r>
              <a:rPr lang="it-IT" sz="1000" dirty="0" err="1" smtClean="0"/>
              <a:t>hidden</a:t>
            </a:r>
            <a:r>
              <a:rPr lang="it-IT" sz="1000" dirty="0" smtClean="0"/>
              <a:t> in </a:t>
            </a:r>
            <a:r>
              <a:rPr lang="it-IT" sz="1000" dirty="0" err="1" smtClean="0"/>
              <a:t>this</a:t>
            </a:r>
            <a:r>
              <a:rPr lang="it-IT" sz="1000" dirty="0" smtClean="0"/>
              <a:t> </a:t>
            </a:r>
            <a:r>
              <a:rPr lang="it-IT" sz="1000" dirty="0" err="1" smtClean="0"/>
              <a:t>view</a:t>
            </a:r>
            <a:r>
              <a:rPr lang="it-IT" sz="1000" dirty="0" smtClean="0"/>
              <a:t>)</a:t>
            </a:r>
            <a:endParaRPr lang="it-IT" sz="1000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239384" y="6122353"/>
            <a:ext cx="804224" cy="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40925" y="5877272"/>
            <a:ext cx="135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chemeClr val="accent5">
                    <a:lumMod val="75000"/>
                  </a:schemeClr>
                </a:solidFill>
              </a:rPr>
              <a:t>owl:ObjectProperty</a:t>
            </a:r>
            <a:endParaRPr lang="it-IT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251520" y="1124744"/>
            <a:ext cx="1440160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Knowledge</a:t>
            </a:r>
          </a:p>
          <a:p>
            <a:pPr algn="ctr"/>
            <a:r>
              <a:rPr lang="it-IT" dirty="0" smtClean="0"/>
              <a:t>Provider</a:t>
            </a:r>
            <a:endParaRPr lang="it-IT" dirty="0"/>
          </a:p>
        </p:txBody>
      </p:sp>
      <p:cxnSp>
        <p:nvCxnSpPr>
          <p:cNvPr id="177" name="Straight Arrow Connector 176"/>
          <p:cNvCxnSpPr>
            <a:stCxn id="174" idx="0"/>
            <a:endCxn id="12" idx="2"/>
          </p:cNvCxnSpPr>
          <p:nvPr/>
        </p:nvCxnSpPr>
        <p:spPr>
          <a:xfrm flipV="1">
            <a:off x="971600" y="685111"/>
            <a:ext cx="45005" cy="439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6" name="Rounded Rectangle 185"/>
          <p:cNvSpPr/>
          <p:nvPr/>
        </p:nvSpPr>
        <p:spPr>
          <a:xfrm>
            <a:off x="2267744" y="44624"/>
            <a:ext cx="180020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ExpertsOntology</a:t>
            </a:r>
            <a:endParaRPr lang="it-IT" dirty="0"/>
          </a:p>
        </p:txBody>
      </p:sp>
      <p:cxnSp>
        <p:nvCxnSpPr>
          <p:cNvPr id="178" name="Straight Arrow Connector 177"/>
          <p:cNvCxnSpPr>
            <a:stCxn id="174" idx="0"/>
            <a:endCxn id="186" idx="2"/>
          </p:cNvCxnSpPr>
          <p:nvPr/>
        </p:nvCxnSpPr>
        <p:spPr>
          <a:xfrm flipV="1">
            <a:off x="971600" y="439314"/>
            <a:ext cx="2196244" cy="68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99" idx="0"/>
            <a:endCxn id="174" idx="2"/>
          </p:cNvCxnSpPr>
          <p:nvPr/>
        </p:nvCxnSpPr>
        <p:spPr>
          <a:xfrm flipV="1">
            <a:off x="575556" y="1700808"/>
            <a:ext cx="396044" cy="325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9" name="Rounded Rectangle 188"/>
          <p:cNvSpPr/>
          <p:nvPr/>
        </p:nvSpPr>
        <p:spPr>
          <a:xfrm>
            <a:off x="1691680" y="2026198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Organization</a:t>
            </a:r>
            <a:endParaRPr lang="it-IT" dirty="0"/>
          </a:p>
        </p:txBody>
      </p:sp>
      <p:cxnSp>
        <p:nvCxnSpPr>
          <p:cNvPr id="190" name="Straight Arrow Connector 189"/>
          <p:cNvCxnSpPr>
            <a:stCxn id="189" idx="0"/>
            <a:endCxn id="174" idx="2"/>
          </p:cNvCxnSpPr>
          <p:nvPr/>
        </p:nvCxnSpPr>
        <p:spPr>
          <a:xfrm flipH="1" flipV="1">
            <a:off x="971600" y="1700808"/>
            <a:ext cx="1440160" cy="325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2" name="Rounded Rectangle 191"/>
          <p:cNvSpPr/>
          <p:nvPr/>
        </p:nvSpPr>
        <p:spPr>
          <a:xfrm>
            <a:off x="3275856" y="2026198"/>
            <a:ext cx="75608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Team</a:t>
            </a:r>
            <a:endParaRPr lang="it-IT" dirty="0"/>
          </a:p>
        </p:txBody>
      </p:sp>
      <p:cxnSp>
        <p:nvCxnSpPr>
          <p:cNvPr id="193" name="Straight Arrow Connector 192"/>
          <p:cNvCxnSpPr>
            <a:stCxn id="192" idx="0"/>
            <a:endCxn id="174" idx="2"/>
          </p:cNvCxnSpPr>
          <p:nvPr/>
        </p:nvCxnSpPr>
        <p:spPr>
          <a:xfrm flipH="1" flipV="1">
            <a:off x="971600" y="1700808"/>
            <a:ext cx="2682298" cy="325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4139952" y="2026198"/>
            <a:ext cx="648072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Lab</a:t>
            </a:r>
            <a:endParaRPr lang="it-IT" dirty="0"/>
          </a:p>
        </p:txBody>
      </p:sp>
      <p:cxnSp>
        <p:nvCxnSpPr>
          <p:cNvPr id="196" name="Straight Arrow Connector 195"/>
          <p:cNvCxnSpPr>
            <a:stCxn id="194" idx="0"/>
            <a:endCxn id="174" idx="2"/>
          </p:cNvCxnSpPr>
          <p:nvPr/>
        </p:nvCxnSpPr>
        <p:spPr>
          <a:xfrm flipH="1" flipV="1">
            <a:off x="971600" y="1700808"/>
            <a:ext cx="3492388" cy="325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2771800" y="1215431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Expertise</a:t>
            </a:r>
            <a:endParaRPr lang="it-IT" dirty="0"/>
          </a:p>
        </p:txBody>
      </p:sp>
      <p:cxnSp>
        <p:nvCxnSpPr>
          <p:cNvPr id="198" name="Straight Arrow Connector 197"/>
          <p:cNvCxnSpPr>
            <a:stCxn id="174" idx="3"/>
            <a:endCxn id="197" idx="1"/>
          </p:cNvCxnSpPr>
          <p:nvPr/>
        </p:nvCxnSpPr>
        <p:spPr>
          <a:xfrm>
            <a:off x="1691680" y="141277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1763688" y="1166282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hasExpertise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0" name="Straight Arrow Connector 199"/>
          <p:cNvCxnSpPr>
            <a:stCxn id="197" idx="0"/>
            <a:endCxn id="201" idx="2"/>
          </p:cNvCxnSpPr>
          <p:nvPr/>
        </p:nvCxnSpPr>
        <p:spPr>
          <a:xfrm flipV="1">
            <a:off x="3491880" y="623054"/>
            <a:ext cx="1589798" cy="592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4286893" y="54575"/>
            <a:ext cx="1589570" cy="568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EMMO</a:t>
            </a:r>
          </a:p>
          <a:p>
            <a:pPr algn="ctr"/>
            <a:r>
              <a:rPr lang="it-IT" dirty="0" err="1"/>
              <a:t>s</a:t>
            </a:r>
            <a:r>
              <a:rPr lang="it-IT" dirty="0" err="1" smtClean="0"/>
              <a:t>emiotics:Sign</a:t>
            </a:r>
            <a:endParaRPr lang="it-IT" dirty="0"/>
          </a:p>
        </p:txBody>
      </p:sp>
      <p:sp>
        <p:nvSpPr>
          <p:cNvPr id="202" name="Rounded Rectangle 201"/>
          <p:cNvSpPr/>
          <p:nvPr/>
        </p:nvSpPr>
        <p:spPr>
          <a:xfrm>
            <a:off x="6012160" y="1268760"/>
            <a:ext cx="1259415" cy="864096"/>
          </a:xfrm>
          <a:prstGeom prst="roundRect">
            <a:avLst/>
          </a:prstGeom>
          <a:solidFill>
            <a:srgbClr val="00863D"/>
          </a:solidFill>
          <a:ln>
            <a:solidFill>
              <a:srgbClr val="0086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 </a:t>
            </a:r>
            <a:r>
              <a:rPr lang="it-IT" dirty="0" err="1" smtClean="0"/>
              <a:t>Subjective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cxnSp>
        <p:nvCxnSpPr>
          <p:cNvPr id="203" name="Straight Arrow Connector 202"/>
          <p:cNvCxnSpPr>
            <a:stCxn id="197" idx="3"/>
            <a:endCxn id="202" idx="1"/>
          </p:cNvCxnSpPr>
          <p:nvPr/>
        </p:nvCxnSpPr>
        <p:spPr>
          <a:xfrm>
            <a:off x="4211960" y="1412776"/>
            <a:ext cx="180020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3847622" y="712168"/>
            <a:ext cx="116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isRelatedTo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5" name="Straight Arrow Connector 204"/>
          <p:cNvCxnSpPr>
            <a:stCxn id="197" idx="0"/>
            <a:endCxn id="186" idx="2"/>
          </p:cNvCxnSpPr>
          <p:nvPr/>
        </p:nvCxnSpPr>
        <p:spPr>
          <a:xfrm flipH="1" flipV="1">
            <a:off x="3167844" y="439314"/>
            <a:ext cx="324036" cy="776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6" name="Rounded Rectangle 205"/>
          <p:cNvSpPr/>
          <p:nvPr/>
        </p:nvSpPr>
        <p:spPr>
          <a:xfrm>
            <a:off x="5364088" y="4449108"/>
            <a:ext cx="1644626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Organizational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207" name="Rounded Rectangle 206"/>
          <p:cNvSpPr/>
          <p:nvPr/>
        </p:nvSpPr>
        <p:spPr>
          <a:xfrm>
            <a:off x="7601604" y="2321768"/>
            <a:ext cx="1434892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Contractual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208" name="Rounded Rectangle 207"/>
          <p:cNvSpPr/>
          <p:nvPr/>
        </p:nvSpPr>
        <p:spPr>
          <a:xfrm>
            <a:off x="4932040" y="2321769"/>
            <a:ext cx="1059299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Personal</a:t>
            </a:r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210" name="Rounded Rectangle 209"/>
          <p:cNvSpPr/>
          <p:nvPr/>
        </p:nvSpPr>
        <p:spPr>
          <a:xfrm>
            <a:off x="6056119" y="2321769"/>
            <a:ext cx="1440160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Professional</a:t>
            </a:r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211" name="Rounded Rectangle 210"/>
          <p:cNvSpPr/>
          <p:nvPr/>
        </p:nvSpPr>
        <p:spPr>
          <a:xfrm>
            <a:off x="7457588" y="4449108"/>
            <a:ext cx="1434892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cxnSp>
        <p:nvCxnSpPr>
          <p:cNvPr id="213" name="Straight Arrow Connector 212"/>
          <p:cNvCxnSpPr>
            <a:stCxn id="207" idx="0"/>
            <a:endCxn id="214" idx="2"/>
          </p:cNvCxnSpPr>
          <p:nvPr/>
        </p:nvCxnSpPr>
        <p:spPr>
          <a:xfrm flipH="1" flipV="1">
            <a:off x="8266240" y="2132856"/>
            <a:ext cx="52810" cy="188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4" name="Rounded Rectangle 213"/>
          <p:cNvSpPr/>
          <p:nvPr/>
        </p:nvSpPr>
        <p:spPr>
          <a:xfrm>
            <a:off x="7668344" y="1268760"/>
            <a:ext cx="1195791" cy="864096"/>
          </a:xfrm>
          <a:prstGeom prst="roundRect">
            <a:avLst/>
          </a:prstGeom>
          <a:solidFill>
            <a:srgbClr val="00863D"/>
          </a:solidFill>
          <a:ln>
            <a:solidFill>
              <a:srgbClr val="0086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 </a:t>
            </a:r>
            <a:r>
              <a:rPr lang="it-IT" dirty="0" err="1" smtClean="0"/>
              <a:t>Objective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cxnSp>
        <p:nvCxnSpPr>
          <p:cNvPr id="215" name="Straight Arrow Connector 214"/>
          <p:cNvCxnSpPr>
            <a:stCxn id="210" idx="0"/>
            <a:endCxn id="214" idx="2"/>
          </p:cNvCxnSpPr>
          <p:nvPr/>
        </p:nvCxnSpPr>
        <p:spPr>
          <a:xfrm flipV="1">
            <a:off x="6776199" y="2132856"/>
            <a:ext cx="1490041" cy="188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8" idx="0"/>
            <a:endCxn id="214" idx="2"/>
          </p:cNvCxnSpPr>
          <p:nvPr/>
        </p:nvCxnSpPr>
        <p:spPr>
          <a:xfrm flipV="1">
            <a:off x="5461690" y="2132856"/>
            <a:ext cx="2804550" cy="188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11" idx="0"/>
            <a:endCxn id="214" idx="2"/>
          </p:cNvCxnSpPr>
          <p:nvPr/>
        </p:nvCxnSpPr>
        <p:spPr>
          <a:xfrm flipV="1">
            <a:off x="8175034" y="2132856"/>
            <a:ext cx="91206" cy="2316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06" idx="0"/>
            <a:endCxn id="214" idx="2"/>
          </p:cNvCxnSpPr>
          <p:nvPr/>
        </p:nvCxnSpPr>
        <p:spPr>
          <a:xfrm flipV="1">
            <a:off x="6186401" y="2132856"/>
            <a:ext cx="2079839" cy="2316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9" name="Rounded Rectangle 218"/>
          <p:cNvSpPr/>
          <p:nvPr/>
        </p:nvSpPr>
        <p:spPr>
          <a:xfrm>
            <a:off x="5952154" y="40960"/>
            <a:ext cx="1379446" cy="1051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EMMO</a:t>
            </a:r>
          </a:p>
          <a:p>
            <a:pPr algn="ctr"/>
            <a:r>
              <a:rPr lang="it-IT" dirty="0" err="1" smtClean="0"/>
              <a:t>properties:Subjective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sp>
        <p:nvSpPr>
          <p:cNvPr id="220" name="Rounded Rectangle 219"/>
          <p:cNvSpPr/>
          <p:nvPr/>
        </p:nvSpPr>
        <p:spPr>
          <a:xfrm>
            <a:off x="7596336" y="40960"/>
            <a:ext cx="1386154" cy="1051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EMMO </a:t>
            </a:r>
            <a:r>
              <a:rPr lang="it-IT" dirty="0" err="1" smtClean="0"/>
              <a:t>properties:Objective</a:t>
            </a:r>
            <a:r>
              <a:rPr lang="it-IT" dirty="0" smtClean="0"/>
              <a:t> </a:t>
            </a:r>
            <a:r>
              <a:rPr lang="it-IT" dirty="0" err="1" smtClean="0"/>
              <a:t>Property</a:t>
            </a:r>
            <a:endParaRPr lang="it-IT" dirty="0"/>
          </a:p>
        </p:txBody>
      </p:sp>
      <p:cxnSp>
        <p:nvCxnSpPr>
          <p:cNvPr id="221" name="Straight Arrow Connector 220"/>
          <p:cNvCxnSpPr>
            <a:stCxn id="202" idx="0"/>
            <a:endCxn id="219" idx="2"/>
          </p:cNvCxnSpPr>
          <p:nvPr/>
        </p:nvCxnSpPr>
        <p:spPr>
          <a:xfrm flipV="1">
            <a:off x="6641868" y="1092959"/>
            <a:ext cx="9" cy="17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4" idx="0"/>
            <a:endCxn id="220" idx="2"/>
          </p:cNvCxnSpPr>
          <p:nvPr/>
        </p:nvCxnSpPr>
        <p:spPr>
          <a:xfrm flipV="1">
            <a:off x="8266240" y="1092959"/>
            <a:ext cx="23173" cy="17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4" name="Rounded Rectangle 223"/>
          <p:cNvSpPr/>
          <p:nvPr/>
        </p:nvSpPr>
        <p:spPr>
          <a:xfrm>
            <a:off x="7593320" y="3069762"/>
            <a:ext cx="1227152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DailyRate</a:t>
            </a:r>
            <a:endParaRPr lang="it-IT" dirty="0"/>
          </a:p>
        </p:txBody>
      </p:sp>
      <p:cxnSp>
        <p:nvCxnSpPr>
          <p:cNvPr id="225" name="Straight Arrow Connector 224"/>
          <p:cNvCxnSpPr>
            <a:stCxn id="223" idx="0"/>
            <a:endCxn id="210" idx="2"/>
          </p:cNvCxnSpPr>
          <p:nvPr/>
        </p:nvCxnSpPr>
        <p:spPr>
          <a:xfrm flipV="1">
            <a:off x="6181191" y="2864932"/>
            <a:ext cx="595008" cy="255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24" idx="0"/>
            <a:endCxn id="210" idx="2"/>
          </p:cNvCxnSpPr>
          <p:nvPr/>
        </p:nvCxnSpPr>
        <p:spPr>
          <a:xfrm flipH="1" flipV="1">
            <a:off x="6776199" y="2864932"/>
            <a:ext cx="1430697" cy="20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7128284" y="3408095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amountsTo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8" name="Straight Arrow Connector 227"/>
          <p:cNvCxnSpPr>
            <a:stCxn id="229" idx="0"/>
            <a:endCxn id="210" idx="2"/>
          </p:cNvCxnSpPr>
          <p:nvPr/>
        </p:nvCxnSpPr>
        <p:spPr>
          <a:xfrm flipV="1">
            <a:off x="6553116" y="2864932"/>
            <a:ext cx="223083" cy="1047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9" name="Rounded Rectangle 228"/>
          <p:cNvSpPr/>
          <p:nvPr/>
        </p:nvSpPr>
        <p:spPr>
          <a:xfrm>
            <a:off x="5706342" y="3912151"/>
            <a:ext cx="1693547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Remuneration</a:t>
            </a:r>
            <a:endParaRPr lang="it-IT" dirty="0"/>
          </a:p>
        </p:txBody>
      </p:sp>
      <p:cxnSp>
        <p:nvCxnSpPr>
          <p:cNvPr id="230" name="Straight Arrow Connector 229"/>
          <p:cNvCxnSpPr>
            <a:stCxn id="224" idx="2"/>
            <a:endCxn id="229" idx="0"/>
          </p:cNvCxnSpPr>
          <p:nvPr/>
        </p:nvCxnSpPr>
        <p:spPr>
          <a:xfrm flipH="1">
            <a:off x="6553116" y="3464452"/>
            <a:ext cx="1653780" cy="447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7628892" y="5784359"/>
            <a:ext cx="9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issuedBy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7596638" y="6093296"/>
            <a:ext cx="1439858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 smtClean="0"/>
          </a:p>
          <a:p>
            <a:pPr algn="ctr"/>
            <a:r>
              <a:rPr lang="it-IT" dirty="0" smtClean="0"/>
              <a:t>Authority</a:t>
            </a:r>
            <a:endParaRPr lang="it-IT" dirty="0"/>
          </a:p>
        </p:txBody>
      </p:sp>
      <p:sp>
        <p:nvSpPr>
          <p:cNvPr id="234" name="Rounded Rectangle 233"/>
          <p:cNvSpPr/>
          <p:nvPr/>
        </p:nvSpPr>
        <p:spPr>
          <a:xfrm>
            <a:off x="7020272" y="5245653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/>
          </a:p>
        </p:txBody>
      </p:sp>
      <p:cxnSp>
        <p:nvCxnSpPr>
          <p:cNvPr id="235" name="Straight Arrow Connector 234"/>
          <p:cNvCxnSpPr>
            <a:stCxn id="234" idx="0"/>
            <a:endCxn id="211" idx="2"/>
          </p:cNvCxnSpPr>
          <p:nvPr/>
        </p:nvCxnSpPr>
        <p:spPr>
          <a:xfrm flipV="1">
            <a:off x="7740352" y="4992271"/>
            <a:ext cx="434682" cy="25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0"/>
            <a:endCxn id="211" idx="2"/>
          </p:cNvCxnSpPr>
          <p:nvPr/>
        </p:nvCxnSpPr>
        <p:spPr>
          <a:xfrm flipH="1" flipV="1">
            <a:off x="8175034" y="4992271"/>
            <a:ext cx="141533" cy="1101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3" name="Rounded Rectangle 252"/>
          <p:cNvSpPr/>
          <p:nvPr/>
        </p:nvSpPr>
        <p:spPr>
          <a:xfrm>
            <a:off x="7917356" y="3696127"/>
            <a:ext cx="111914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</a:t>
            </a:r>
            <a:endParaRPr lang="it-IT" dirty="0"/>
          </a:p>
        </p:txBody>
      </p:sp>
      <p:cxnSp>
        <p:nvCxnSpPr>
          <p:cNvPr id="254" name="Straight Arrow Connector 253"/>
          <p:cNvCxnSpPr>
            <a:stCxn id="253" idx="0"/>
            <a:endCxn id="207" idx="2"/>
          </p:cNvCxnSpPr>
          <p:nvPr/>
        </p:nvCxnSpPr>
        <p:spPr>
          <a:xfrm flipH="1" flipV="1">
            <a:off x="8319050" y="2864931"/>
            <a:ext cx="157876" cy="831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89" idx="2"/>
            <a:endCxn id="259" idx="0"/>
          </p:cNvCxnSpPr>
          <p:nvPr/>
        </p:nvCxnSpPr>
        <p:spPr>
          <a:xfrm>
            <a:off x="2411760" y="2420888"/>
            <a:ext cx="3672408" cy="2824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4608254" y="4217992"/>
            <a:ext cx="98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isLocatedAt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5364088" y="5245653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Location</a:t>
            </a:r>
            <a:endParaRPr lang="it-IT" dirty="0"/>
          </a:p>
        </p:txBody>
      </p:sp>
      <p:cxnSp>
        <p:nvCxnSpPr>
          <p:cNvPr id="231" name="Straight Arrow Connector 230"/>
          <p:cNvCxnSpPr>
            <a:stCxn id="234" idx="2"/>
            <a:endCxn id="233" idx="0"/>
          </p:cNvCxnSpPr>
          <p:nvPr/>
        </p:nvCxnSpPr>
        <p:spPr>
          <a:xfrm>
            <a:off x="7740352" y="5640343"/>
            <a:ext cx="576215" cy="452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59" idx="0"/>
            <a:endCxn id="206" idx="2"/>
          </p:cNvCxnSpPr>
          <p:nvPr/>
        </p:nvCxnSpPr>
        <p:spPr>
          <a:xfrm flipV="1">
            <a:off x="6084168" y="4992271"/>
            <a:ext cx="102233" cy="25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83" idx="0"/>
            <a:endCxn id="208" idx="2"/>
          </p:cNvCxnSpPr>
          <p:nvPr/>
        </p:nvCxnSpPr>
        <p:spPr>
          <a:xfrm flipV="1">
            <a:off x="4608254" y="2864932"/>
            <a:ext cx="853436" cy="220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7" name="Curved Connector 286"/>
          <p:cNvCxnSpPr>
            <a:stCxn id="99" idx="2"/>
            <a:endCxn id="253" idx="1"/>
          </p:cNvCxnSpPr>
          <p:nvPr/>
        </p:nvCxnSpPr>
        <p:spPr>
          <a:xfrm rot="16200000" flipH="1">
            <a:off x="3510164" y="-513720"/>
            <a:ext cx="1472584" cy="7341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6691972" y="3635152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isUnderContract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91" name="Straight Arrow Connector 290"/>
          <p:cNvCxnSpPr>
            <a:stCxn id="99" idx="3"/>
            <a:endCxn id="189" idx="1"/>
          </p:cNvCxnSpPr>
          <p:nvPr/>
        </p:nvCxnSpPr>
        <p:spPr>
          <a:xfrm>
            <a:off x="1043608" y="2223543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971600" y="1988840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worksAt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96" name="Curved Connector 295"/>
          <p:cNvCxnSpPr>
            <a:stCxn id="99" idx="2"/>
            <a:endCxn id="283" idx="1"/>
          </p:cNvCxnSpPr>
          <p:nvPr/>
        </p:nvCxnSpPr>
        <p:spPr>
          <a:xfrm rot="16200000" flipH="1">
            <a:off x="1746799" y="1249645"/>
            <a:ext cx="861870" cy="32043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2411760" y="3079993"/>
            <a:ext cx="148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hasExternalProfile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3419872" y="2575937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knowsLanguage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4" name="Curved Connector 303"/>
          <p:cNvCxnSpPr>
            <a:stCxn id="99" idx="2"/>
            <a:endCxn id="234" idx="0"/>
          </p:cNvCxnSpPr>
          <p:nvPr/>
        </p:nvCxnSpPr>
        <p:spPr>
          <a:xfrm rot="16200000" flipH="1">
            <a:off x="2745572" y="250872"/>
            <a:ext cx="2824765" cy="71647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6699398" y="4920263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hasCertification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804268" y="3023838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requests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12" name="Curved Connector 311"/>
          <p:cNvCxnSpPr>
            <a:stCxn id="99" idx="2"/>
            <a:endCxn id="224" idx="1"/>
          </p:cNvCxnSpPr>
          <p:nvPr/>
        </p:nvCxnSpPr>
        <p:spPr>
          <a:xfrm rot="16200000" flipH="1">
            <a:off x="3661329" y="-664885"/>
            <a:ext cx="846219" cy="701776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3" name="Rounded Rectangle 282"/>
          <p:cNvSpPr/>
          <p:nvPr/>
        </p:nvSpPr>
        <p:spPr>
          <a:xfrm>
            <a:off x="3779912" y="3085413"/>
            <a:ext cx="165668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ExternalProfile</a:t>
            </a:r>
            <a:endParaRPr lang="it-IT" dirty="0"/>
          </a:p>
        </p:txBody>
      </p:sp>
      <p:sp>
        <p:nvSpPr>
          <p:cNvPr id="223" name="Rounded Rectangle 222"/>
          <p:cNvSpPr/>
          <p:nvPr/>
        </p:nvSpPr>
        <p:spPr>
          <a:xfrm>
            <a:off x="5567615" y="3120063"/>
            <a:ext cx="1227152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Language</a:t>
            </a:r>
            <a:endParaRPr lang="it-IT" dirty="0"/>
          </a:p>
        </p:txBody>
      </p:sp>
      <p:cxnSp>
        <p:nvCxnSpPr>
          <p:cNvPr id="300" name="Straight Arrow Connector 299"/>
          <p:cNvCxnSpPr>
            <a:stCxn id="99" idx="2"/>
            <a:endCxn id="223" idx="0"/>
          </p:cNvCxnSpPr>
          <p:nvPr/>
        </p:nvCxnSpPr>
        <p:spPr>
          <a:xfrm>
            <a:off x="575556" y="2420888"/>
            <a:ext cx="5605635" cy="69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3" name="Rounded Rectangle 342"/>
          <p:cNvSpPr/>
          <p:nvPr/>
        </p:nvSpPr>
        <p:spPr>
          <a:xfrm>
            <a:off x="2555776" y="3685094"/>
            <a:ext cx="1349239" cy="2826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dc-terms:Agent</a:t>
            </a:r>
            <a:endParaRPr lang="it-IT" sz="1400" dirty="0"/>
          </a:p>
        </p:txBody>
      </p:sp>
      <p:sp>
        <p:nvSpPr>
          <p:cNvPr id="344" name="Rounded Rectangle 343"/>
          <p:cNvSpPr/>
          <p:nvPr/>
        </p:nvSpPr>
        <p:spPr>
          <a:xfrm>
            <a:off x="1301395" y="3263059"/>
            <a:ext cx="1008112" cy="2826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</a:t>
            </a:r>
            <a:r>
              <a:rPr lang="it-IT" sz="1400" dirty="0" err="1" smtClean="0"/>
              <a:t>oaf:Agent</a:t>
            </a:r>
            <a:endParaRPr lang="it-IT" sz="1400" dirty="0"/>
          </a:p>
        </p:txBody>
      </p:sp>
      <p:sp>
        <p:nvSpPr>
          <p:cNvPr id="345" name="Rounded Rectangle 344"/>
          <p:cNvSpPr/>
          <p:nvPr/>
        </p:nvSpPr>
        <p:spPr>
          <a:xfrm>
            <a:off x="134507" y="4437112"/>
            <a:ext cx="1125125" cy="2826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foaf:Person</a:t>
            </a:r>
            <a:endParaRPr lang="it-IT" sz="1400" dirty="0"/>
          </a:p>
        </p:txBody>
      </p:sp>
      <p:cxnSp>
        <p:nvCxnSpPr>
          <p:cNvPr id="346" name="Straight Arrow Connector 345"/>
          <p:cNvCxnSpPr>
            <a:stCxn id="345" idx="0"/>
            <a:endCxn id="344" idx="2"/>
          </p:cNvCxnSpPr>
          <p:nvPr/>
        </p:nvCxnSpPr>
        <p:spPr>
          <a:xfrm flipV="1">
            <a:off x="697070" y="3545671"/>
            <a:ext cx="1108381" cy="891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/>
          <p:nvPr/>
        </p:nvCxnSpPr>
        <p:spPr>
          <a:xfrm flipV="1">
            <a:off x="222476" y="6668220"/>
            <a:ext cx="804224" cy="114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124017" y="6423139"/>
            <a:ext cx="135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rgbClr val="7030A0"/>
                </a:solidFill>
              </a:rPr>
              <a:t>owl:equivalentClass</a:t>
            </a:r>
            <a:endParaRPr lang="it-IT" sz="1000" dirty="0">
              <a:solidFill>
                <a:srgbClr val="7030A0"/>
              </a:solidFill>
            </a:endParaRPr>
          </a:p>
        </p:txBody>
      </p:sp>
      <p:cxnSp>
        <p:nvCxnSpPr>
          <p:cNvPr id="353" name="Straight Arrow Connector 352"/>
          <p:cNvCxnSpPr>
            <a:stCxn id="344" idx="3"/>
            <a:endCxn id="343" idx="1"/>
          </p:cNvCxnSpPr>
          <p:nvPr/>
        </p:nvCxnSpPr>
        <p:spPr>
          <a:xfrm>
            <a:off x="2309507" y="3404365"/>
            <a:ext cx="246269" cy="42203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1547664" y="454105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 smtClean="0"/>
              <a:t>“interpreter</a:t>
            </a:r>
            <a:r>
              <a:rPr lang="en-US" sz="1200" i="1" dirty="0"/>
              <a:t>, i.e., an interpreter as defined by the </a:t>
            </a:r>
            <a:r>
              <a:rPr lang="en-US" sz="1200" i="1" dirty="0" smtClean="0"/>
              <a:t>EMMO”</a:t>
            </a:r>
            <a:endParaRPr lang="it-IT" sz="1200" i="1" dirty="0"/>
          </a:p>
        </p:txBody>
      </p:sp>
      <p:sp>
        <p:nvSpPr>
          <p:cNvPr id="369" name="Rectangle 368"/>
          <p:cNvSpPr/>
          <p:nvPr/>
        </p:nvSpPr>
        <p:spPr>
          <a:xfrm>
            <a:off x="971600" y="5127575"/>
            <a:ext cx="4521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“agent</a:t>
            </a:r>
            <a:r>
              <a:rPr lang="en-US" sz="1200" i="1" dirty="0"/>
              <a:t>, i.e., an entity that has (in principle) the potential of acting at a virtual marketplace, whether that capability is exercised or </a:t>
            </a:r>
            <a:r>
              <a:rPr lang="en-US" sz="1200" i="1" dirty="0" smtClean="0"/>
              <a:t>not”</a:t>
            </a:r>
            <a:endParaRPr lang="it-IT" sz="1200" i="1" dirty="0"/>
          </a:p>
        </p:txBody>
      </p:sp>
      <p:sp>
        <p:nvSpPr>
          <p:cNvPr id="370" name="Rectangle 369"/>
          <p:cNvSpPr/>
          <p:nvPr/>
        </p:nvSpPr>
        <p:spPr>
          <a:xfrm>
            <a:off x="107504" y="3938089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“An </a:t>
            </a:r>
            <a:r>
              <a:rPr lang="en-US" sz="1200" i="1" dirty="0"/>
              <a:t>agent (</a:t>
            </a:r>
            <a:r>
              <a:rPr lang="en-US" sz="1200" i="1" dirty="0" err="1"/>
              <a:t>eg</a:t>
            </a:r>
            <a:r>
              <a:rPr lang="en-US" sz="1200" i="1" dirty="0"/>
              <a:t>. person, </a:t>
            </a:r>
            <a:r>
              <a:rPr lang="en-US" sz="1200" i="1" dirty="0" smtClean="0"/>
              <a:t>group,</a:t>
            </a:r>
          </a:p>
          <a:p>
            <a:r>
              <a:rPr lang="en-US" sz="1200" i="1" dirty="0" smtClean="0"/>
              <a:t>software </a:t>
            </a:r>
            <a:r>
              <a:rPr lang="en-US" sz="1200" i="1" dirty="0"/>
              <a:t>or physical artifact</a:t>
            </a:r>
            <a:r>
              <a:rPr lang="en-US" sz="1200" i="1" dirty="0" smtClean="0"/>
              <a:t>).”</a:t>
            </a:r>
            <a:endParaRPr lang="it-IT" sz="1200" i="1" dirty="0"/>
          </a:p>
        </p:txBody>
      </p:sp>
      <p:sp>
        <p:nvSpPr>
          <p:cNvPr id="373" name="Rectangle 372"/>
          <p:cNvSpPr/>
          <p:nvPr/>
        </p:nvSpPr>
        <p:spPr>
          <a:xfrm>
            <a:off x="2204737" y="3941381"/>
            <a:ext cx="3047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“A </a:t>
            </a:r>
            <a:r>
              <a:rPr lang="en-US" sz="1200" i="1" dirty="0"/>
              <a:t>resource that acts or has the power to act</a:t>
            </a:r>
            <a:r>
              <a:rPr lang="en-US" sz="1200" i="1" dirty="0" smtClean="0"/>
              <a:t>.”</a:t>
            </a:r>
            <a:endParaRPr lang="it-IT" sz="1200" i="1" dirty="0"/>
          </a:p>
        </p:txBody>
      </p:sp>
      <p:sp>
        <p:nvSpPr>
          <p:cNvPr id="380" name="Rectangle 379"/>
          <p:cNvSpPr/>
          <p:nvPr/>
        </p:nvSpPr>
        <p:spPr>
          <a:xfrm>
            <a:off x="1866021" y="6608385"/>
            <a:ext cx="4866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“expert</a:t>
            </a:r>
            <a:r>
              <a:rPr lang="en-US" sz="1200" i="1" dirty="0"/>
              <a:t>, i.e., a human agent who can provide competencies and </a:t>
            </a:r>
            <a:r>
              <a:rPr lang="en-US" sz="1200" i="1" dirty="0" smtClean="0"/>
              <a:t>expertise”</a:t>
            </a:r>
            <a:endParaRPr lang="it-IT" sz="1200" i="1" dirty="0"/>
          </a:p>
        </p:txBody>
      </p:sp>
      <p:sp>
        <p:nvSpPr>
          <p:cNvPr id="384" name="Rectangle 383"/>
          <p:cNvSpPr/>
          <p:nvPr/>
        </p:nvSpPr>
        <p:spPr>
          <a:xfrm>
            <a:off x="2411760" y="5877272"/>
            <a:ext cx="4866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“human agent, i.e., a single human being whose identity is disclosed and who has the potential/ability to act at a virtual marketplace”</a:t>
            </a:r>
            <a:endParaRPr lang="it-IT" sz="1200" i="1" dirty="0"/>
          </a:p>
        </p:txBody>
      </p:sp>
      <p:cxnSp>
        <p:nvCxnSpPr>
          <p:cNvPr id="396" name="Curved Connector 395"/>
          <p:cNvCxnSpPr>
            <a:stCxn id="99" idx="2"/>
          </p:cNvCxnSpPr>
          <p:nvPr/>
        </p:nvCxnSpPr>
        <p:spPr>
          <a:xfrm rot="16200000" flipH="1">
            <a:off x="-401004" y="3397448"/>
            <a:ext cx="4095358" cy="2142238"/>
          </a:xfrm>
          <a:prstGeom prst="curved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9" name="TextBox 398"/>
          <p:cNvSpPr txBox="1"/>
          <p:nvPr/>
        </p:nvSpPr>
        <p:spPr>
          <a:xfrm>
            <a:off x="629798" y="3203684"/>
            <a:ext cx="5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???</a:t>
            </a:r>
            <a:endParaRPr lang="it-IT" b="1" dirty="0">
              <a:solidFill>
                <a:srgbClr val="7030A0"/>
              </a:solidFill>
            </a:endParaRPr>
          </a:p>
        </p:txBody>
      </p:sp>
      <p:cxnSp>
        <p:nvCxnSpPr>
          <p:cNvPr id="401" name="Curved Connector 400"/>
          <p:cNvCxnSpPr>
            <a:endCxn id="345" idx="2"/>
          </p:cNvCxnSpPr>
          <p:nvPr/>
        </p:nvCxnSpPr>
        <p:spPr>
          <a:xfrm rot="5400000" flipH="1">
            <a:off x="1451308" y="3965486"/>
            <a:ext cx="1175745" cy="2684222"/>
          </a:xfrm>
          <a:prstGeom prst="curvedConnector3">
            <a:avLst>
              <a:gd name="adj1" fmla="val -1944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4" name="TextBox 403"/>
          <p:cNvSpPr txBox="1"/>
          <p:nvPr/>
        </p:nvSpPr>
        <p:spPr>
          <a:xfrm>
            <a:off x="35496" y="2911197"/>
            <a:ext cx="5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2"/>
                </a:solidFill>
              </a:rPr>
              <a:t>???</a:t>
            </a:r>
            <a:endParaRPr lang="it-IT" b="1" dirty="0">
              <a:solidFill>
                <a:schemeClr val="accent2"/>
              </a:solidFill>
            </a:endParaRPr>
          </a:p>
        </p:txBody>
      </p:sp>
      <p:cxnSp>
        <p:nvCxnSpPr>
          <p:cNvPr id="405" name="Curved Connector 404"/>
          <p:cNvCxnSpPr/>
          <p:nvPr/>
        </p:nvCxnSpPr>
        <p:spPr>
          <a:xfrm rot="10800000">
            <a:off x="1601415" y="3665845"/>
            <a:ext cx="971600" cy="105456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1619672" y="4725144"/>
            <a:ext cx="5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2"/>
                </a:solidFill>
              </a:rPr>
              <a:t>???</a:t>
            </a:r>
            <a:endParaRPr lang="it-IT" b="1" dirty="0">
              <a:solidFill>
                <a:schemeClr val="accent2"/>
              </a:solidFill>
            </a:endParaRPr>
          </a:p>
        </p:txBody>
      </p:sp>
      <p:cxnSp>
        <p:nvCxnSpPr>
          <p:cNvPr id="409" name="Curved Connector 408"/>
          <p:cNvCxnSpPr>
            <a:stCxn id="174" idx="2"/>
            <a:endCxn id="344" idx="0"/>
          </p:cNvCxnSpPr>
          <p:nvPr/>
        </p:nvCxnSpPr>
        <p:spPr>
          <a:xfrm rot="16200000" flipH="1">
            <a:off x="607400" y="2065007"/>
            <a:ext cx="1562251" cy="83385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514983" y="5281691"/>
            <a:ext cx="5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2"/>
                </a:solidFill>
              </a:rPr>
              <a:t>???</a:t>
            </a:r>
            <a:endParaRPr lang="it-IT" b="1" dirty="0">
              <a:solidFill>
                <a:schemeClr val="accent2"/>
              </a:solidFill>
            </a:endParaRPr>
          </a:p>
        </p:txBody>
      </p:sp>
      <p:cxnSp>
        <p:nvCxnSpPr>
          <p:cNvPr id="118" name="Curved Connector 117"/>
          <p:cNvCxnSpPr>
            <a:stCxn id="99" idx="1"/>
            <a:endCxn id="345" idx="0"/>
          </p:cNvCxnSpPr>
          <p:nvPr/>
        </p:nvCxnSpPr>
        <p:spPr>
          <a:xfrm rot="10800000" flipH="1" flipV="1">
            <a:off x="107504" y="2223542"/>
            <a:ext cx="589566" cy="2213569"/>
          </a:xfrm>
          <a:prstGeom prst="curvedConnector4">
            <a:avLst>
              <a:gd name="adj1" fmla="val -38774"/>
              <a:gd name="adj2" fmla="val 5445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-108520" y="3147276"/>
            <a:ext cx="93610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</a:t>
            </a:r>
            <a:endParaRPr lang="it-IT" dirty="0"/>
          </a:p>
        </p:txBody>
      </p:sp>
      <p:sp>
        <p:nvSpPr>
          <p:cNvPr id="12" name="Rounded Rectangle 11"/>
          <p:cNvSpPr/>
          <p:nvPr/>
        </p:nvSpPr>
        <p:spPr>
          <a:xfrm>
            <a:off x="306235" y="-99392"/>
            <a:ext cx="1818202" cy="5684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EMMO </a:t>
            </a:r>
            <a:r>
              <a:rPr lang="it-IT" dirty="0" err="1" smtClean="0"/>
              <a:t>physical:Physical</a:t>
            </a:r>
            <a:endParaRPr lang="it-IT" dirty="0" smtClean="0"/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230541" y="5834156"/>
            <a:ext cx="8130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9244" y="5589240"/>
            <a:ext cx="12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chemeClr val="accent2"/>
                </a:solidFill>
              </a:rPr>
              <a:t>rdfs:subClassOf</a:t>
            </a:r>
            <a:endParaRPr lang="it-IT" sz="1000" dirty="0">
              <a:solidFill>
                <a:schemeClr val="accent2"/>
              </a:solidFill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230541" y="6411525"/>
            <a:ext cx="7936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40925" y="6165304"/>
            <a:ext cx="257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/>
              <a:t>owl:DatatypeProperty</a:t>
            </a:r>
            <a:r>
              <a:rPr lang="it-IT" sz="1000" dirty="0" smtClean="0"/>
              <a:t> (</a:t>
            </a:r>
            <a:r>
              <a:rPr lang="it-IT" sz="1000" dirty="0" err="1" smtClean="0"/>
              <a:t>hidden</a:t>
            </a:r>
            <a:r>
              <a:rPr lang="it-IT" sz="1000" dirty="0" smtClean="0"/>
              <a:t> in </a:t>
            </a:r>
            <a:r>
              <a:rPr lang="it-IT" sz="1000" dirty="0" err="1" smtClean="0"/>
              <a:t>this</a:t>
            </a:r>
            <a:r>
              <a:rPr lang="it-IT" sz="1000" dirty="0" smtClean="0"/>
              <a:t> </a:t>
            </a:r>
            <a:r>
              <a:rPr lang="it-IT" sz="1000" dirty="0" err="1" smtClean="0"/>
              <a:t>view</a:t>
            </a:r>
            <a:r>
              <a:rPr lang="it-IT" sz="1000" dirty="0" smtClean="0"/>
              <a:t>)</a:t>
            </a:r>
            <a:endParaRPr lang="it-IT" sz="1000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239384" y="6122353"/>
            <a:ext cx="804224" cy="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40925" y="5877272"/>
            <a:ext cx="135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chemeClr val="accent5">
                    <a:lumMod val="75000"/>
                  </a:schemeClr>
                </a:solidFill>
              </a:rPr>
              <a:t>owl:ObjectProperty</a:t>
            </a:r>
            <a:endParaRPr lang="it-IT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161256" y="1988840"/>
            <a:ext cx="1440160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Knowledge</a:t>
            </a:r>
          </a:p>
          <a:p>
            <a:pPr algn="ctr"/>
            <a:r>
              <a:rPr lang="it-IT" dirty="0" smtClean="0"/>
              <a:t>Provider</a:t>
            </a:r>
            <a:endParaRPr lang="it-IT" dirty="0"/>
          </a:p>
        </p:txBody>
      </p:sp>
      <p:cxnSp>
        <p:nvCxnSpPr>
          <p:cNvPr id="177" name="Straight Arrow Connector 176"/>
          <p:cNvCxnSpPr>
            <a:stCxn id="344" idx="0"/>
            <a:endCxn id="12" idx="2"/>
          </p:cNvCxnSpPr>
          <p:nvPr/>
        </p:nvCxnSpPr>
        <p:spPr>
          <a:xfrm flipV="1">
            <a:off x="520840" y="469087"/>
            <a:ext cx="694496" cy="295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6" name="Rounded Rectangle 185"/>
          <p:cNvSpPr/>
          <p:nvPr/>
        </p:nvSpPr>
        <p:spPr>
          <a:xfrm>
            <a:off x="3131840" y="116632"/>
            <a:ext cx="180020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ExpertsOntology</a:t>
            </a:r>
            <a:endParaRPr lang="it-IT" dirty="0"/>
          </a:p>
        </p:txBody>
      </p:sp>
      <p:cxnSp>
        <p:nvCxnSpPr>
          <p:cNvPr id="178" name="Straight Arrow Connector 177"/>
          <p:cNvCxnSpPr>
            <a:stCxn id="174" idx="0"/>
            <a:endCxn id="186" idx="2"/>
          </p:cNvCxnSpPr>
          <p:nvPr/>
        </p:nvCxnSpPr>
        <p:spPr>
          <a:xfrm flipV="1">
            <a:off x="881336" y="511322"/>
            <a:ext cx="3150604" cy="1477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99" idx="0"/>
            <a:endCxn id="174" idx="2"/>
          </p:cNvCxnSpPr>
          <p:nvPr/>
        </p:nvCxnSpPr>
        <p:spPr>
          <a:xfrm flipV="1">
            <a:off x="359532" y="2564904"/>
            <a:ext cx="521804" cy="58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9" name="Rounded Rectangle 188"/>
          <p:cNvSpPr/>
          <p:nvPr/>
        </p:nvSpPr>
        <p:spPr>
          <a:xfrm>
            <a:off x="1619672" y="3501008"/>
            <a:ext cx="1440160" cy="6115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</a:t>
            </a:r>
          </a:p>
          <a:p>
            <a:pPr algn="ctr"/>
            <a:r>
              <a:rPr lang="it-IT" dirty="0" smtClean="0"/>
              <a:t>Organization</a:t>
            </a:r>
            <a:endParaRPr lang="it-IT" dirty="0"/>
          </a:p>
        </p:txBody>
      </p:sp>
      <p:sp>
        <p:nvSpPr>
          <p:cNvPr id="192" name="Rounded Rectangle 191"/>
          <p:cNvSpPr/>
          <p:nvPr/>
        </p:nvSpPr>
        <p:spPr>
          <a:xfrm>
            <a:off x="3851920" y="2204864"/>
            <a:ext cx="1026468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K</a:t>
            </a:r>
            <a:r>
              <a:rPr lang="it-IT" dirty="0" err="1" smtClean="0"/>
              <a:t>PTeam</a:t>
            </a:r>
            <a:endParaRPr lang="it-IT" dirty="0"/>
          </a:p>
        </p:txBody>
      </p:sp>
      <p:cxnSp>
        <p:nvCxnSpPr>
          <p:cNvPr id="193" name="Straight Arrow Connector 192"/>
          <p:cNvCxnSpPr>
            <a:stCxn id="192" idx="0"/>
            <a:endCxn id="174" idx="2"/>
          </p:cNvCxnSpPr>
          <p:nvPr/>
        </p:nvCxnSpPr>
        <p:spPr>
          <a:xfrm flipH="1">
            <a:off x="881336" y="2204864"/>
            <a:ext cx="348381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3851920" y="2674270"/>
            <a:ext cx="792088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KPLab</a:t>
            </a:r>
            <a:endParaRPr lang="it-IT" dirty="0"/>
          </a:p>
        </p:txBody>
      </p:sp>
      <p:cxnSp>
        <p:nvCxnSpPr>
          <p:cNvPr id="196" name="Straight Arrow Connector 195"/>
          <p:cNvCxnSpPr>
            <a:stCxn id="194" idx="0"/>
            <a:endCxn id="174" idx="2"/>
          </p:cNvCxnSpPr>
          <p:nvPr/>
        </p:nvCxnSpPr>
        <p:spPr>
          <a:xfrm flipH="1" flipV="1">
            <a:off x="881336" y="2564904"/>
            <a:ext cx="3366628" cy="109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4246456" y="968937"/>
            <a:ext cx="1321159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Expertise</a:t>
            </a:r>
            <a:endParaRPr lang="it-IT" dirty="0"/>
          </a:p>
        </p:txBody>
      </p:sp>
      <p:cxnSp>
        <p:nvCxnSpPr>
          <p:cNvPr id="198" name="Straight Arrow Connector 197"/>
          <p:cNvCxnSpPr>
            <a:stCxn id="174" idx="3"/>
            <a:endCxn id="197" idx="1"/>
          </p:cNvCxnSpPr>
          <p:nvPr/>
        </p:nvCxnSpPr>
        <p:spPr>
          <a:xfrm flipV="1">
            <a:off x="1601416" y="1166282"/>
            <a:ext cx="2645040" cy="1110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1763688" y="1166282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hasExpertise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0" name="Straight Arrow Connector 199"/>
          <p:cNvCxnSpPr>
            <a:stCxn id="197" idx="0"/>
            <a:endCxn id="201" idx="2"/>
          </p:cNvCxnSpPr>
          <p:nvPr/>
        </p:nvCxnSpPr>
        <p:spPr>
          <a:xfrm flipV="1">
            <a:off x="4907036" y="623054"/>
            <a:ext cx="174642" cy="345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4286893" y="54575"/>
            <a:ext cx="1589570" cy="568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EMMO</a:t>
            </a:r>
          </a:p>
          <a:p>
            <a:pPr algn="ctr"/>
            <a:r>
              <a:rPr lang="it-IT" dirty="0" err="1"/>
              <a:t>s</a:t>
            </a:r>
            <a:r>
              <a:rPr lang="it-IT" dirty="0" err="1" smtClean="0"/>
              <a:t>emiotics:Sign</a:t>
            </a:r>
            <a:endParaRPr lang="it-IT" dirty="0"/>
          </a:p>
        </p:txBody>
      </p:sp>
      <p:sp>
        <p:nvSpPr>
          <p:cNvPr id="202" name="Rounded Rectangle 201"/>
          <p:cNvSpPr/>
          <p:nvPr/>
        </p:nvSpPr>
        <p:spPr>
          <a:xfrm>
            <a:off x="6012160" y="1268760"/>
            <a:ext cx="1259415" cy="864096"/>
          </a:xfrm>
          <a:prstGeom prst="roundRect">
            <a:avLst/>
          </a:prstGeom>
          <a:solidFill>
            <a:srgbClr val="00863D"/>
          </a:solidFill>
          <a:ln>
            <a:solidFill>
              <a:srgbClr val="0086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 </a:t>
            </a:r>
            <a:r>
              <a:rPr lang="it-IT" dirty="0" err="1" smtClean="0"/>
              <a:t>Subjective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cxnSp>
        <p:nvCxnSpPr>
          <p:cNvPr id="203" name="Straight Arrow Connector 202"/>
          <p:cNvCxnSpPr>
            <a:stCxn id="197" idx="3"/>
            <a:endCxn id="202" idx="1"/>
          </p:cNvCxnSpPr>
          <p:nvPr/>
        </p:nvCxnSpPr>
        <p:spPr>
          <a:xfrm>
            <a:off x="5567615" y="1166282"/>
            <a:ext cx="444545" cy="534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3847622" y="712168"/>
            <a:ext cx="116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isRelatedTo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5" name="Straight Arrow Connector 204"/>
          <p:cNvCxnSpPr>
            <a:stCxn id="197" idx="0"/>
            <a:endCxn id="186" idx="2"/>
          </p:cNvCxnSpPr>
          <p:nvPr/>
        </p:nvCxnSpPr>
        <p:spPr>
          <a:xfrm flipH="1" flipV="1">
            <a:off x="4031940" y="511322"/>
            <a:ext cx="875096" cy="457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6" name="Rounded Rectangle 205"/>
          <p:cNvSpPr/>
          <p:nvPr/>
        </p:nvSpPr>
        <p:spPr>
          <a:xfrm>
            <a:off x="5364088" y="4449108"/>
            <a:ext cx="1644626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Organizational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207" name="Rounded Rectangle 206"/>
          <p:cNvSpPr/>
          <p:nvPr/>
        </p:nvSpPr>
        <p:spPr>
          <a:xfrm>
            <a:off x="7601604" y="2321768"/>
            <a:ext cx="1434892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Contractual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208" name="Rounded Rectangle 207"/>
          <p:cNvSpPr/>
          <p:nvPr/>
        </p:nvSpPr>
        <p:spPr>
          <a:xfrm>
            <a:off x="4932040" y="2321769"/>
            <a:ext cx="1059299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Personal</a:t>
            </a:r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210" name="Rounded Rectangle 209"/>
          <p:cNvSpPr/>
          <p:nvPr/>
        </p:nvSpPr>
        <p:spPr>
          <a:xfrm>
            <a:off x="6056119" y="2321769"/>
            <a:ext cx="1440160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Professional</a:t>
            </a:r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211" name="Rounded Rectangle 210"/>
          <p:cNvSpPr/>
          <p:nvPr/>
        </p:nvSpPr>
        <p:spPr>
          <a:xfrm>
            <a:off x="7457588" y="4449108"/>
            <a:ext cx="1434892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cxnSp>
        <p:nvCxnSpPr>
          <p:cNvPr id="213" name="Straight Arrow Connector 212"/>
          <p:cNvCxnSpPr>
            <a:stCxn id="207" idx="0"/>
            <a:endCxn id="214" idx="2"/>
          </p:cNvCxnSpPr>
          <p:nvPr/>
        </p:nvCxnSpPr>
        <p:spPr>
          <a:xfrm flipH="1" flipV="1">
            <a:off x="8266240" y="2132856"/>
            <a:ext cx="52810" cy="188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4" name="Rounded Rectangle 213"/>
          <p:cNvSpPr/>
          <p:nvPr/>
        </p:nvSpPr>
        <p:spPr>
          <a:xfrm>
            <a:off x="7668344" y="1268760"/>
            <a:ext cx="1195791" cy="864096"/>
          </a:xfrm>
          <a:prstGeom prst="roundRect">
            <a:avLst/>
          </a:prstGeom>
          <a:solidFill>
            <a:srgbClr val="00863D"/>
          </a:solidFill>
          <a:ln>
            <a:solidFill>
              <a:srgbClr val="0086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 </a:t>
            </a:r>
            <a:r>
              <a:rPr lang="it-IT" dirty="0" err="1" smtClean="0"/>
              <a:t>Objective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cxnSp>
        <p:nvCxnSpPr>
          <p:cNvPr id="215" name="Straight Arrow Connector 214"/>
          <p:cNvCxnSpPr>
            <a:stCxn id="210" idx="0"/>
            <a:endCxn id="214" idx="2"/>
          </p:cNvCxnSpPr>
          <p:nvPr/>
        </p:nvCxnSpPr>
        <p:spPr>
          <a:xfrm flipV="1">
            <a:off x="6776199" y="2132856"/>
            <a:ext cx="1490041" cy="188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8" idx="0"/>
            <a:endCxn id="214" idx="2"/>
          </p:cNvCxnSpPr>
          <p:nvPr/>
        </p:nvCxnSpPr>
        <p:spPr>
          <a:xfrm flipV="1">
            <a:off x="5461690" y="2132856"/>
            <a:ext cx="2804550" cy="188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11" idx="0"/>
            <a:endCxn id="214" idx="2"/>
          </p:cNvCxnSpPr>
          <p:nvPr/>
        </p:nvCxnSpPr>
        <p:spPr>
          <a:xfrm flipV="1">
            <a:off x="8175034" y="2132856"/>
            <a:ext cx="91206" cy="2316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06" idx="0"/>
            <a:endCxn id="214" idx="2"/>
          </p:cNvCxnSpPr>
          <p:nvPr/>
        </p:nvCxnSpPr>
        <p:spPr>
          <a:xfrm flipV="1">
            <a:off x="6186401" y="2132856"/>
            <a:ext cx="2079839" cy="2316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9" name="Rounded Rectangle 218"/>
          <p:cNvSpPr/>
          <p:nvPr/>
        </p:nvSpPr>
        <p:spPr>
          <a:xfrm>
            <a:off x="5952154" y="40960"/>
            <a:ext cx="1379446" cy="1051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EMMO</a:t>
            </a:r>
          </a:p>
          <a:p>
            <a:pPr algn="ctr"/>
            <a:r>
              <a:rPr lang="it-IT" dirty="0" err="1" smtClean="0"/>
              <a:t>properties:Subjective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sp>
        <p:nvSpPr>
          <p:cNvPr id="220" name="Rounded Rectangle 219"/>
          <p:cNvSpPr/>
          <p:nvPr/>
        </p:nvSpPr>
        <p:spPr>
          <a:xfrm>
            <a:off x="7596336" y="40960"/>
            <a:ext cx="1386154" cy="1051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EMMO </a:t>
            </a:r>
            <a:r>
              <a:rPr lang="it-IT" dirty="0" err="1" smtClean="0"/>
              <a:t>properties:Objective</a:t>
            </a:r>
            <a:r>
              <a:rPr lang="it-IT" dirty="0" smtClean="0"/>
              <a:t> </a:t>
            </a:r>
            <a:r>
              <a:rPr lang="it-IT" dirty="0" err="1" smtClean="0"/>
              <a:t>Property</a:t>
            </a:r>
            <a:endParaRPr lang="it-IT" dirty="0"/>
          </a:p>
        </p:txBody>
      </p:sp>
      <p:cxnSp>
        <p:nvCxnSpPr>
          <p:cNvPr id="221" name="Straight Arrow Connector 220"/>
          <p:cNvCxnSpPr>
            <a:stCxn id="202" idx="0"/>
            <a:endCxn id="219" idx="2"/>
          </p:cNvCxnSpPr>
          <p:nvPr/>
        </p:nvCxnSpPr>
        <p:spPr>
          <a:xfrm flipV="1">
            <a:off x="6641868" y="1092959"/>
            <a:ext cx="9" cy="17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4" idx="0"/>
            <a:endCxn id="220" idx="2"/>
          </p:cNvCxnSpPr>
          <p:nvPr/>
        </p:nvCxnSpPr>
        <p:spPr>
          <a:xfrm flipV="1">
            <a:off x="8266240" y="1092959"/>
            <a:ext cx="23173" cy="17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4" name="Rounded Rectangle 223"/>
          <p:cNvSpPr/>
          <p:nvPr/>
        </p:nvSpPr>
        <p:spPr>
          <a:xfrm>
            <a:off x="7593320" y="3069762"/>
            <a:ext cx="1227152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DailyRate</a:t>
            </a:r>
            <a:endParaRPr lang="it-IT" dirty="0"/>
          </a:p>
        </p:txBody>
      </p:sp>
      <p:cxnSp>
        <p:nvCxnSpPr>
          <p:cNvPr id="225" name="Straight Arrow Connector 224"/>
          <p:cNvCxnSpPr>
            <a:stCxn id="223" idx="0"/>
            <a:endCxn id="210" idx="2"/>
          </p:cNvCxnSpPr>
          <p:nvPr/>
        </p:nvCxnSpPr>
        <p:spPr>
          <a:xfrm flipV="1">
            <a:off x="6181191" y="2864932"/>
            <a:ext cx="595008" cy="255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24" idx="0"/>
            <a:endCxn id="210" idx="2"/>
          </p:cNvCxnSpPr>
          <p:nvPr/>
        </p:nvCxnSpPr>
        <p:spPr>
          <a:xfrm flipH="1" flipV="1">
            <a:off x="6776199" y="2864932"/>
            <a:ext cx="1430697" cy="20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7128284" y="3408095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amountsTo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8" name="Straight Arrow Connector 227"/>
          <p:cNvCxnSpPr>
            <a:stCxn id="229" idx="0"/>
            <a:endCxn id="210" idx="2"/>
          </p:cNvCxnSpPr>
          <p:nvPr/>
        </p:nvCxnSpPr>
        <p:spPr>
          <a:xfrm flipV="1">
            <a:off x="6553116" y="2864932"/>
            <a:ext cx="223083" cy="1047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9" name="Rounded Rectangle 228"/>
          <p:cNvSpPr/>
          <p:nvPr/>
        </p:nvSpPr>
        <p:spPr>
          <a:xfrm>
            <a:off x="5706342" y="3912151"/>
            <a:ext cx="1693547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Remuneration</a:t>
            </a:r>
            <a:endParaRPr lang="it-IT" dirty="0"/>
          </a:p>
        </p:txBody>
      </p:sp>
      <p:cxnSp>
        <p:nvCxnSpPr>
          <p:cNvPr id="230" name="Straight Arrow Connector 229"/>
          <p:cNvCxnSpPr>
            <a:stCxn id="224" idx="2"/>
            <a:endCxn id="229" idx="0"/>
          </p:cNvCxnSpPr>
          <p:nvPr/>
        </p:nvCxnSpPr>
        <p:spPr>
          <a:xfrm flipH="1">
            <a:off x="6553116" y="3464452"/>
            <a:ext cx="1653780" cy="447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7628892" y="5784359"/>
            <a:ext cx="9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issuedBy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7596638" y="6093296"/>
            <a:ext cx="1439858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 smtClean="0"/>
          </a:p>
          <a:p>
            <a:pPr algn="ctr"/>
            <a:r>
              <a:rPr lang="it-IT" dirty="0" smtClean="0"/>
              <a:t>Authority</a:t>
            </a:r>
            <a:endParaRPr lang="it-IT" dirty="0"/>
          </a:p>
        </p:txBody>
      </p:sp>
      <p:sp>
        <p:nvSpPr>
          <p:cNvPr id="234" name="Rounded Rectangle 233"/>
          <p:cNvSpPr/>
          <p:nvPr/>
        </p:nvSpPr>
        <p:spPr>
          <a:xfrm>
            <a:off x="7020272" y="5245653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/>
          </a:p>
        </p:txBody>
      </p:sp>
      <p:cxnSp>
        <p:nvCxnSpPr>
          <p:cNvPr id="235" name="Straight Arrow Connector 234"/>
          <p:cNvCxnSpPr>
            <a:stCxn id="234" idx="0"/>
            <a:endCxn id="211" idx="2"/>
          </p:cNvCxnSpPr>
          <p:nvPr/>
        </p:nvCxnSpPr>
        <p:spPr>
          <a:xfrm flipV="1">
            <a:off x="7740352" y="4992271"/>
            <a:ext cx="434682" cy="25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0"/>
            <a:endCxn id="211" idx="2"/>
          </p:cNvCxnSpPr>
          <p:nvPr/>
        </p:nvCxnSpPr>
        <p:spPr>
          <a:xfrm flipH="1" flipV="1">
            <a:off x="8175034" y="4992271"/>
            <a:ext cx="141533" cy="1101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3" name="Rounded Rectangle 252"/>
          <p:cNvSpPr/>
          <p:nvPr/>
        </p:nvSpPr>
        <p:spPr>
          <a:xfrm>
            <a:off x="7917356" y="3696127"/>
            <a:ext cx="111914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</a:t>
            </a:r>
            <a:endParaRPr lang="it-IT" dirty="0"/>
          </a:p>
        </p:txBody>
      </p:sp>
      <p:cxnSp>
        <p:nvCxnSpPr>
          <p:cNvPr id="254" name="Straight Arrow Connector 253"/>
          <p:cNvCxnSpPr>
            <a:stCxn id="253" idx="0"/>
            <a:endCxn id="207" idx="2"/>
          </p:cNvCxnSpPr>
          <p:nvPr/>
        </p:nvCxnSpPr>
        <p:spPr>
          <a:xfrm flipH="1" flipV="1">
            <a:off x="8319050" y="2864931"/>
            <a:ext cx="157876" cy="831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89" idx="2"/>
            <a:endCxn id="259" idx="0"/>
          </p:cNvCxnSpPr>
          <p:nvPr/>
        </p:nvCxnSpPr>
        <p:spPr>
          <a:xfrm>
            <a:off x="2339752" y="4112524"/>
            <a:ext cx="3528392" cy="1154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4608254" y="4217992"/>
            <a:ext cx="98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isLocatedAt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5148064" y="5266558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Location</a:t>
            </a:r>
            <a:endParaRPr lang="it-IT" dirty="0"/>
          </a:p>
        </p:txBody>
      </p:sp>
      <p:cxnSp>
        <p:nvCxnSpPr>
          <p:cNvPr id="231" name="Straight Arrow Connector 230"/>
          <p:cNvCxnSpPr>
            <a:stCxn id="234" idx="2"/>
            <a:endCxn id="233" idx="0"/>
          </p:cNvCxnSpPr>
          <p:nvPr/>
        </p:nvCxnSpPr>
        <p:spPr>
          <a:xfrm>
            <a:off x="7740352" y="5640343"/>
            <a:ext cx="576215" cy="452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59" idx="0"/>
            <a:endCxn id="206" idx="2"/>
          </p:cNvCxnSpPr>
          <p:nvPr/>
        </p:nvCxnSpPr>
        <p:spPr>
          <a:xfrm flipV="1">
            <a:off x="5868144" y="4992271"/>
            <a:ext cx="318257" cy="27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83" idx="0"/>
            <a:endCxn id="208" idx="2"/>
          </p:cNvCxnSpPr>
          <p:nvPr/>
        </p:nvCxnSpPr>
        <p:spPr>
          <a:xfrm flipV="1">
            <a:off x="4608254" y="2864932"/>
            <a:ext cx="853436" cy="220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7" name="Curved Connector 286"/>
          <p:cNvCxnSpPr>
            <a:stCxn id="99" idx="2"/>
            <a:endCxn id="253" idx="1"/>
          </p:cNvCxnSpPr>
          <p:nvPr/>
        </p:nvCxnSpPr>
        <p:spPr>
          <a:xfrm rot="16200000" flipH="1">
            <a:off x="3962691" y="-61193"/>
            <a:ext cx="351506" cy="75578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6691972" y="3635152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isUnderContract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91" name="Straight Arrow Connector 290"/>
          <p:cNvCxnSpPr>
            <a:stCxn id="99" idx="3"/>
            <a:endCxn id="189" idx="1"/>
          </p:cNvCxnSpPr>
          <p:nvPr/>
        </p:nvCxnSpPr>
        <p:spPr>
          <a:xfrm>
            <a:off x="827584" y="3344621"/>
            <a:ext cx="792088" cy="462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979732" y="2071881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worksAt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96" name="Curved Connector 295"/>
          <p:cNvCxnSpPr>
            <a:stCxn id="99" idx="2"/>
            <a:endCxn id="283" idx="1"/>
          </p:cNvCxnSpPr>
          <p:nvPr/>
        </p:nvCxnSpPr>
        <p:spPr>
          <a:xfrm rot="5400000" flipH="1" flipV="1">
            <a:off x="1940118" y="1702172"/>
            <a:ext cx="259208" cy="3420380"/>
          </a:xfrm>
          <a:prstGeom prst="curvedConnector4">
            <a:avLst>
              <a:gd name="adj1" fmla="val -88192"/>
              <a:gd name="adj2" fmla="val 56842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2948731" y="3004398"/>
            <a:ext cx="148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hasExternalProfile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3419872" y="2575937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knowsLanguage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4" name="Curved Connector 303"/>
          <p:cNvCxnSpPr>
            <a:stCxn id="99" idx="2"/>
            <a:endCxn id="234" idx="0"/>
          </p:cNvCxnSpPr>
          <p:nvPr/>
        </p:nvCxnSpPr>
        <p:spPr>
          <a:xfrm rot="16200000" flipH="1">
            <a:off x="3198099" y="703399"/>
            <a:ext cx="1703687" cy="7380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6699398" y="4920263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hasCertification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804268" y="3023838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requests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12" name="Curved Connector 311"/>
          <p:cNvCxnSpPr>
            <a:stCxn id="99" idx="2"/>
            <a:endCxn id="224" idx="1"/>
          </p:cNvCxnSpPr>
          <p:nvPr/>
        </p:nvCxnSpPr>
        <p:spPr>
          <a:xfrm rot="5400000" flipH="1" flipV="1">
            <a:off x="3838996" y="-212357"/>
            <a:ext cx="274859" cy="7233788"/>
          </a:xfrm>
          <a:prstGeom prst="curvedConnector4">
            <a:avLst>
              <a:gd name="adj1" fmla="val -83170"/>
              <a:gd name="adj2" fmla="val 53235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3" name="Rounded Rectangle 282"/>
          <p:cNvSpPr/>
          <p:nvPr/>
        </p:nvSpPr>
        <p:spPr>
          <a:xfrm>
            <a:off x="3779912" y="3085413"/>
            <a:ext cx="165668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ExternalProfile</a:t>
            </a:r>
            <a:endParaRPr lang="it-IT" dirty="0"/>
          </a:p>
        </p:txBody>
      </p:sp>
      <p:sp>
        <p:nvSpPr>
          <p:cNvPr id="223" name="Rounded Rectangle 222"/>
          <p:cNvSpPr/>
          <p:nvPr/>
        </p:nvSpPr>
        <p:spPr>
          <a:xfrm>
            <a:off x="5567615" y="3120063"/>
            <a:ext cx="1227152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Language</a:t>
            </a:r>
            <a:endParaRPr lang="it-IT" dirty="0"/>
          </a:p>
        </p:txBody>
      </p:sp>
      <p:cxnSp>
        <p:nvCxnSpPr>
          <p:cNvPr id="300" name="Straight Arrow Connector 299"/>
          <p:cNvCxnSpPr>
            <a:stCxn id="99" idx="2"/>
            <a:endCxn id="223" idx="0"/>
          </p:cNvCxnSpPr>
          <p:nvPr/>
        </p:nvCxnSpPr>
        <p:spPr>
          <a:xfrm flipV="1">
            <a:off x="359532" y="3120063"/>
            <a:ext cx="5821659" cy="421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9" name="Rounded Rectangle 318"/>
          <p:cNvSpPr/>
          <p:nvPr/>
        </p:nvSpPr>
        <p:spPr>
          <a:xfrm>
            <a:off x="1835720" y="4875991"/>
            <a:ext cx="1223234" cy="3062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evmpo:agent</a:t>
            </a:r>
            <a:endParaRPr lang="it-IT" sz="1400" dirty="0"/>
          </a:p>
        </p:txBody>
      </p:sp>
      <p:sp>
        <p:nvSpPr>
          <p:cNvPr id="343" name="Rounded Rectangle 342"/>
          <p:cNvSpPr/>
          <p:nvPr/>
        </p:nvSpPr>
        <p:spPr>
          <a:xfrm>
            <a:off x="2098560" y="532334"/>
            <a:ext cx="1349239" cy="2826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dc-terms:Agent</a:t>
            </a:r>
            <a:endParaRPr lang="it-IT" sz="1400" dirty="0"/>
          </a:p>
        </p:txBody>
      </p:sp>
      <p:sp>
        <p:nvSpPr>
          <p:cNvPr id="344" name="Rounded Rectangle 343"/>
          <p:cNvSpPr/>
          <p:nvPr/>
        </p:nvSpPr>
        <p:spPr>
          <a:xfrm>
            <a:off x="16784" y="764704"/>
            <a:ext cx="1008112" cy="2826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</a:t>
            </a:r>
            <a:r>
              <a:rPr lang="it-IT" sz="1400" dirty="0" err="1" smtClean="0"/>
              <a:t>oaf:Agent</a:t>
            </a:r>
            <a:endParaRPr lang="it-IT" sz="1400" dirty="0"/>
          </a:p>
        </p:txBody>
      </p:sp>
      <p:sp>
        <p:nvSpPr>
          <p:cNvPr id="345" name="Rounded Rectangle 344"/>
          <p:cNvSpPr/>
          <p:nvPr/>
        </p:nvSpPr>
        <p:spPr>
          <a:xfrm>
            <a:off x="-1692696" y="1743586"/>
            <a:ext cx="1125125" cy="2826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foaf:Person</a:t>
            </a:r>
            <a:endParaRPr lang="it-IT" sz="1400" dirty="0"/>
          </a:p>
        </p:txBody>
      </p:sp>
      <p:cxnSp>
        <p:nvCxnSpPr>
          <p:cNvPr id="346" name="Straight Arrow Connector 345"/>
          <p:cNvCxnSpPr>
            <a:stCxn id="345" idx="3"/>
            <a:endCxn id="344" idx="2"/>
          </p:cNvCxnSpPr>
          <p:nvPr/>
        </p:nvCxnSpPr>
        <p:spPr>
          <a:xfrm flipV="1">
            <a:off x="-567571" y="1047316"/>
            <a:ext cx="1088411" cy="83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/>
          <p:nvPr/>
        </p:nvCxnSpPr>
        <p:spPr>
          <a:xfrm flipV="1">
            <a:off x="222476" y="6668220"/>
            <a:ext cx="804224" cy="114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124017" y="6423139"/>
            <a:ext cx="135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rgbClr val="7030A0"/>
                </a:solidFill>
              </a:rPr>
              <a:t>owl:equivalentClass</a:t>
            </a:r>
            <a:endParaRPr lang="it-IT" sz="1000" dirty="0">
              <a:solidFill>
                <a:srgbClr val="7030A0"/>
              </a:solidFill>
            </a:endParaRPr>
          </a:p>
        </p:txBody>
      </p:sp>
      <p:cxnSp>
        <p:nvCxnSpPr>
          <p:cNvPr id="353" name="Straight Arrow Connector 352"/>
          <p:cNvCxnSpPr>
            <a:stCxn id="344" idx="3"/>
            <a:endCxn id="343" idx="1"/>
          </p:cNvCxnSpPr>
          <p:nvPr/>
        </p:nvCxnSpPr>
        <p:spPr>
          <a:xfrm flipV="1">
            <a:off x="1024896" y="673640"/>
            <a:ext cx="1073664" cy="23237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3" name="Rounded Rectangle 362"/>
          <p:cNvSpPr/>
          <p:nvPr/>
        </p:nvSpPr>
        <p:spPr>
          <a:xfrm>
            <a:off x="2833190" y="4202891"/>
            <a:ext cx="1594794" cy="3062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evmpo:interpreter</a:t>
            </a:r>
            <a:endParaRPr lang="it-IT" sz="1400" dirty="0"/>
          </a:p>
        </p:txBody>
      </p:sp>
      <p:cxnSp>
        <p:nvCxnSpPr>
          <p:cNvPr id="365" name="Straight Arrow Connector 364"/>
          <p:cNvCxnSpPr>
            <a:stCxn id="319" idx="0"/>
            <a:endCxn id="363" idx="2"/>
          </p:cNvCxnSpPr>
          <p:nvPr/>
        </p:nvCxnSpPr>
        <p:spPr>
          <a:xfrm flipV="1">
            <a:off x="2447337" y="4509120"/>
            <a:ext cx="1183250" cy="36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1547664" y="454105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 smtClean="0"/>
              <a:t>“interpreter</a:t>
            </a:r>
            <a:r>
              <a:rPr lang="en-US" sz="1200" i="1" dirty="0"/>
              <a:t>, i.e., an interpreter as defined by the </a:t>
            </a:r>
            <a:r>
              <a:rPr lang="en-US" sz="1200" i="1" dirty="0" smtClean="0"/>
              <a:t>EMMO”</a:t>
            </a:r>
            <a:endParaRPr lang="it-IT" sz="1200" i="1" dirty="0"/>
          </a:p>
        </p:txBody>
      </p:sp>
      <p:sp>
        <p:nvSpPr>
          <p:cNvPr id="369" name="Rectangle 368"/>
          <p:cNvSpPr/>
          <p:nvPr/>
        </p:nvSpPr>
        <p:spPr>
          <a:xfrm>
            <a:off x="971600" y="5127575"/>
            <a:ext cx="4521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“agent</a:t>
            </a:r>
            <a:r>
              <a:rPr lang="en-US" sz="1200" i="1" dirty="0"/>
              <a:t>, i.e., an entity that has (in principle) the potential of acting at a virtual marketplace, whether that capability is exercised or </a:t>
            </a:r>
            <a:r>
              <a:rPr lang="en-US" sz="1200" i="1" dirty="0" smtClean="0"/>
              <a:t>not”</a:t>
            </a:r>
            <a:endParaRPr lang="it-IT" sz="1200" i="1" dirty="0"/>
          </a:p>
        </p:txBody>
      </p:sp>
      <p:sp>
        <p:nvSpPr>
          <p:cNvPr id="370" name="Rectangle 369"/>
          <p:cNvSpPr/>
          <p:nvPr/>
        </p:nvSpPr>
        <p:spPr>
          <a:xfrm>
            <a:off x="107504" y="3938089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“An </a:t>
            </a:r>
            <a:r>
              <a:rPr lang="en-US" sz="1200" i="1" dirty="0"/>
              <a:t>agent (</a:t>
            </a:r>
            <a:r>
              <a:rPr lang="en-US" sz="1200" i="1" dirty="0" err="1"/>
              <a:t>eg</a:t>
            </a:r>
            <a:r>
              <a:rPr lang="en-US" sz="1200" i="1" dirty="0"/>
              <a:t>. person, </a:t>
            </a:r>
            <a:r>
              <a:rPr lang="en-US" sz="1200" i="1" dirty="0" smtClean="0"/>
              <a:t>group,</a:t>
            </a:r>
          </a:p>
          <a:p>
            <a:r>
              <a:rPr lang="en-US" sz="1200" i="1" dirty="0" smtClean="0"/>
              <a:t>software </a:t>
            </a:r>
            <a:r>
              <a:rPr lang="en-US" sz="1200" i="1" dirty="0"/>
              <a:t>or physical artifact</a:t>
            </a:r>
            <a:r>
              <a:rPr lang="en-US" sz="1200" i="1" dirty="0" smtClean="0"/>
              <a:t>).”</a:t>
            </a:r>
            <a:endParaRPr lang="it-IT" sz="1200" i="1" dirty="0"/>
          </a:p>
        </p:txBody>
      </p:sp>
      <p:sp>
        <p:nvSpPr>
          <p:cNvPr id="373" name="Rectangle 372"/>
          <p:cNvSpPr/>
          <p:nvPr/>
        </p:nvSpPr>
        <p:spPr>
          <a:xfrm>
            <a:off x="2204737" y="3941381"/>
            <a:ext cx="3047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“A </a:t>
            </a:r>
            <a:r>
              <a:rPr lang="en-US" sz="1200" i="1" dirty="0"/>
              <a:t>resource that acts or has the power to act</a:t>
            </a:r>
            <a:r>
              <a:rPr lang="en-US" sz="1200" i="1" dirty="0" smtClean="0"/>
              <a:t>.”</a:t>
            </a:r>
            <a:endParaRPr lang="it-IT" sz="1200" i="1" dirty="0"/>
          </a:p>
        </p:txBody>
      </p:sp>
      <p:cxnSp>
        <p:nvCxnSpPr>
          <p:cNvPr id="374" name="Straight Arrow Connector 373"/>
          <p:cNvCxnSpPr>
            <a:stCxn id="377" idx="0"/>
            <a:endCxn id="319" idx="2"/>
          </p:cNvCxnSpPr>
          <p:nvPr/>
        </p:nvCxnSpPr>
        <p:spPr>
          <a:xfrm flipH="1" flipV="1">
            <a:off x="2447337" y="5182220"/>
            <a:ext cx="933955" cy="407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7" name="Rounded Rectangle 376"/>
          <p:cNvSpPr/>
          <p:nvPr/>
        </p:nvSpPr>
        <p:spPr>
          <a:xfrm>
            <a:off x="2483768" y="5589240"/>
            <a:ext cx="1795048" cy="3062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evmpo:human_agent</a:t>
            </a:r>
            <a:endParaRPr lang="it-IT" sz="1400" dirty="0"/>
          </a:p>
        </p:txBody>
      </p:sp>
      <p:sp>
        <p:nvSpPr>
          <p:cNvPr id="379" name="Rounded Rectangle 378"/>
          <p:cNvSpPr/>
          <p:nvPr/>
        </p:nvSpPr>
        <p:spPr>
          <a:xfrm>
            <a:off x="2717794" y="6363131"/>
            <a:ext cx="1494166" cy="3062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evmpo:expert</a:t>
            </a:r>
            <a:endParaRPr lang="it-IT" sz="1400" dirty="0"/>
          </a:p>
        </p:txBody>
      </p:sp>
      <p:sp>
        <p:nvSpPr>
          <p:cNvPr id="380" name="Rectangle 379"/>
          <p:cNvSpPr/>
          <p:nvPr/>
        </p:nvSpPr>
        <p:spPr>
          <a:xfrm>
            <a:off x="1866021" y="6608385"/>
            <a:ext cx="4866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“expert</a:t>
            </a:r>
            <a:r>
              <a:rPr lang="en-US" sz="1200" i="1" dirty="0"/>
              <a:t>, i.e., a human agent who can provide competencies and </a:t>
            </a:r>
            <a:r>
              <a:rPr lang="en-US" sz="1200" i="1" dirty="0" smtClean="0"/>
              <a:t>expertise”</a:t>
            </a:r>
            <a:endParaRPr lang="it-IT" sz="1200" i="1" dirty="0"/>
          </a:p>
        </p:txBody>
      </p:sp>
      <p:cxnSp>
        <p:nvCxnSpPr>
          <p:cNvPr id="381" name="Straight Arrow Connector 380"/>
          <p:cNvCxnSpPr>
            <a:stCxn id="379" idx="0"/>
            <a:endCxn id="377" idx="2"/>
          </p:cNvCxnSpPr>
          <p:nvPr/>
        </p:nvCxnSpPr>
        <p:spPr>
          <a:xfrm flipH="1" flipV="1">
            <a:off x="3381292" y="5895469"/>
            <a:ext cx="83585" cy="467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4" name="Rectangle 383"/>
          <p:cNvSpPr/>
          <p:nvPr/>
        </p:nvSpPr>
        <p:spPr>
          <a:xfrm>
            <a:off x="2411760" y="5877272"/>
            <a:ext cx="4866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“human agent, i.e., a single human being whose identity is disclosed and who has the potential/ability to act at a virtual marketplace”</a:t>
            </a:r>
            <a:endParaRPr lang="it-IT" sz="1200" i="1" dirty="0"/>
          </a:p>
        </p:txBody>
      </p:sp>
      <p:cxnSp>
        <p:nvCxnSpPr>
          <p:cNvPr id="396" name="Curved Connector 395"/>
          <p:cNvCxnSpPr>
            <a:stCxn id="99" idx="2"/>
            <a:endCxn id="379" idx="1"/>
          </p:cNvCxnSpPr>
          <p:nvPr/>
        </p:nvCxnSpPr>
        <p:spPr>
          <a:xfrm rot="16200000" flipH="1">
            <a:off x="51523" y="3849975"/>
            <a:ext cx="2974280" cy="2358262"/>
          </a:xfrm>
          <a:prstGeom prst="curved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9" name="TextBox 398"/>
          <p:cNvSpPr txBox="1"/>
          <p:nvPr/>
        </p:nvSpPr>
        <p:spPr>
          <a:xfrm>
            <a:off x="629798" y="3203684"/>
            <a:ext cx="5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???</a:t>
            </a:r>
            <a:endParaRPr lang="it-IT" b="1" dirty="0">
              <a:solidFill>
                <a:srgbClr val="7030A0"/>
              </a:solidFill>
            </a:endParaRPr>
          </a:p>
        </p:txBody>
      </p:sp>
      <p:cxnSp>
        <p:nvCxnSpPr>
          <p:cNvPr id="401" name="Curved Connector 400"/>
          <p:cNvCxnSpPr>
            <a:stCxn id="377" idx="2"/>
            <a:endCxn id="345" idx="2"/>
          </p:cNvCxnSpPr>
          <p:nvPr/>
        </p:nvCxnSpPr>
        <p:spPr>
          <a:xfrm rot="5400000" flipH="1">
            <a:off x="-809056" y="1705122"/>
            <a:ext cx="3869271" cy="4511425"/>
          </a:xfrm>
          <a:prstGeom prst="curvedConnector3">
            <a:avLst>
              <a:gd name="adj1" fmla="val -590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4" name="TextBox 403"/>
          <p:cNvSpPr txBox="1"/>
          <p:nvPr/>
        </p:nvSpPr>
        <p:spPr>
          <a:xfrm>
            <a:off x="35496" y="2911197"/>
            <a:ext cx="5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2"/>
                </a:solidFill>
              </a:rPr>
              <a:t>???</a:t>
            </a:r>
            <a:endParaRPr lang="it-IT" b="1" dirty="0">
              <a:solidFill>
                <a:schemeClr val="accent2"/>
              </a:solidFill>
            </a:endParaRPr>
          </a:p>
        </p:txBody>
      </p:sp>
      <p:cxnSp>
        <p:nvCxnSpPr>
          <p:cNvPr id="405" name="Curved Connector 404"/>
          <p:cNvCxnSpPr>
            <a:stCxn id="319" idx="1"/>
            <a:endCxn id="344" idx="2"/>
          </p:cNvCxnSpPr>
          <p:nvPr/>
        </p:nvCxnSpPr>
        <p:spPr>
          <a:xfrm rot="10800000">
            <a:off x="520840" y="1047316"/>
            <a:ext cx="1314880" cy="39817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1619672" y="4725144"/>
            <a:ext cx="5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2"/>
                </a:solidFill>
              </a:rPr>
              <a:t>???</a:t>
            </a:r>
            <a:endParaRPr lang="it-IT" b="1" dirty="0">
              <a:solidFill>
                <a:schemeClr val="accent2"/>
              </a:solidFill>
            </a:endParaRPr>
          </a:p>
        </p:txBody>
      </p:sp>
      <p:cxnSp>
        <p:nvCxnSpPr>
          <p:cNvPr id="409" name="Curved Connector 408"/>
          <p:cNvCxnSpPr>
            <a:stCxn id="99" idx="2"/>
            <a:endCxn id="345" idx="1"/>
          </p:cNvCxnSpPr>
          <p:nvPr/>
        </p:nvCxnSpPr>
        <p:spPr>
          <a:xfrm rot="5400000" flipH="1">
            <a:off x="-1495119" y="1687315"/>
            <a:ext cx="1657074" cy="2052228"/>
          </a:xfrm>
          <a:prstGeom prst="curvedConnector4">
            <a:avLst>
              <a:gd name="adj1" fmla="val -13795"/>
              <a:gd name="adj2" fmla="val 11113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514983" y="5281691"/>
            <a:ext cx="5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2"/>
                </a:solidFill>
              </a:rPr>
              <a:t>???</a:t>
            </a:r>
            <a:endParaRPr lang="it-IT" b="1" dirty="0">
              <a:solidFill>
                <a:schemeClr val="accent2"/>
              </a:solidFill>
            </a:endParaRPr>
          </a:p>
        </p:txBody>
      </p:sp>
      <p:cxnSp>
        <p:nvCxnSpPr>
          <p:cNvPr id="107" name="Curved Connector 106"/>
          <p:cNvCxnSpPr>
            <a:stCxn id="174" idx="0"/>
            <a:endCxn id="209" idx="2"/>
          </p:cNvCxnSpPr>
          <p:nvPr/>
        </p:nvCxnSpPr>
        <p:spPr>
          <a:xfrm rot="5400000" flipH="1" flipV="1">
            <a:off x="1268168" y="1187286"/>
            <a:ext cx="414723" cy="11883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9" name="Rounded Rectangle 208"/>
          <p:cNvSpPr/>
          <p:nvPr/>
        </p:nvSpPr>
        <p:spPr>
          <a:xfrm>
            <a:off x="1331640" y="980728"/>
            <a:ext cx="1476164" cy="59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MarketPlace</a:t>
            </a:r>
            <a:r>
              <a:rPr lang="it-IT" dirty="0" smtClean="0"/>
              <a:t> Agent</a:t>
            </a:r>
            <a:endParaRPr lang="it-IT" dirty="0"/>
          </a:p>
        </p:txBody>
      </p:sp>
      <p:cxnSp>
        <p:nvCxnSpPr>
          <p:cNvPr id="212" name="Curved Connector 211"/>
          <p:cNvCxnSpPr>
            <a:stCxn id="209" idx="0"/>
            <a:endCxn id="344" idx="2"/>
          </p:cNvCxnSpPr>
          <p:nvPr/>
        </p:nvCxnSpPr>
        <p:spPr>
          <a:xfrm rot="16200000" flipH="1" flipV="1">
            <a:off x="1261987" y="239581"/>
            <a:ext cx="66588" cy="1548882"/>
          </a:xfrm>
          <a:prstGeom prst="curvedConnector5">
            <a:avLst>
              <a:gd name="adj1" fmla="val -343305"/>
              <a:gd name="adj2" fmla="val 57555"/>
              <a:gd name="adj3" fmla="val 44330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" name="Rounded Rectangle 235"/>
          <p:cNvSpPr/>
          <p:nvPr/>
        </p:nvSpPr>
        <p:spPr>
          <a:xfrm>
            <a:off x="3490930" y="1556792"/>
            <a:ext cx="865046" cy="3978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User</a:t>
            </a:r>
            <a:endParaRPr lang="it-IT" dirty="0"/>
          </a:p>
        </p:txBody>
      </p:sp>
      <p:cxnSp>
        <p:nvCxnSpPr>
          <p:cNvPr id="237" name="Curved Connector 236"/>
          <p:cNvCxnSpPr>
            <a:stCxn id="236" idx="1"/>
            <a:endCxn id="209" idx="2"/>
          </p:cNvCxnSpPr>
          <p:nvPr/>
        </p:nvCxnSpPr>
        <p:spPr>
          <a:xfrm rot="10800000">
            <a:off x="2069722" y="1574118"/>
            <a:ext cx="1421208" cy="18160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189" idx="3"/>
            <a:endCxn id="206" idx="0"/>
          </p:cNvCxnSpPr>
          <p:nvPr/>
        </p:nvCxnSpPr>
        <p:spPr>
          <a:xfrm>
            <a:off x="3059832" y="3806766"/>
            <a:ext cx="3126569" cy="642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2" name="Rounded Rectangle 301"/>
          <p:cNvSpPr/>
          <p:nvPr/>
        </p:nvSpPr>
        <p:spPr>
          <a:xfrm>
            <a:off x="1530304" y="2674270"/>
            <a:ext cx="1745552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KPOrganization</a:t>
            </a:r>
            <a:endParaRPr lang="it-IT" dirty="0"/>
          </a:p>
        </p:txBody>
      </p:sp>
      <p:cxnSp>
        <p:nvCxnSpPr>
          <p:cNvPr id="303" name="Straight Arrow Connector 302"/>
          <p:cNvCxnSpPr>
            <a:stCxn id="302" idx="0"/>
            <a:endCxn id="174" idx="2"/>
          </p:cNvCxnSpPr>
          <p:nvPr/>
        </p:nvCxnSpPr>
        <p:spPr>
          <a:xfrm flipH="1" flipV="1">
            <a:off x="881336" y="2564904"/>
            <a:ext cx="1521744" cy="109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189" idx="0"/>
            <a:endCxn id="302" idx="2"/>
          </p:cNvCxnSpPr>
          <p:nvPr/>
        </p:nvCxnSpPr>
        <p:spPr>
          <a:xfrm flipV="1">
            <a:off x="2339752" y="3068960"/>
            <a:ext cx="6332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1115616" y="315200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refersToOrganizationWithExpertise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323528" y="3141311"/>
            <a:ext cx="93610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</a:t>
            </a:r>
            <a:endParaRPr lang="it-IT" dirty="0"/>
          </a:p>
        </p:txBody>
      </p:sp>
      <p:sp>
        <p:nvSpPr>
          <p:cNvPr id="12" name="Rounded Rectangle 11"/>
          <p:cNvSpPr/>
          <p:nvPr/>
        </p:nvSpPr>
        <p:spPr>
          <a:xfrm>
            <a:off x="306235" y="-99392"/>
            <a:ext cx="1818202" cy="5684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EMMO </a:t>
            </a:r>
            <a:r>
              <a:rPr lang="it-IT" dirty="0" err="1" smtClean="0"/>
              <a:t>physical:Physical</a:t>
            </a:r>
            <a:endParaRPr lang="it-IT" dirty="0" smtClean="0"/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230541" y="5834156"/>
            <a:ext cx="8130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9244" y="5589240"/>
            <a:ext cx="12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chemeClr val="accent2"/>
                </a:solidFill>
              </a:rPr>
              <a:t>rdfs:subClassOf</a:t>
            </a:r>
            <a:endParaRPr lang="it-IT" sz="1000" dirty="0">
              <a:solidFill>
                <a:schemeClr val="accent2"/>
              </a:solidFill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230541" y="6411525"/>
            <a:ext cx="79360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40925" y="6165304"/>
            <a:ext cx="257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/>
              <a:t>owl:DatatypeProperty</a:t>
            </a:r>
            <a:r>
              <a:rPr lang="it-IT" sz="1000" dirty="0" smtClean="0"/>
              <a:t> (</a:t>
            </a:r>
            <a:r>
              <a:rPr lang="it-IT" sz="1000" dirty="0" err="1" smtClean="0"/>
              <a:t>hidden</a:t>
            </a:r>
            <a:r>
              <a:rPr lang="it-IT" sz="1000" dirty="0" smtClean="0"/>
              <a:t> in </a:t>
            </a:r>
            <a:r>
              <a:rPr lang="it-IT" sz="1000" dirty="0" err="1" smtClean="0"/>
              <a:t>this</a:t>
            </a:r>
            <a:r>
              <a:rPr lang="it-IT" sz="1000" dirty="0" smtClean="0"/>
              <a:t> </a:t>
            </a:r>
            <a:r>
              <a:rPr lang="it-IT" sz="1000" dirty="0" err="1" smtClean="0"/>
              <a:t>view</a:t>
            </a:r>
            <a:r>
              <a:rPr lang="it-IT" sz="1000" dirty="0" smtClean="0"/>
              <a:t>)</a:t>
            </a:r>
            <a:endParaRPr lang="it-IT" sz="1000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239384" y="6122353"/>
            <a:ext cx="804224" cy="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40925" y="5877272"/>
            <a:ext cx="135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chemeClr val="accent5">
                    <a:lumMod val="75000"/>
                  </a:schemeClr>
                </a:solidFill>
              </a:rPr>
              <a:t>owl:ObjectProperty</a:t>
            </a:r>
            <a:endParaRPr lang="it-IT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658400" y="2255903"/>
            <a:ext cx="1440160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Knowledge</a:t>
            </a:r>
          </a:p>
          <a:p>
            <a:pPr algn="ctr"/>
            <a:r>
              <a:rPr lang="it-IT" dirty="0" smtClean="0"/>
              <a:t>Provider</a:t>
            </a:r>
            <a:endParaRPr lang="it-IT" dirty="0"/>
          </a:p>
        </p:txBody>
      </p:sp>
      <p:cxnSp>
        <p:nvCxnSpPr>
          <p:cNvPr id="177" name="Straight Arrow Connector 176"/>
          <p:cNvCxnSpPr>
            <a:stCxn id="344" idx="0"/>
            <a:endCxn id="12" idx="2"/>
          </p:cNvCxnSpPr>
          <p:nvPr/>
        </p:nvCxnSpPr>
        <p:spPr>
          <a:xfrm flipV="1">
            <a:off x="520840" y="469087"/>
            <a:ext cx="694496" cy="295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6" name="Rounded Rectangle 185"/>
          <p:cNvSpPr/>
          <p:nvPr/>
        </p:nvSpPr>
        <p:spPr>
          <a:xfrm>
            <a:off x="3131840" y="116632"/>
            <a:ext cx="180020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ExpertsOntology</a:t>
            </a:r>
            <a:endParaRPr lang="it-IT" dirty="0"/>
          </a:p>
        </p:txBody>
      </p:sp>
      <p:cxnSp>
        <p:nvCxnSpPr>
          <p:cNvPr id="178" name="Straight Arrow Connector 177"/>
          <p:cNvCxnSpPr>
            <a:stCxn id="174" idx="0"/>
            <a:endCxn id="186" idx="2"/>
          </p:cNvCxnSpPr>
          <p:nvPr/>
        </p:nvCxnSpPr>
        <p:spPr>
          <a:xfrm flipV="1">
            <a:off x="1378480" y="511322"/>
            <a:ext cx="2653460" cy="174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99" idx="0"/>
            <a:endCxn id="174" idx="2"/>
          </p:cNvCxnSpPr>
          <p:nvPr/>
        </p:nvCxnSpPr>
        <p:spPr>
          <a:xfrm flipV="1">
            <a:off x="791580" y="2831967"/>
            <a:ext cx="586900" cy="309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9" name="Rounded Rectangle 188"/>
          <p:cNvSpPr/>
          <p:nvPr/>
        </p:nvSpPr>
        <p:spPr>
          <a:xfrm>
            <a:off x="1642208" y="4806880"/>
            <a:ext cx="1440160" cy="6115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</a:t>
            </a:r>
          </a:p>
          <a:p>
            <a:pPr algn="ctr"/>
            <a:r>
              <a:rPr lang="it-IT" dirty="0" smtClean="0"/>
              <a:t>Organization</a:t>
            </a:r>
            <a:endParaRPr lang="it-IT" dirty="0"/>
          </a:p>
        </p:txBody>
      </p:sp>
      <p:sp>
        <p:nvSpPr>
          <p:cNvPr id="192" name="Rounded Rectangle 191"/>
          <p:cNvSpPr/>
          <p:nvPr/>
        </p:nvSpPr>
        <p:spPr>
          <a:xfrm>
            <a:off x="1707982" y="2918454"/>
            <a:ext cx="1026468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Team</a:t>
            </a:r>
            <a:endParaRPr lang="it-IT" dirty="0"/>
          </a:p>
        </p:txBody>
      </p:sp>
      <p:cxnSp>
        <p:nvCxnSpPr>
          <p:cNvPr id="193" name="Straight Arrow Connector 192"/>
          <p:cNvCxnSpPr>
            <a:stCxn id="192" idx="0"/>
            <a:endCxn id="174" idx="2"/>
          </p:cNvCxnSpPr>
          <p:nvPr/>
        </p:nvCxnSpPr>
        <p:spPr>
          <a:xfrm flipH="1" flipV="1">
            <a:off x="1378480" y="2831967"/>
            <a:ext cx="842736" cy="86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2793131" y="2634622"/>
            <a:ext cx="792088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Lab</a:t>
            </a:r>
            <a:endParaRPr lang="it-IT" dirty="0"/>
          </a:p>
        </p:txBody>
      </p:sp>
      <p:cxnSp>
        <p:nvCxnSpPr>
          <p:cNvPr id="196" name="Straight Arrow Connector 195"/>
          <p:cNvCxnSpPr>
            <a:stCxn id="194" idx="0"/>
            <a:endCxn id="174" idx="2"/>
          </p:cNvCxnSpPr>
          <p:nvPr/>
        </p:nvCxnSpPr>
        <p:spPr>
          <a:xfrm flipH="1">
            <a:off x="1378480" y="2634622"/>
            <a:ext cx="1810695" cy="197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4246456" y="968937"/>
            <a:ext cx="1321159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Expertise</a:t>
            </a:r>
            <a:endParaRPr lang="it-IT" dirty="0"/>
          </a:p>
        </p:txBody>
      </p:sp>
      <p:cxnSp>
        <p:nvCxnSpPr>
          <p:cNvPr id="198" name="Straight Arrow Connector 197"/>
          <p:cNvCxnSpPr>
            <a:stCxn id="174" idx="3"/>
            <a:endCxn id="197" idx="1"/>
          </p:cNvCxnSpPr>
          <p:nvPr/>
        </p:nvCxnSpPr>
        <p:spPr>
          <a:xfrm flipV="1">
            <a:off x="2098560" y="1166282"/>
            <a:ext cx="2147896" cy="1377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1763688" y="1166282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hasExpertise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0" name="Straight Arrow Connector 199"/>
          <p:cNvCxnSpPr>
            <a:stCxn id="197" idx="0"/>
            <a:endCxn id="201" idx="2"/>
          </p:cNvCxnSpPr>
          <p:nvPr/>
        </p:nvCxnSpPr>
        <p:spPr>
          <a:xfrm flipV="1">
            <a:off x="4907036" y="623054"/>
            <a:ext cx="174642" cy="345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1" name="Rounded Rectangle 200"/>
          <p:cNvSpPr/>
          <p:nvPr/>
        </p:nvSpPr>
        <p:spPr>
          <a:xfrm>
            <a:off x="4286893" y="54575"/>
            <a:ext cx="1589570" cy="568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EMMO</a:t>
            </a:r>
          </a:p>
          <a:p>
            <a:pPr algn="ctr"/>
            <a:r>
              <a:rPr lang="it-IT" dirty="0" err="1"/>
              <a:t>s</a:t>
            </a:r>
            <a:r>
              <a:rPr lang="it-IT" dirty="0" err="1" smtClean="0"/>
              <a:t>emiotics:Sign</a:t>
            </a:r>
            <a:endParaRPr lang="it-IT" dirty="0"/>
          </a:p>
        </p:txBody>
      </p:sp>
      <p:sp>
        <p:nvSpPr>
          <p:cNvPr id="202" name="Rounded Rectangle 201"/>
          <p:cNvSpPr/>
          <p:nvPr/>
        </p:nvSpPr>
        <p:spPr>
          <a:xfrm>
            <a:off x="6012160" y="1268760"/>
            <a:ext cx="1259415" cy="864096"/>
          </a:xfrm>
          <a:prstGeom prst="roundRect">
            <a:avLst/>
          </a:prstGeom>
          <a:solidFill>
            <a:srgbClr val="00863D"/>
          </a:solidFill>
          <a:ln>
            <a:solidFill>
              <a:srgbClr val="0086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 </a:t>
            </a:r>
            <a:r>
              <a:rPr lang="it-IT" dirty="0" err="1" smtClean="0"/>
              <a:t>Subjective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cxnSp>
        <p:nvCxnSpPr>
          <p:cNvPr id="203" name="Straight Arrow Connector 202"/>
          <p:cNvCxnSpPr>
            <a:stCxn id="197" idx="3"/>
            <a:endCxn id="202" idx="1"/>
          </p:cNvCxnSpPr>
          <p:nvPr/>
        </p:nvCxnSpPr>
        <p:spPr>
          <a:xfrm>
            <a:off x="5567615" y="1166282"/>
            <a:ext cx="444545" cy="534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4781091" y="706031"/>
            <a:ext cx="116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isRelatedTo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5" name="Straight Arrow Connector 204"/>
          <p:cNvCxnSpPr>
            <a:stCxn id="197" idx="0"/>
            <a:endCxn id="186" idx="2"/>
          </p:cNvCxnSpPr>
          <p:nvPr/>
        </p:nvCxnSpPr>
        <p:spPr>
          <a:xfrm flipH="1" flipV="1">
            <a:off x="4031940" y="511322"/>
            <a:ext cx="875096" cy="457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6" name="Rounded Rectangle 205"/>
          <p:cNvSpPr/>
          <p:nvPr/>
        </p:nvSpPr>
        <p:spPr>
          <a:xfrm>
            <a:off x="5364088" y="4449108"/>
            <a:ext cx="1644626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Organizational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207" name="Rounded Rectangle 206"/>
          <p:cNvSpPr/>
          <p:nvPr/>
        </p:nvSpPr>
        <p:spPr>
          <a:xfrm>
            <a:off x="7601604" y="2321768"/>
            <a:ext cx="1434892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Contractual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208" name="Rounded Rectangle 207"/>
          <p:cNvSpPr/>
          <p:nvPr/>
        </p:nvSpPr>
        <p:spPr>
          <a:xfrm>
            <a:off x="4932040" y="2321769"/>
            <a:ext cx="1059299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Personal</a:t>
            </a:r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210" name="Rounded Rectangle 209"/>
          <p:cNvSpPr/>
          <p:nvPr/>
        </p:nvSpPr>
        <p:spPr>
          <a:xfrm>
            <a:off x="6056119" y="2321769"/>
            <a:ext cx="1440160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Professional</a:t>
            </a:r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211" name="Rounded Rectangle 210"/>
          <p:cNvSpPr/>
          <p:nvPr/>
        </p:nvSpPr>
        <p:spPr>
          <a:xfrm>
            <a:off x="7457588" y="4449108"/>
            <a:ext cx="1434892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cxnSp>
        <p:nvCxnSpPr>
          <p:cNvPr id="213" name="Straight Arrow Connector 212"/>
          <p:cNvCxnSpPr>
            <a:stCxn id="207" idx="0"/>
            <a:endCxn id="214" idx="2"/>
          </p:cNvCxnSpPr>
          <p:nvPr/>
        </p:nvCxnSpPr>
        <p:spPr>
          <a:xfrm flipH="1" flipV="1">
            <a:off x="8266240" y="2132856"/>
            <a:ext cx="52810" cy="188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4" name="Rounded Rectangle 213"/>
          <p:cNvSpPr/>
          <p:nvPr/>
        </p:nvSpPr>
        <p:spPr>
          <a:xfrm>
            <a:off x="7668344" y="1268760"/>
            <a:ext cx="1195791" cy="864096"/>
          </a:xfrm>
          <a:prstGeom prst="roundRect">
            <a:avLst/>
          </a:prstGeom>
          <a:solidFill>
            <a:srgbClr val="00863D"/>
          </a:solidFill>
          <a:ln>
            <a:solidFill>
              <a:srgbClr val="0086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 </a:t>
            </a:r>
            <a:r>
              <a:rPr lang="it-IT" dirty="0" err="1" smtClean="0"/>
              <a:t>Objective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cxnSp>
        <p:nvCxnSpPr>
          <p:cNvPr id="215" name="Straight Arrow Connector 214"/>
          <p:cNvCxnSpPr>
            <a:stCxn id="210" idx="0"/>
            <a:endCxn id="214" idx="2"/>
          </p:cNvCxnSpPr>
          <p:nvPr/>
        </p:nvCxnSpPr>
        <p:spPr>
          <a:xfrm flipV="1">
            <a:off x="6776199" y="2132856"/>
            <a:ext cx="1490041" cy="188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8" idx="0"/>
            <a:endCxn id="214" idx="2"/>
          </p:cNvCxnSpPr>
          <p:nvPr/>
        </p:nvCxnSpPr>
        <p:spPr>
          <a:xfrm flipV="1">
            <a:off x="5461690" y="2132856"/>
            <a:ext cx="2804550" cy="188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11" idx="0"/>
            <a:endCxn id="214" idx="2"/>
          </p:cNvCxnSpPr>
          <p:nvPr/>
        </p:nvCxnSpPr>
        <p:spPr>
          <a:xfrm flipV="1">
            <a:off x="8175034" y="2132856"/>
            <a:ext cx="91206" cy="2316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06" idx="0"/>
            <a:endCxn id="214" idx="2"/>
          </p:cNvCxnSpPr>
          <p:nvPr/>
        </p:nvCxnSpPr>
        <p:spPr>
          <a:xfrm flipV="1">
            <a:off x="6186401" y="2132856"/>
            <a:ext cx="2079839" cy="2316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9" name="Rounded Rectangle 218"/>
          <p:cNvSpPr/>
          <p:nvPr/>
        </p:nvSpPr>
        <p:spPr>
          <a:xfrm>
            <a:off x="5952154" y="40960"/>
            <a:ext cx="1379446" cy="1051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EMMO</a:t>
            </a:r>
          </a:p>
          <a:p>
            <a:pPr algn="ctr"/>
            <a:r>
              <a:rPr lang="it-IT" dirty="0" err="1" smtClean="0"/>
              <a:t>properties:Subjective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sp>
        <p:nvSpPr>
          <p:cNvPr id="220" name="Rounded Rectangle 219"/>
          <p:cNvSpPr/>
          <p:nvPr/>
        </p:nvSpPr>
        <p:spPr>
          <a:xfrm>
            <a:off x="7596336" y="40960"/>
            <a:ext cx="1386154" cy="10519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EMMO </a:t>
            </a:r>
            <a:r>
              <a:rPr lang="it-IT" dirty="0" err="1" smtClean="0"/>
              <a:t>properties:Objective</a:t>
            </a:r>
            <a:r>
              <a:rPr lang="it-IT" dirty="0" smtClean="0"/>
              <a:t> </a:t>
            </a:r>
            <a:r>
              <a:rPr lang="it-IT" dirty="0" err="1" smtClean="0"/>
              <a:t>Property</a:t>
            </a:r>
            <a:endParaRPr lang="it-IT" dirty="0"/>
          </a:p>
        </p:txBody>
      </p:sp>
      <p:cxnSp>
        <p:nvCxnSpPr>
          <p:cNvPr id="221" name="Straight Arrow Connector 220"/>
          <p:cNvCxnSpPr>
            <a:stCxn id="202" idx="0"/>
            <a:endCxn id="219" idx="2"/>
          </p:cNvCxnSpPr>
          <p:nvPr/>
        </p:nvCxnSpPr>
        <p:spPr>
          <a:xfrm flipV="1">
            <a:off x="6641868" y="1092959"/>
            <a:ext cx="9" cy="17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4" idx="0"/>
            <a:endCxn id="220" idx="2"/>
          </p:cNvCxnSpPr>
          <p:nvPr/>
        </p:nvCxnSpPr>
        <p:spPr>
          <a:xfrm flipV="1">
            <a:off x="8266240" y="1092959"/>
            <a:ext cx="23173" cy="17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4" name="Rounded Rectangle 223"/>
          <p:cNvSpPr/>
          <p:nvPr/>
        </p:nvSpPr>
        <p:spPr>
          <a:xfrm>
            <a:off x="7593320" y="3069762"/>
            <a:ext cx="1227152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DailyRate</a:t>
            </a:r>
            <a:endParaRPr lang="it-IT" dirty="0"/>
          </a:p>
        </p:txBody>
      </p:sp>
      <p:cxnSp>
        <p:nvCxnSpPr>
          <p:cNvPr id="225" name="Straight Arrow Connector 224"/>
          <p:cNvCxnSpPr>
            <a:stCxn id="223" idx="0"/>
            <a:endCxn id="210" idx="2"/>
          </p:cNvCxnSpPr>
          <p:nvPr/>
        </p:nvCxnSpPr>
        <p:spPr>
          <a:xfrm flipV="1">
            <a:off x="6181191" y="2864932"/>
            <a:ext cx="595008" cy="255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24" idx="0"/>
            <a:endCxn id="210" idx="2"/>
          </p:cNvCxnSpPr>
          <p:nvPr/>
        </p:nvCxnSpPr>
        <p:spPr>
          <a:xfrm flipH="1" flipV="1">
            <a:off x="6776199" y="2864932"/>
            <a:ext cx="1430697" cy="20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7128284" y="3408095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amountsTo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8" name="Straight Arrow Connector 227"/>
          <p:cNvCxnSpPr>
            <a:stCxn id="229" idx="0"/>
            <a:endCxn id="210" idx="2"/>
          </p:cNvCxnSpPr>
          <p:nvPr/>
        </p:nvCxnSpPr>
        <p:spPr>
          <a:xfrm flipV="1">
            <a:off x="6553116" y="2864932"/>
            <a:ext cx="223083" cy="1047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9" name="Rounded Rectangle 228"/>
          <p:cNvSpPr/>
          <p:nvPr/>
        </p:nvSpPr>
        <p:spPr>
          <a:xfrm>
            <a:off x="5706342" y="3912151"/>
            <a:ext cx="1693547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Remuneration</a:t>
            </a:r>
            <a:endParaRPr lang="it-IT" dirty="0"/>
          </a:p>
        </p:txBody>
      </p:sp>
      <p:cxnSp>
        <p:nvCxnSpPr>
          <p:cNvPr id="230" name="Straight Arrow Connector 229"/>
          <p:cNvCxnSpPr>
            <a:stCxn id="224" idx="2"/>
            <a:endCxn id="229" idx="0"/>
          </p:cNvCxnSpPr>
          <p:nvPr/>
        </p:nvCxnSpPr>
        <p:spPr>
          <a:xfrm flipH="1">
            <a:off x="6553116" y="3464452"/>
            <a:ext cx="1653780" cy="447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7628892" y="5784359"/>
            <a:ext cx="9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issuedBy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7596638" y="6093296"/>
            <a:ext cx="1439858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 smtClean="0"/>
          </a:p>
          <a:p>
            <a:pPr algn="ctr"/>
            <a:r>
              <a:rPr lang="it-IT" dirty="0" smtClean="0"/>
              <a:t>Authority</a:t>
            </a:r>
            <a:endParaRPr lang="it-IT" dirty="0"/>
          </a:p>
        </p:txBody>
      </p:sp>
      <p:sp>
        <p:nvSpPr>
          <p:cNvPr id="234" name="Rounded Rectangle 233"/>
          <p:cNvSpPr/>
          <p:nvPr/>
        </p:nvSpPr>
        <p:spPr>
          <a:xfrm>
            <a:off x="7020272" y="5245653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/>
          </a:p>
        </p:txBody>
      </p:sp>
      <p:cxnSp>
        <p:nvCxnSpPr>
          <p:cNvPr id="235" name="Straight Arrow Connector 234"/>
          <p:cNvCxnSpPr>
            <a:stCxn id="234" idx="0"/>
            <a:endCxn id="211" idx="2"/>
          </p:cNvCxnSpPr>
          <p:nvPr/>
        </p:nvCxnSpPr>
        <p:spPr>
          <a:xfrm flipV="1">
            <a:off x="7740352" y="4992271"/>
            <a:ext cx="434682" cy="25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0"/>
            <a:endCxn id="211" idx="2"/>
          </p:cNvCxnSpPr>
          <p:nvPr/>
        </p:nvCxnSpPr>
        <p:spPr>
          <a:xfrm flipH="1" flipV="1">
            <a:off x="8175034" y="4992271"/>
            <a:ext cx="141533" cy="1101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3" name="Rounded Rectangle 252"/>
          <p:cNvSpPr/>
          <p:nvPr/>
        </p:nvSpPr>
        <p:spPr>
          <a:xfrm>
            <a:off x="7917356" y="3696127"/>
            <a:ext cx="111914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</a:t>
            </a:r>
            <a:endParaRPr lang="it-IT" dirty="0"/>
          </a:p>
        </p:txBody>
      </p:sp>
      <p:cxnSp>
        <p:nvCxnSpPr>
          <p:cNvPr id="254" name="Straight Arrow Connector 253"/>
          <p:cNvCxnSpPr>
            <a:stCxn id="253" idx="0"/>
            <a:endCxn id="207" idx="2"/>
          </p:cNvCxnSpPr>
          <p:nvPr/>
        </p:nvCxnSpPr>
        <p:spPr>
          <a:xfrm flipH="1" flipV="1">
            <a:off x="8319050" y="2864931"/>
            <a:ext cx="157876" cy="831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89" idx="2"/>
            <a:endCxn id="259" idx="0"/>
          </p:cNvCxnSpPr>
          <p:nvPr/>
        </p:nvCxnSpPr>
        <p:spPr>
          <a:xfrm>
            <a:off x="2362288" y="5418396"/>
            <a:ext cx="3138883" cy="293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4608254" y="4217992"/>
            <a:ext cx="981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isLocatedAt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4781091" y="5712350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Location</a:t>
            </a:r>
            <a:endParaRPr lang="it-IT" dirty="0"/>
          </a:p>
        </p:txBody>
      </p:sp>
      <p:cxnSp>
        <p:nvCxnSpPr>
          <p:cNvPr id="231" name="Straight Arrow Connector 230"/>
          <p:cNvCxnSpPr>
            <a:stCxn id="234" idx="2"/>
            <a:endCxn id="233" idx="0"/>
          </p:cNvCxnSpPr>
          <p:nvPr/>
        </p:nvCxnSpPr>
        <p:spPr>
          <a:xfrm>
            <a:off x="7740352" y="5640343"/>
            <a:ext cx="576215" cy="452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59" idx="0"/>
            <a:endCxn id="206" idx="2"/>
          </p:cNvCxnSpPr>
          <p:nvPr/>
        </p:nvCxnSpPr>
        <p:spPr>
          <a:xfrm flipV="1">
            <a:off x="5501171" y="4992271"/>
            <a:ext cx="685230" cy="720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83" idx="0"/>
            <a:endCxn id="208" idx="2"/>
          </p:cNvCxnSpPr>
          <p:nvPr/>
        </p:nvCxnSpPr>
        <p:spPr>
          <a:xfrm flipV="1">
            <a:off x="4608254" y="2864932"/>
            <a:ext cx="853436" cy="220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7" name="Curved Connector 286"/>
          <p:cNvCxnSpPr>
            <a:stCxn id="99" idx="2"/>
            <a:endCxn id="253" idx="1"/>
          </p:cNvCxnSpPr>
          <p:nvPr/>
        </p:nvCxnSpPr>
        <p:spPr>
          <a:xfrm rot="16200000" flipH="1">
            <a:off x="4175733" y="151848"/>
            <a:ext cx="357471" cy="71257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6691972" y="3635152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isUnderContract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91" name="Straight Arrow Connector 290"/>
          <p:cNvCxnSpPr>
            <a:stCxn id="99" idx="2"/>
            <a:endCxn id="189" idx="1"/>
          </p:cNvCxnSpPr>
          <p:nvPr/>
        </p:nvCxnSpPr>
        <p:spPr>
          <a:xfrm>
            <a:off x="791580" y="3536001"/>
            <a:ext cx="850628" cy="1576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982446" y="4383074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worksAt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96" name="Curved Connector 295"/>
          <p:cNvCxnSpPr>
            <a:stCxn id="99" idx="2"/>
            <a:endCxn id="283" idx="1"/>
          </p:cNvCxnSpPr>
          <p:nvPr/>
        </p:nvCxnSpPr>
        <p:spPr>
          <a:xfrm rot="5400000" flipH="1" flipV="1">
            <a:off x="2159124" y="1915214"/>
            <a:ext cx="253243" cy="2988332"/>
          </a:xfrm>
          <a:prstGeom prst="curvedConnector4">
            <a:avLst>
              <a:gd name="adj1" fmla="val -90269"/>
              <a:gd name="adj2" fmla="val 57831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2948731" y="3004398"/>
            <a:ext cx="148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hasExternalProfile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3419872" y="2575937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knowsLanguage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4" name="Curved Connector 303"/>
          <p:cNvCxnSpPr>
            <a:stCxn id="99" idx="2"/>
            <a:endCxn id="234" idx="0"/>
          </p:cNvCxnSpPr>
          <p:nvPr/>
        </p:nvCxnSpPr>
        <p:spPr>
          <a:xfrm rot="16200000" flipH="1">
            <a:off x="3411140" y="916441"/>
            <a:ext cx="1709652" cy="69487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6699398" y="4920263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hasCertification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804268" y="3023838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requests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12" name="Curved Connector 311"/>
          <p:cNvCxnSpPr>
            <a:stCxn id="99" idx="2"/>
            <a:endCxn id="224" idx="1"/>
          </p:cNvCxnSpPr>
          <p:nvPr/>
        </p:nvCxnSpPr>
        <p:spPr>
          <a:xfrm rot="5400000" flipH="1" flipV="1">
            <a:off x="4058003" y="684"/>
            <a:ext cx="268894" cy="6801740"/>
          </a:xfrm>
          <a:prstGeom prst="curvedConnector4">
            <a:avLst>
              <a:gd name="adj1" fmla="val -85015"/>
              <a:gd name="adj2" fmla="val 53441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3" name="Rounded Rectangle 282"/>
          <p:cNvSpPr/>
          <p:nvPr/>
        </p:nvSpPr>
        <p:spPr>
          <a:xfrm>
            <a:off x="3779912" y="3085413"/>
            <a:ext cx="165668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ExternalProfile</a:t>
            </a:r>
            <a:endParaRPr lang="it-IT" dirty="0"/>
          </a:p>
        </p:txBody>
      </p:sp>
      <p:sp>
        <p:nvSpPr>
          <p:cNvPr id="223" name="Rounded Rectangle 222"/>
          <p:cNvSpPr/>
          <p:nvPr/>
        </p:nvSpPr>
        <p:spPr>
          <a:xfrm>
            <a:off x="5567615" y="3120063"/>
            <a:ext cx="1227152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Language</a:t>
            </a:r>
            <a:endParaRPr lang="it-IT" dirty="0"/>
          </a:p>
        </p:txBody>
      </p:sp>
      <p:cxnSp>
        <p:nvCxnSpPr>
          <p:cNvPr id="300" name="Straight Arrow Connector 299"/>
          <p:cNvCxnSpPr>
            <a:stCxn id="99" idx="2"/>
            <a:endCxn id="223" idx="0"/>
          </p:cNvCxnSpPr>
          <p:nvPr/>
        </p:nvCxnSpPr>
        <p:spPr>
          <a:xfrm flipV="1">
            <a:off x="791580" y="3120063"/>
            <a:ext cx="5389611" cy="415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3" name="Rounded Rectangle 342"/>
          <p:cNvSpPr/>
          <p:nvPr/>
        </p:nvSpPr>
        <p:spPr>
          <a:xfrm>
            <a:off x="2098560" y="532334"/>
            <a:ext cx="1349239" cy="2826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dc-terms:Agent</a:t>
            </a:r>
            <a:endParaRPr lang="it-IT" sz="1400" dirty="0"/>
          </a:p>
        </p:txBody>
      </p:sp>
      <p:sp>
        <p:nvSpPr>
          <p:cNvPr id="344" name="Rounded Rectangle 343"/>
          <p:cNvSpPr/>
          <p:nvPr/>
        </p:nvSpPr>
        <p:spPr>
          <a:xfrm>
            <a:off x="16784" y="764704"/>
            <a:ext cx="1008112" cy="2826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f</a:t>
            </a:r>
            <a:r>
              <a:rPr lang="it-IT" sz="1400" dirty="0" err="1" smtClean="0"/>
              <a:t>oaf:Agent</a:t>
            </a:r>
            <a:endParaRPr lang="it-IT" sz="1400" dirty="0"/>
          </a:p>
        </p:txBody>
      </p:sp>
      <p:sp>
        <p:nvSpPr>
          <p:cNvPr id="345" name="Rounded Rectangle 344"/>
          <p:cNvSpPr/>
          <p:nvPr/>
        </p:nvSpPr>
        <p:spPr>
          <a:xfrm>
            <a:off x="314409" y="1614413"/>
            <a:ext cx="1125125" cy="2826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 smtClean="0"/>
              <a:t>foaf:Person</a:t>
            </a:r>
            <a:endParaRPr lang="it-IT" sz="1400" dirty="0"/>
          </a:p>
        </p:txBody>
      </p:sp>
      <p:cxnSp>
        <p:nvCxnSpPr>
          <p:cNvPr id="346" name="Straight Arrow Connector 345"/>
          <p:cNvCxnSpPr>
            <a:stCxn id="345" idx="0"/>
            <a:endCxn id="344" idx="2"/>
          </p:cNvCxnSpPr>
          <p:nvPr/>
        </p:nvCxnSpPr>
        <p:spPr>
          <a:xfrm flipH="1" flipV="1">
            <a:off x="520840" y="1047316"/>
            <a:ext cx="356132" cy="567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/>
          <p:nvPr/>
        </p:nvCxnSpPr>
        <p:spPr>
          <a:xfrm flipV="1">
            <a:off x="222476" y="6668220"/>
            <a:ext cx="804224" cy="114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124017" y="6423139"/>
            <a:ext cx="135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>
                <a:solidFill>
                  <a:srgbClr val="7030A0"/>
                </a:solidFill>
              </a:rPr>
              <a:t>owl:equivalentClass</a:t>
            </a:r>
            <a:endParaRPr lang="it-IT" sz="1000" dirty="0">
              <a:solidFill>
                <a:srgbClr val="7030A0"/>
              </a:solidFill>
            </a:endParaRPr>
          </a:p>
        </p:txBody>
      </p:sp>
      <p:cxnSp>
        <p:nvCxnSpPr>
          <p:cNvPr id="353" name="Straight Arrow Connector 352"/>
          <p:cNvCxnSpPr>
            <a:stCxn id="344" idx="3"/>
            <a:endCxn id="343" idx="1"/>
          </p:cNvCxnSpPr>
          <p:nvPr/>
        </p:nvCxnSpPr>
        <p:spPr>
          <a:xfrm flipV="1">
            <a:off x="1024896" y="673640"/>
            <a:ext cx="1073664" cy="23237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4" name="TextBox 403"/>
          <p:cNvSpPr txBox="1"/>
          <p:nvPr/>
        </p:nvSpPr>
        <p:spPr>
          <a:xfrm>
            <a:off x="35496" y="2911197"/>
            <a:ext cx="5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2"/>
                </a:solidFill>
              </a:rPr>
              <a:t>???</a:t>
            </a:r>
            <a:endParaRPr lang="it-IT" b="1" dirty="0">
              <a:solidFill>
                <a:schemeClr val="accent2"/>
              </a:solidFill>
            </a:endParaRPr>
          </a:p>
        </p:txBody>
      </p:sp>
      <p:cxnSp>
        <p:nvCxnSpPr>
          <p:cNvPr id="409" name="Curved Connector 408"/>
          <p:cNvCxnSpPr>
            <a:stCxn id="99" idx="1"/>
            <a:endCxn id="345" idx="1"/>
          </p:cNvCxnSpPr>
          <p:nvPr/>
        </p:nvCxnSpPr>
        <p:spPr>
          <a:xfrm rot="10800000">
            <a:off x="314410" y="1755720"/>
            <a:ext cx="9119" cy="1582937"/>
          </a:xfrm>
          <a:prstGeom prst="curvedConnector3">
            <a:avLst>
              <a:gd name="adj1" fmla="val 260685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174" idx="0"/>
            <a:endCxn id="209" idx="2"/>
          </p:cNvCxnSpPr>
          <p:nvPr/>
        </p:nvCxnSpPr>
        <p:spPr>
          <a:xfrm rot="5400000" flipH="1" flipV="1">
            <a:off x="1383208" y="1569389"/>
            <a:ext cx="681786" cy="6912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9" name="Rounded Rectangle 208"/>
          <p:cNvSpPr/>
          <p:nvPr/>
        </p:nvSpPr>
        <p:spPr>
          <a:xfrm>
            <a:off x="1331640" y="980728"/>
            <a:ext cx="1476164" cy="59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MarketPlace</a:t>
            </a:r>
            <a:r>
              <a:rPr lang="it-IT" dirty="0" smtClean="0"/>
              <a:t> Agent</a:t>
            </a:r>
            <a:endParaRPr lang="it-IT" dirty="0"/>
          </a:p>
        </p:txBody>
      </p:sp>
      <p:cxnSp>
        <p:nvCxnSpPr>
          <p:cNvPr id="212" name="Curved Connector 211"/>
          <p:cNvCxnSpPr>
            <a:stCxn id="209" idx="0"/>
            <a:endCxn id="344" idx="2"/>
          </p:cNvCxnSpPr>
          <p:nvPr/>
        </p:nvCxnSpPr>
        <p:spPr>
          <a:xfrm rot="16200000" flipH="1" flipV="1">
            <a:off x="1261987" y="239581"/>
            <a:ext cx="66588" cy="1548882"/>
          </a:xfrm>
          <a:prstGeom prst="curvedConnector5">
            <a:avLst>
              <a:gd name="adj1" fmla="val -343305"/>
              <a:gd name="adj2" fmla="val 57555"/>
              <a:gd name="adj3" fmla="val 44330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" name="Rounded Rectangle 235"/>
          <p:cNvSpPr/>
          <p:nvPr/>
        </p:nvSpPr>
        <p:spPr>
          <a:xfrm>
            <a:off x="3490930" y="1556792"/>
            <a:ext cx="865046" cy="3978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User</a:t>
            </a:r>
            <a:endParaRPr lang="it-IT" dirty="0"/>
          </a:p>
        </p:txBody>
      </p:sp>
      <p:cxnSp>
        <p:nvCxnSpPr>
          <p:cNvPr id="237" name="Curved Connector 236"/>
          <p:cNvCxnSpPr>
            <a:stCxn id="236" idx="1"/>
            <a:endCxn id="209" idx="2"/>
          </p:cNvCxnSpPr>
          <p:nvPr/>
        </p:nvCxnSpPr>
        <p:spPr>
          <a:xfrm rot="10800000">
            <a:off x="2069722" y="1574118"/>
            <a:ext cx="1421208" cy="18160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189" idx="3"/>
            <a:endCxn id="206" idx="0"/>
          </p:cNvCxnSpPr>
          <p:nvPr/>
        </p:nvCxnSpPr>
        <p:spPr>
          <a:xfrm flipV="1">
            <a:off x="3082368" y="4449108"/>
            <a:ext cx="3104033" cy="663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2" name="Rounded Rectangle 301"/>
          <p:cNvSpPr/>
          <p:nvPr/>
        </p:nvSpPr>
        <p:spPr>
          <a:xfrm>
            <a:off x="1530304" y="3851066"/>
            <a:ext cx="1745552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KPOrganization</a:t>
            </a:r>
            <a:endParaRPr lang="it-IT" dirty="0"/>
          </a:p>
        </p:txBody>
      </p:sp>
      <p:cxnSp>
        <p:nvCxnSpPr>
          <p:cNvPr id="303" name="Straight Arrow Connector 302"/>
          <p:cNvCxnSpPr>
            <a:stCxn id="302" idx="0"/>
            <a:endCxn id="174" idx="2"/>
          </p:cNvCxnSpPr>
          <p:nvPr/>
        </p:nvCxnSpPr>
        <p:spPr>
          <a:xfrm flipH="1" flipV="1">
            <a:off x="1378480" y="2831967"/>
            <a:ext cx="1024600" cy="1019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189" idx="0"/>
            <a:endCxn id="302" idx="2"/>
          </p:cNvCxnSpPr>
          <p:nvPr/>
        </p:nvCxnSpPr>
        <p:spPr>
          <a:xfrm flipV="1">
            <a:off x="2362288" y="4245756"/>
            <a:ext cx="40792" cy="561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1691680" y="444814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5">
                    <a:lumMod val="75000"/>
                  </a:schemeClr>
                </a:solidFill>
              </a:rPr>
              <a:t>refersToOrganizationWithExpertise</a:t>
            </a:r>
            <a:endParaRPr lang="it-IT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716</Words>
  <Application>Microsoft Office PowerPoint</Application>
  <PresentationFormat>On-screen Show (4:3)</PresentationFormat>
  <Paragraphs>371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X-Team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Francesco Antonio Toti</dc:creator>
  <cp:lastModifiedBy>Daniele Francesco Antonio Toti</cp:lastModifiedBy>
  <cp:revision>130</cp:revision>
  <dcterms:created xsi:type="dcterms:W3CDTF">2020-05-05T17:43:17Z</dcterms:created>
  <dcterms:modified xsi:type="dcterms:W3CDTF">2020-09-04T12:34:25Z</dcterms:modified>
</cp:coreProperties>
</file>