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386" y="-5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6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9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68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0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64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6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15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54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4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6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86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F1CD-E649-46E6-8179-CAF23F06D0E2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4CCA-3A01-49DF-911D-445B17B57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33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604216" y="1018086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  <a:endParaRPr lang="it-IT" dirty="0"/>
          </a:p>
        </p:txBody>
      </p:sp>
      <p:cxnSp>
        <p:nvCxnSpPr>
          <p:cNvPr id="102" name="Straight Arrow Connector 101"/>
          <p:cNvCxnSpPr>
            <a:stCxn id="99" idx="0"/>
            <a:endCxn id="12" idx="2"/>
          </p:cNvCxnSpPr>
          <p:nvPr/>
        </p:nvCxnSpPr>
        <p:spPr>
          <a:xfrm flipV="1">
            <a:off x="1324296" y="601224"/>
            <a:ext cx="0" cy="41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3568" y="70372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70C0"/>
                </a:solidFill>
              </a:rPr>
              <a:t>r</a:t>
            </a:r>
            <a:r>
              <a:rPr lang="it-IT" sz="1200" dirty="0" err="1" smtClean="0">
                <a:solidFill>
                  <a:srgbClr val="0070C0"/>
                </a:solidFill>
              </a:rPr>
              <a:t>df:type</a:t>
            </a:r>
            <a:endParaRPr lang="it-IT" sz="1200" dirty="0">
              <a:solidFill>
                <a:srgbClr val="0070C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131840" y="1018086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Expertise</a:t>
            </a:r>
            <a:endParaRPr lang="it-IT" dirty="0"/>
          </a:p>
        </p:txBody>
      </p:sp>
      <p:cxnSp>
        <p:nvCxnSpPr>
          <p:cNvPr id="106" name="Straight Arrow Connector 105"/>
          <p:cNvCxnSpPr>
            <a:stCxn id="99" idx="3"/>
            <a:endCxn id="104" idx="1"/>
          </p:cNvCxnSpPr>
          <p:nvPr/>
        </p:nvCxnSpPr>
        <p:spPr>
          <a:xfrm>
            <a:off x="2044376" y="1215431"/>
            <a:ext cx="1087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051720" y="919753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hasExpertise</a:t>
            </a:r>
            <a:endParaRPr lang="it-IT" sz="1200" dirty="0"/>
          </a:p>
        </p:txBody>
      </p:sp>
      <p:cxnSp>
        <p:nvCxnSpPr>
          <p:cNvPr id="110" name="Straight Arrow Connector 109"/>
          <p:cNvCxnSpPr>
            <a:stCxn id="104" idx="0"/>
            <a:endCxn id="10" idx="2"/>
          </p:cNvCxnSpPr>
          <p:nvPr/>
        </p:nvCxnSpPr>
        <p:spPr>
          <a:xfrm flipH="1" flipV="1">
            <a:off x="3848904" y="659795"/>
            <a:ext cx="3016" cy="358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23928" y="69269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70C0"/>
                </a:solidFill>
              </a:rPr>
              <a:t>r</a:t>
            </a:r>
            <a:r>
              <a:rPr lang="it-IT" sz="1200" dirty="0" err="1" smtClean="0">
                <a:solidFill>
                  <a:srgbClr val="0070C0"/>
                </a:solidFill>
              </a:rPr>
              <a:t>df:type</a:t>
            </a:r>
            <a:endParaRPr lang="it-IT" sz="1200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06454" y="116632"/>
            <a:ext cx="1284900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SubjectiveProperty</a:t>
            </a:r>
            <a:endParaRPr lang="it-IT" dirty="0"/>
          </a:p>
        </p:txBody>
      </p:sp>
      <p:sp>
        <p:nvSpPr>
          <p:cNvPr id="12" name="Rounded Rectangle 11"/>
          <p:cNvSpPr/>
          <p:nvPr/>
        </p:nvSpPr>
        <p:spPr>
          <a:xfrm>
            <a:off x="766234" y="116632"/>
            <a:ext cx="1116124" cy="4845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Physical</a:t>
            </a:r>
            <a:endParaRPr lang="it-IT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6275470" y="980728"/>
            <a:ext cx="1453092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r>
              <a:rPr lang="it-IT" dirty="0" smtClean="0"/>
              <a:t>  (?)</a:t>
            </a:r>
            <a:endParaRPr lang="it-IT" dirty="0"/>
          </a:p>
        </p:txBody>
      </p:sp>
      <p:sp>
        <p:nvSpPr>
          <p:cNvPr id="34" name="Rounded Rectangle 33"/>
          <p:cNvSpPr/>
          <p:nvPr/>
        </p:nvSpPr>
        <p:spPr>
          <a:xfrm>
            <a:off x="3131840" y="1954190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Organization</a:t>
            </a:r>
            <a:endParaRPr lang="it-IT" dirty="0"/>
          </a:p>
        </p:txBody>
      </p:sp>
      <p:sp>
        <p:nvSpPr>
          <p:cNvPr id="35" name="Rounded Rectangle 34"/>
          <p:cNvSpPr/>
          <p:nvPr/>
        </p:nvSpPr>
        <p:spPr>
          <a:xfrm>
            <a:off x="3128824" y="2492896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Language</a:t>
            </a:r>
            <a:endParaRPr lang="it-IT" dirty="0"/>
          </a:p>
        </p:txBody>
      </p:sp>
      <p:sp>
        <p:nvSpPr>
          <p:cNvPr id="36" name="Rounded Rectangle 35"/>
          <p:cNvSpPr/>
          <p:nvPr/>
        </p:nvSpPr>
        <p:spPr>
          <a:xfrm>
            <a:off x="3128824" y="3068960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DailyRate</a:t>
            </a:r>
            <a:endParaRPr lang="it-IT" dirty="0"/>
          </a:p>
        </p:txBody>
      </p:sp>
      <p:sp>
        <p:nvSpPr>
          <p:cNvPr id="37" name="Rounded Rectangle 36"/>
          <p:cNvSpPr/>
          <p:nvPr/>
        </p:nvSpPr>
        <p:spPr>
          <a:xfrm>
            <a:off x="3131840" y="3645024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/>
          </a:p>
        </p:txBody>
      </p:sp>
      <p:sp>
        <p:nvSpPr>
          <p:cNvPr id="38" name="Rounded Rectangle 37"/>
          <p:cNvSpPr/>
          <p:nvPr/>
        </p:nvSpPr>
        <p:spPr>
          <a:xfrm>
            <a:off x="3092820" y="4221088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ExternalProfile</a:t>
            </a:r>
            <a:endParaRPr lang="it-IT" dirty="0"/>
          </a:p>
        </p:txBody>
      </p:sp>
      <p:sp>
        <p:nvSpPr>
          <p:cNvPr id="42" name="Rounded Rectangle 41"/>
          <p:cNvSpPr/>
          <p:nvPr/>
        </p:nvSpPr>
        <p:spPr>
          <a:xfrm>
            <a:off x="6804248" y="1954190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Location</a:t>
            </a:r>
            <a:endParaRPr lang="it-IT" dirty="0"/>
          </a:p>
        </p:txBody>
      </p:sp>
      <p:cxnSp>
        <p:nvCxnSpPr>
          <p:cNvPr id="43" name="Straight Arrow Connector 42"/>
          <p:cNvCxnSpPr>
            <a:stCxn id="34" idx="3"/>
            <a:endCxn id="42" idx="1"/>
          </p:cNvCxnSpPr>
          <p:nvPr/>
        </p:nvCxnSpPr>
        <p:spPr>
          <a:xfrm>
            <a:off x="4572000" y="2151535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4008" y="1855857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isLocatedAt</a:t>
            </a:r>
            <a:endParaRPr lang="it-IT" sz="1200" dirty="0"/>
          </a:p>
        </p:txBody>
      </p:sp>
      <p:cxnSp>
        <p:nvCxnSpPr>
          <p:cNvPr id="47" name="Straight Arrow Connector 46"/>
          <p:cNvCxnSpPr>
            <a:stCxn id="35" idx="3"/>
            <a:endCxn id="127" idx="1"/>
          </p:cNvCxnSpPr>
          <p:nvPr/>
        </p:nvCxnSpPr>
        <p:spPr>
          <a:xfrm>
            <a:off x="4568984" y="2690241"/>
            <a:ext cx="1371168" cy="30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6016" y="2780928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languageName</a:t>
            </a:r>
            <a:endParaRPr lang="it-IT" sz="1200" dirty="0"/>
          </a:p>
        </p:txBody>
      </p:sp>
      <p:cxnSp>
        <p:nvCxnSpPr>
          <p:cNvPr id="49" name="Straight Arrow Connector 48"/>
          <p:cNvCxnSpPr>
            <a:stCxn id="35" idx="3"/>
            <a:endCxn id="124" idx="1"/>
          </p:cNvCxnSpPr>
          <p:nvPr/>
        </p:nvCxnSpPr>
        <p:spPr>
          <a:xfrm>
            <a:off x="4568984" y="2690241"/>
            <a:ext cx="1408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44028" y="2420888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languageCode</a:t>
            </a:r>
            <a:endParaRPr lang="it-IT" sz="1200" dirty="0"/>
          </a:p>
        </p:txBody>
      </p:sp>
      <p:cxnSp>
        <p:nvCxnSpPr>
          <p:cNvPr id="57" name="Straight Arrow Connector 56"/>
          <p:cNvCxnSpPr>
            <a:stCxn id="99" idx="2"/>
            <a:endCxn id="35" idx="1"/>
          </p:cNvCxnSpPr>
          <p:nvPr/>
        </p:nvCxnSpPr>
        <p:spPr>
          <a:xfrm>
            <a:off x="1324296" y="1412776"/>
            <a:ext cx="1804528" cy="1277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51720" y="1916832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knowsLanguage</a:t>
            </a:r>
            <a:endParaRPr lang="it-IT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51530" y="1988840"/>
            <a:ext cx="1224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languageLevel</a:t>
            </a:r>
            <a:r>
              <a:rPr lang="it-IT" sz="1200" dirty="0" smtClean="0"/>
              <a:t>*</a:t>
            </a:r>
            <a:endParaRPr lang="it-IT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51520" y="2613200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(C1, C2…)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16016" y="9746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dirty="0" smtClean="0"/>
              <a:t>* Level and </a:t>
            </a:r>
            <a:r>
              <a:rPr lang="it-IT" sz="1400" dirty="0" err="1" smtClean="0"/>
              <a:t>type</a:t>
            </a:r>
            <a:r>
              <a:rPr lang="it-IT" sz="1400" dirty="0" smtClean="0"/>
              <a:t> are </a:t>
            </a:r>
            <a:r>
              <a:rPr lang="it-IT" sz="1400" dirty="0" err="1" smtClean="0"/>
              <a:t>not</a:t>
            </a:r>
            <a:r>
              <a:rPr lang="it-IT" sz="1400" dirty="0" smtClean="0"/>
              <a:t> </a:t>
            </a:r>
            <a:r>
              <a:rPr lang="it-IT" sz="1400" dirty="0" err="1" smtClean="0"/>
              <a:t>directly</a:t>
            </a:r>
            <a:r>
              <a:rPr lang="it-IT" sz="1400" dirty="0" smtClean="0"/>
              <a:t> </a:t>
            </a:r>
            <a:r>
              <a:rPr lang="it-IT" sz="1400" dirty="0" err="1" smtClean="0"/>
              <a:t>linked</a:t>
            </a:r>
            <a:r>
              <a:rPr lang="it-IT" sz="1400" dirty="0" smtClean="0"/>
              <a:t> to an Expert, </a:t>
            </a:r>
          </a:p>
          <a:p>
            <a:r>
              <a:rPr lang="it-IT" sz="1400" dirty="0" err="1" smtClean="0"/>
              <a:t>but</a:t>
            </a:r>
            <a:r>
              <a:rPr lang="it-IT" sz="1400" dirty="0" smtClean="0"/>
              <a:t> are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associated</a:t>
            </a:r>
            <a:r>
              <a:rPr lang="it-IT" sz="1400" dirty="0" smtClean="0"/>
              <a:t> with the triple</a:t>
            </a:r>
          </a:p>
          <a:p>
            <a:r>
              <a:rPr lang="it-IT" sz="1400" dirty="0" smtClean="0"/>
              <a:t>«Expert </a:t>
            </a:r>
            <a:r>
              <a:rPr lang="it-IT" sz="1400" dirty="0" err="1" smtClean="0"/>
              <a:t>knows</a:t>
            </a:r>
            <a:r>
              <a:rPr lang="it-IT" sz="1400" dirty="0" smtClean="0"/>
              <a:t> Language» via </a:t>
            </a:r>
            <a:r>
              <a:rPr lang="it-IT" sz="1400" dirty="0" err="1" smtClean="0"/>
              <a:t>reification</a:t>
            </a:r>
            <a:r>
              <a:rPr lang="it-IT" sz="1400" dirty="0" smtClean="0"/>
              <a:t> with </a:t>
            </a:r>
            <a:r>
              <a:rPr lang="it-IT" sz="1400" dirty="0" err="1" smtClean="0"/>
              <a:t>rdf:Statement</a:t>
            </a:r>
            <a:endParaRPr lang="it-IT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5496" y="2151535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(native…)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99" idx="2"/>
            <a:endCxn id="67" idx="0"/>
          </p:cNvCxnSpPr>
          <p:nvPr/>
        </p:nvCxnSpPr>
        <p:spPr>
          <a:xfrm flipH="1">
            <a:off x="647554" y="1412776"/>
            <a:ext cx="676742" cy="120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9548" y="1495817"/>
            <a:ext cx="122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languageType</a:t>
            </a:r>
            <a:r>
              <a:rPr lang="it-IT" sz="1200" dirty="0" smtClean="0"/>
              <a:t>*</a:t>
            </a:r>
          </a:p>
        </p:txBody>
      </p:sp>
      <p:cxnSp>
        <p:nvCxnSpPr>
          <p:cNvPr id="74" name="Curved Connector 73"/>
          <p:cNvCxnSpPr>
            <a:stCxn id="99" idx="2"/>
            <a:endCxn id="70" idx="0"/>
          </p:cNvCxnSpPr>
          <p:nvPr/>
        </p:nvCxnSpPr>
        <p:spPr>
          <a:xfrm rot="5400000">
            <a:off x="508534" y="1335772"/>
            <a:ext cx="738759" cy="8927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9" idx="2"/>
            <a:endCxn id="34" idx="0"/>
          </p:cNvCxnSpPr>
          <p:nvPr/>
        </p:nvCxnSpPr>
        <p:spPr>
          <a:xfrm>
            <a:off x="1324296" y="1412776"/>
            <a:ext cx="2527624" cy="541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60592" y="1423809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worksAt</a:t>
            </a:r>
            <a:endParaRPr lang="it-IT" sz="1200" dirty="0"/>
          </a:p>
        </p:txBody>
      </p:sp>
      <p:cxnSp>
        <p:nvCxnSpPr>
          <p:cNvPr id="97" name="Straight Arrow Connector 96"/>
          <p:cNvCxnSpPr>
            <a:stCxn id="36" idx="3"/>
            <a:endCxn id="91" idx="1"/>
          </p:cNvCxnSpPr>
          <p:nvPr/>
        </p:nvCxnSpPr>
        <p:spPr>
          <a:xfrm>
            <a:off x="4568984" y="3266305"/>
            <a:ext cx="2197901" cy="10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004048" y="32240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amountsTo</a:t>
            </a:r>
            <a:endParaRPr lang="it-IT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201266" y="2564904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stCxn id="34" idx="3"/>
            <a:endCxn id="199" idx="2"/>
          </p:cNvCxnSpPr>
          <p:nvPr/>
        </p:nvCxnSpPr>
        <p:spPr>
          <a:xfrm flipV="1">
            <a:off x="4572000" y="1466108"/>
            <a:ext cx="880313" cy="685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004048" y="156782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70C0"/>
                </a:solidFill>
              </a:rPr>
              <a:t>r</a:t>
            </a:r>
            <a:r>
              <a:rPr lang="it-IT" sz="1200" dirty="0" err="1" smtClean="0">
                <a:solidFill>
                  <a:srgbClr val="0070C0"/>
                </a:solidFill>
              </a:rPr>
              <a:t>df:type</a:t>
            </a:r>
            <a:endParaRPr lang="it-IT" sz="1200" dirty="0">
              <a:solidFill>
                <a:srgbClr val="0070C0"/>
              </a:solidFill>
            </a:endParaRPr>
          </a:p>
        </p:txBody>
      </p:sp>
      <p:cxnSp>
        <p:nvCxnSpPr>
          <p:cNvPr id="112" name="Straight Arrow Connector 111"/>
          <p:cNvCxnSpPr>
            <a:endCxn id="33" idx="2"/>
          </p:cNvCxnSpPr>
          <p:nvPr/>
        </p:nvCxnSpPr>
        <p:spPr>
          <a:xfrm flipV="1">
            <a:off x="4550668" y="1523891"/>
            <a:ext cx="2451348" cy="116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6" idx="3"/>
            <a:endCxn id="33" idx="2"/>
          </p:cNvCxnSpPr>
          <p:nvPr/>
        </p:nvCxnSpPr>
        <p:spPr>
          <a:xfrm flipV="1">
            <a:off x="4568984" y="1523891"/>
            <a:ext cx="2433032" cy="1742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7" idx="3"/>
            <a:endCxn id="33" idx="2"/>
          </p:cNvCxnSpPr>
          <p:nvPr/>
        </p:nvCxnSpPr>
        <p:spPr>
          <a:xfrm flipV="1">
            <a:off x="4572000" y="1523891"/>
            <a:ext cx="2430016" cy="2318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7" idx="3"/>
            <a:endCxn id="122" idx="1"/>
          </p:cNvCxnSpPr>
          <p:nvPr/>
        </p:nvCxnSpPr>
        <p:spPr>
          <a:xfrm>
            <a:off x="4572000" y="3842369"/>
            <a:ext cx="1210520" cy="80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782520" y="3725238"/>
            <a:ext cx="2373328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CertificationAuthority</a:t>
            </a:r>
            <a:endParaRPr lang="it-IT" dirty="0"/>
          </a:p>
        </p:txBody>
      </p:sp>
      <p:sp>
        <p:nvSpPr>
          <p:cNvPr id="124" name="TextBox 123"/>
          <p:cNvSpPr txBox="1"/>
          <p:nvPr/>
        </p:nvSpPr>
        <p:spPr>
          <a:xfrm>
            <a:off x="5977023" y="2551741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940152" y="2852936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02794" y="3645024"/>
            <a:ext cx="9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issuedBy</a:t>
            </a:r>
            <a:endParaRPr lang="it-IT" sz="1200" dirty="0"/>
          </a:p>
        </p:txBody>
      </p:sp>
      <p:cxnSp>
        <p:nvCxnSpPr>
          <p:cNvPr id="135" name="Straight Arrow Connector 134"/>
          <p:cNvCxnSpPr>
            <a:stCxn id="37" idx="3"/>
          </p:cNvCxnSpPr>
          <p:nvPr/>
        </p:nvCxnSpPr>
        <p:spPr>
          <a:xfrm>
            <a:off x="4572000" y="3842369"/>
            <a:ext cx="1424878" cy="41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968044" y="3944089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expirationDate</a:t>
            </a:r>
            <a:endParaRPr lang="it-IT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969018" y="4203025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xsd:date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/>
          <p:cNvCxnSpPr>
            <a:stCxn id="37" idx="3"/>
            <a:endCxn id="143" idx="1"/>
          </p:cNvCxnSpPr>
          <p:nvPr/>
        </p:nvCxnSpPr>
        <p:spPr>
          <a:xfrm>
            <a:off x="4572000" y="3842369"/>
            <a:ext cx="1613042" cy="733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185042" y="4437112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004048" y="4221088"/>
            <a:ext cx="137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certificationTitle</a:t>
            </a:r>
            <a:endParaRPr lang="it-IT" sz="1200" dirty="0"/>
          </a:p>
        </p:txBody>
      </p:sp>
      <p:cxnSp>
        <p:nvCxnSpPr>
          <p:cNvPr id="149" name="Curved Connector 148"/>
          <p:cNvCxnSpPr>
            <a:stCxn id="99" idx="2"/>
            <a:endCxn id="155" idx="0"/>
          </p:cNvCxnSpPr>
          <p:nvPr/>
        </p:nvCxnSpPr>
        <p:spPr>
          <a:xfrm rot="16200000" flipH="1">
            <a:off x="975144" y="1761927"/>
            <a:ext cx="1512168" cy="8138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48538" y="2924944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553540" y="2492896"/>
            <a:ext cx="136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experienceInYears</a:t>
            </a:r>
            <a:endParaRPr lang="it-IT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716016" y="4653136"/>
            <a:ext cx="151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externalProfileName</a:t>
            </a:r>
            <a:endParaRPr lang="it-IT" sz="1200" dirty="0" smtClean="0"/>
          </a:p>
        </p:txBody>
      </p:sp>
      <p:cxnSp>
        <p:nvCxnSpPr>
          <p:cNvPr id="166" name="Straight Arrow Connector 165"/>
          <p:cNvCxnSpPr>
            <a:stCxn id="38" idx="3"/>
            <a:endCxn id="168" idx="1"/>
          </p:cNvCxnSpPr>
          <p:nvPr/>
        </p:nvCxnSpPr>
        <p:spPr>
          <a:xfrm>
            <a:off x="4968044" y="4418433"/>
            <a:ext cx="1318532" cy="75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286576" y="4941168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(ORCID, 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LinkedIn</a:t>
            </a:r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9" name="Straight Arrow Connector 168"/>
          <p:cNvCxnSpPr>
            <a:stCxn id="38" idx="3"/>
            <a:endCxn id="175" idx="1"/>
          </p:cNvCxnSpPr>
          <p:nvPr/>
        </p:nvCxnSpPr>
        <p:spPr>
          <a:xfrm>
            <a:off x="4968044" y="4418433"/>
            <a:ext cx="2071698" cy="30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724128" y="4581128"/>
            <a:ext cx="146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externalProfileUrl</a:t>
            </a:r>
            <a:endParaRPr lang="it-IT" sz="12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7039742" y="4581128"/>
            <a:ext cx="106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6" name="Curved Connector 175"/>
          <p:cNvCxnSpPr>
            <a:stCxn id="99" idx="2"/>
            <a:endCxn id="37" idx="1"/>
          </p:cNvCxnSpPr>
          <p:nvPr/>
        </p:nvCxnSpPr>
        <p:spPr>
          <a:xfrm rot="16200000" flipH="1">
            <a:off x="1013272" y="1723800"/>
            <a:ext cx="2429593" cy="180754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99" idx="2"/>
            <a:endCxn id="38" idx="1"/>
          </p:cNvCxnSpPr>
          <p:nvPr/>
        </p:nvCxnSpPr>
        <p:spPr>
          <a:xfrm rot="16200000" flipH="1">
            <a:off x="705730" y="2031342"/>
            <a:ext cx="3005657" cy="17685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07704" y="3440033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hasCertification</a:t>
            </a:r>
            <a:endParaRPr lang="it-IT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795438" y="3981429"/>
            <a:ext cx="148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hasExternalProfile</a:t>
            </a:r>
            <a:endParaRPr lang="it-IT" sz="1200" dirty="0"/>
          </a:p>
        </p:txBody>
      </p:sp>
      <p:cxnSp>
        <p:nvCxnSpPr>
          <p:cNvPr id="184" name="Curved Connector 183"/>
          <p:cNvCxnSpPr>
            <a:stCxn id="99" idx="2"/>
            <a:endCxn id="191" idx="0"/>
          </p:cNvCxnSpPr>
          <p:nvPr/>
        </p:nvCxnSpPr>
        <p:spPr>
          <a:xfrm rot="5400000">
            <a:off x="56989" y="2233701"/>
            <a:ext cx="2088232" cy="4463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79512" y="3152001"/>
            <a:ext cx="160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yearsOnMarketPlace</a:t>
            </a:r>
            <a:endParaRPr lang="it-IT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88290" y="3501008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5" name="Straight Arrow Connector 194"/>
          <p:cNvCxnSpPr>
            <a:stCxn id="38" idx="3"/>
            <a:endCxn id="33" idx="2"/>
          </p:cNvCxnSpPr>
          <p:nvPr/>
        </p:nvCxnSpPr>
        <p:spPr>
          <a:xfrm flipV="1">
            <a:off x="4968044" y="1523891"/>
            <a:ext cx="2033972" cy="2894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le 198"/>
          <p:cNvSpPr/>
          <p:nvPr/>
        </p:nvSpPr>
        <p:spPr>
          <a:xfrm>
            <a:off x="4820458" y="981516"/>
            <a:ext cx="1263709" cy="4845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Physical</a:t>
            </a:r>
            <a:r>
              <a:rPr lang="it-IT" dirty="0" smtClean="0"/>
              <a:t> (?)</a:t>
            </a:r>
          </a:p>
        </p:txBody>
      </p:sp>
      <p:cxnSp>
        <p:nvCxnSpPr>
          <p:cNvPr id="209" name="Straight Arrow Connector 208"/>
          <p:cNvCxnSpPr>
            <a:stCxn id="99" idx="2"/>
            <a:endCxn id="36" idx="1"/>
          </p:cNvCxnSpPr>
          <p:nvPr/>
        </p:nvCxnSpPr>
        <p:spPr>
          <a:xfrm>
            <a:off x="1324296" y="1412776"/>
            <a:ext cx="1804528" cy="1853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2413032" y="2789143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requests</a:t>
            </a:r>
            <a:endParaRPr lang="it-I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3092820" y="4834510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</a:t>
            </a:r>
            <a:endParaRPr lang="it-IT" dirty="0"/>
          </a:p>
        </p:txBody>
      </p:sp>
      <p:cxnSp>
        <p:nvCxnSpPr>
          <p:cNvPr id="76" name="Straight Arrow Connector 75"/>
          <p:cNvCxnSpPr>
            <a:stCxn id="75" idx="3"/>
          </p:cNvCxnSpPr>
          <p:nvPr/>
        </p:nvCxnSpPr>
        <p:spPr>
          <a:xfrm>
            <a:off x="4968044" y="5031855"/>
            <a:ext cx="808298" cy="362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06474" y="5033500"/>
            <a:ext cx="102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contractType</a:t>
            </a:r>
            <a:endParaRPr lang="it-IT" sz="12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782520" y="5324400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(full-time, part-time,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75" idx="3"/>
          </p:cNvCxnSpPr>
          <p:nvPr/>
        </p:nvCxnSpPr>
        <p:spPr>
          <a:xfrm>
            <a:off x="4968044" y="5031855"/>
            <a:ext cx="903036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60032" y="5661248"/>
            <a:ext cx="156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contractConstraint</a:t>
            </a:r>
            <a:endParaRPr lang="it-IT" sz="12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5625884" y="6021288"/>
            <a:ext cx="10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766885" y="3178326"/>
            <a:ext cx="1693547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Remuneration</a:t>
            </a:r>
            <a:endParaRPr lang="it-IT" dirty="0"/>
          </a:p>
        </p:txBody>
      </p:sp>
      <p:cxnSp>
        <p:nvCxnSpPr>
          <p:cNvPr id="94" name="Straight Arrow Connector 93"/>
          <p:cNvCxnSpPr>
            <a:stCxn id="91" idx="0"/>
            <a:endCxn id="101" idx="2"/>
          </p:cNvCxnSpPr>
          <p:nvPr/>
        </p:nvCxnSpPr>
        <p:spPr>
          <a:xfrm flipV="1">
            <a:off x="7613659" y="2841903"/>
            <a:ext cx="1077230" cy="33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650088" y="2863969"/>
            <a:ext cx="13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remunerationvalue</a:t>
            </a:r>
            <a:endParaRPr lang="it-IT" sz="12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6588224" y="2708920"/>
            <a:ext cx="175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remunerationCurrency</a:t>
            </a:r>
            <a:endParaRPr lang="it-IT" sz="1200" dirty="0" smtClean="0"/>
          </a:p>
        </p:txBody>
      </p:sp>
      <p:cxnSp>
        <p:nvCxnSpPr>
          <p:cNvPr id="114" name="Straight Arrow Connector 113"/>
          <p:cNvCxnSpPr>
            <a:stCxn id="91" idx="0"/>
            <a:endCxn id="125" idx="2"/>
          </p:cNvCxnSpPr>
          <p:nvPr/>
        </p:nvCxnSpPr>
        <p:spPr>
          <a:xfrm flipV="1">
            <a:off x="7613659" y="2697887"/>
            <a:ext cx="429158" cy="480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100392" y="1252309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7" name="Curved Connector 116"/>
          <p:cNvCxnSpPr>
            <a:stCxn id="75" idx="3"/>
          </p:cNvCxnSpPr>
          <p:nvPr/>
        </p:nvCxnSpPr>
        <p:spPr>
          <a:xfrm flipV="1">
            <a:off x="4968044" y="3356992"/>
            <a:ext cx="3492388" cy="1674863"/>
          </a:xfrm>
          <a:prstGeom prst="curvedConnector3">
            <a:avLst>
              <a:gd name="adj1" fmla="val 10672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308304" y="4714111"/>
            <a:ext cx="130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hasRemuneration</a:t>
            </a:r>
            <a:endParaRPr lang="it-IT" sz="1200" dirty="0" smtClean="0"/>
          </a:p>
        </p:txBody>
      </p:sp>
      <p:cxnSp>
        <p:nvCxnSpPr>
          <p:cNvPr id="120" name="Curved Connector 119"/>
          <p:cNvCxnSpPr>
            <a:stCxn id="99" idx="2"/>
            <a:endCxn id="75" idx="1"/>
          </p:cNvCxnSpPr>
          <p:nvPr/>
        </p:nvCxnSpPr>
        <p:spPr>
          <a:xfrm rot="16200000" flipH="1">
            <a:off x="399019" y="2338053"/>
            <a:ext cx="3619079" cy="17685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867436" y="4725144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isUnderContract</a:t>
            </a:r>
            <a:endParaRPr lang="it-IT" sz="1200" dirty="0"/>
          </a:p>
        </p:txBody>
      </p:sp>
      <p:cxnSp>
        <p:nvCxnSpPr>
          <p:cNvPr id="123" name="Straight Arrow Connector 122"/>
          <p:cNvCxnSpPr>
            <a:stCxn id="42" idx="0"/>
          </p:cNvCxnSpPr>
          <p:nvPr/>
        </p:nvCxnSpPr>
        <p:spPr>
          <a:xfrm flipV="1">
            <a:off x="7524328" y="1495817"/>
            <a:ext cx="720080" cy="458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53194" y="2420888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884368" y="1567825"/>
            <a:ext cx="92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</a:t>
            </a:r>
            <a:r>
              <a:rPr lang="it-IT" sz="1200" dirty="0" err="1" smtClean="0"/>
              <a:t>ddress</a:t>
            </a:r>
            <a:r>
              <a:rPr lang="it-IT" sz="1200" dirty="0" smtClean="0"/>
              <a:t>…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308304" y="414908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certificationAuthorityName</a:t>
            </a:r>
            <a:endParaRPr lang="it-IT" sz="1200" dirty="0"/>
          </a:p>
        </p:txBody>
      </p:sp>
      <p:cxnSp>
        <p:nvCxnSpPr>
          <p:cNvPr id="129" name="Straight Arrow Connector 128"/>
          <p:cNvCxnSpPr>
            <a:stCxn id="122" idx="3"/>
            <a:endCxn id="130" idx="0"/>
          </p:cNvCxnSpPr>
          <p:nvPr/>
        </p:nvCxnSpPr>
        <p:spPr>
          <a:xfrm>
            <a:off x="8155848" y="3922583"/>
            <a:ext cx="751065" cy="597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417290" y="4520153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1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281466" y="130611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</a:t>
            </a:r>
            <a:endParaRPr lang="it-IT" dirty="0"/>
          </a:p>
        </p:txBody>
      </p:sp>
      <p:cxnSp>
        <p:nvCxnSpPr>
          <p:cNvPr id="102" name="Straight Arrow Connector 101"/>
          <p:cNvCxnSpPr>
            <a:stCxn id="99" idx="0"/>
            <a:endCxn id="12" idx="2"/>
          </p:cNvCxnSpPr>
          <p:nvPr/>
        </p:nvCxnSpPr>
        <p:spPr>
          <a:xfrm flipV="1">
            <a:off x="1001546" y="889256"/>
            <a:ext cx="0" cy="41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0818" y="991761"/>
            <a:ext cx="1360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0070C0"/>
                </a:solidFill>
              </a:rPr>
              <a:t>rdfs:subClassOf</a:t>
            </a:r>
            <a:endParaRPr lang="it-IT" sz="1200" dirty="0">
              <a:solidFill>
                <a:srgbClr val="0070C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809091" y="1553603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Expertise</a:t>
            </a:r>
            <a:endParaRPr lang="it-IT" dirty="0"/>
          </a:p>
        </p:txBody>
      </p:sp>
      <p:cxnSp>
        <p:nvCxnSpPr>
          <p:cNvPr id="106" name="Straight Arrow Connector 105"/>
          <p:cNvCxnSpPr>
            <a:stCxn id="99" idx="3"/>
            <a:endCxn id="104" idx="1"/>
          </p:cNvCxnSpPr>
          <p:nvPr/>
        </p:nvCxnSpPr>
        <p:spPr>
          <a:xfrm>
            <a:off x="1721626" y="1503463"/>
            <a:ext cx="1087465" cy="247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28970" y="1207785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hasExpertise</a:t>
            </a:r>
            <a:endParaRPr lang="it-IT" sz="1200" dirty="0"/>
          </a:p>
        </p:txBody>
      </p:sp>
      <p:cxnSp>
        <p:nvCxnSpPr>
          <p:cNvPr id="110" name="Straight Arrow Connector 109"/>
          <p:cNvCxnSpPr>
            <a:stCxn id="180" idx="0"/>
            <a:endCxn id="10" idx="1"/>
          </p:cNvCxnSpPr>
          <p:nvPr/>
        </p:nvCxnSpPr>
        <p:spPr>
          <a:xfrm flipV="1">
            <a:off x="3582814" y="288032"/>
            <a:ext cx="927249" cy="18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313146" y="18864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0070C0"/>
                </a:solidFill>
              </a:rPr>
              <a:t>rdfs:subClassOf</a:t>
            </a:r>
            <a:endParaRPr lang="it-IT" sz="1200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10063" y="16450"/>
            <a:ext cx="1284900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SubjectiveProperty</a:t>
            </a:r>
            <a:endParaRPr lang="it-IT" dirty="0"/>
          </a:p>
        </p:txBody>
      </p:sp>
      <p:sp>
        <p:nvSpPr>
          <p:cNvPr id="12" name="Rounded Rectangle 11"/>
          <p:cNvSpPr/>
          <p:nvPr/>
        </p:nvSpPr>
        <p:spPr>
          <a:xfrm>
            <a:off x="443484" y="404664"/>
            <a:ext cx="1116124" cy="4845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Physical</a:t>
            </a:r>
            <a:endParaRPr lang="it-IT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2809090" y="2242222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Organization</a:t>
            </a:r>
            <a:endParaRPr lang="it-IT" dirty="0"/>
          </a:p>
        </p:txBody>
      </p:sp>
      <p:sp>
        <p:nvSpPr>
          <p:cNvPr id="35" name="Rounded Rectangle 34"/>
          <p:cNvSpPr/>
          <p:nvPr/>
        </p:nvSpPr>
        <p:spPr>
          <a:xfrm>
            <a:off x="2806074" y="278092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Language</a:t>
            </a:r>
            <a:endParaRPr lang="it-IT" dirty="0"/>
          </a:p>
        </p:txBody>
      </p:sp>
      <p:sp>
        <p:nvSpPr>
          <p:cNvPr id="36" name="Rounded Rectangle 35"/>
          <p:cNvSpPr/>
          <p:nvPr/>
        </p:nvSpPr>
        <p:spPr>
          <a:xfrm>
            <a:off x="2806074" y="3356992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DailyRate</a:t>
            </a:r>
            <a:endParaRPr lang="it-IT" dirty="0"/>
          </a:p>
        </p:txBody>
      </p:sp>
      <p:sp>
        <p:nvSpPr>
          <p:cNvPr id="37" name="Rounded Rectangle 36"/>
          <p:cNvSpPr/>
          <p:nvPr/>
        </p:nvSpPr>
        <p:spPr>
          <a:xfrm>
            <a:off x="2809090" y="3933056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/>
          </a:p>
        </p:txBody>
      </p:sp>
      <p:sp>
        <p:nvSpPr>
          <p:cNvPr id="38" name="Rounded Rectangle 37"/>
          <p:cNvSpPr/>
          <p:nvPr/>
        </p:nvSpPr>
        <p:spPr>
          <a:xfrm>
            <a:off x="2808590" y="4509120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ExternalProfile</a:t>
            </a:r>
            <a:endParaRPr lang="it-IT" dirty="0"/>
          </a:p>
        </p:txBody>
      </p:sp>
      <p:sp>
        <p:nvSpPr>
          <p:cNvPr id="42" name="Rounded Rectangle 41"/>
          <p:cNvSpPr/>
          <p:nvPr/>
        </p:nvSpPr>
        <p:spPr>
          <a:xfrm>
            <a:off x="5401378" y="2265687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Location</a:t>
            </a:r>
            <a:endParaRPr lang="it-IT" dirty="0"/>
          </a:p>
        </p:txBody>
      </p:sp>
      <p:cxnSp>
        <p:nvCxnSpPr>
          <p:cNvPr id="43" name="Straight Arrow Connector 42"/>
          <p:cNvCxnSpPr>
            <a:stCxn id="34" idx="3"/>
            <a:endCxn id="42" idx="1"/>
          </p:cNvCxnSpPr>
          <p:nvPr/>
        </p:nvCxnSpPr>
        <p:spPr>
          <a:xfrm>
            <a:off x="4249250" y="2439567"/>
            <a:ext cx="1152128" cy="23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21258" y="2143889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isLocatedAt</a:t>
            </a:r>
            <a:endParaRPr lang="it-IT" sz="1200" dirty="0"/>
          </a:p>
        </p:txBody>
      </p:sp>
      <p:cxnSp>
        <p:nvCxnSpPr>
          <p:cNvPr id="47" name="Straight Arrow Connector 46"/>
          <p:cNvCxnSpPr>
            <a:stCxn id="35" idx="3"/>
            <a:endCxn id="127" idx="1"/>
          </p:cNvCxnSpPr>
          <p:nvPr/>
        </p:nvCxnSpPr>
        <p:spPr>
          <a:xfrm>
            <a:off x="4246234" y="2978273"/>
            <a:ext cx="1371168" cy="30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93266" y="3068960"/>
            <a:ext cx="124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languageName</a:t>
            </a:r>
            <a:endParaRPr lang="it-IT" sz="1200" dirty="0"/>
          </a:p>
        </p:txBody>
      </p:sp>
      <p:cxnSp>
        <p:nvCxnSpPr>
          <p:cNvPr id="49" name="Straight Arrow Connector 48"/>
          <p:cNvCxnSpPr>
            <a:stCxn id="35" idx="3"/>
            <a:endCxn id="124" idx="1"/>
          </p:cNvCxnSpPr>
          <p:nvPr/>
        </p:nvCxnSpPr>
        <p:spPr>
          <a:xfrm>
            <a:off x="4246234" y="2978273"/>
            <a:ext cx="1408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21278" y="2708920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languageCode</a:t>
            </a:r>
            <a:endParaRPr lang="it-IT" sz="1200" dirty="0"/>
          </a:p>
        </p:txBody>
      </p:sp>
      <p:cxnSp>
        <p:nvCxnSpPr>
          <p:cNvPr id="57" name="Straight Arrow Connector 56"/>
          <p:cNvCxnSpPr>
            <a:stCxn id="99" idx="2"/>
            <a:endCxn id="35" idx="1"/>
          </p:cNvCxnSpPr>
          <p:nvPr/>
        </p:nvCxnSpPr>
        <p:spPr>
          <a:xfrm>
            <a:off x="1001546" y="1700808"/>
            <a:ext cx="1804528" cy="1277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28970" y="2204864"/>
            <a:ext cx="129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knowsLanguage</a:t>
            </a:r>
            <a:endParaRPr lang="it-IT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5506" y="2276872"/>
            <a:ext cx="1224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languageLevel</a:t>
            </a:r>
            <a:r>
              <a:rPr lang="it-IT" sz="1200" dirty="0" smtClean="0"/>
              <a:t>*</a:t>
            </a:r>
            <a:endParaRPr lang="it-IT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-71230" y="2901232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(C1, C2…)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-36492" y="2439567"/>
            <a:ext cx="7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(native…)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99" idx="2"/>
            <a:endCxn id="67" idx="0"/>
          </p:cNvCxnSpPr>
          <p:nvPr/>
        </p:nvCxnSpPr>
        <p:spPr>
          <a:xfrm flipH="1">
            <a:off x="324804" y="1700808"/>
            <a:ext cx="676742" cy="120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-32460" y="1783849"/>
            <a:ext cx="122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languageType</a:t>
            </a:r>
            <a:r>
              <a:rPr lang="it-IT" sz="1200" dirty="0" smtClean="0"/>
              <a:t>*</a:t>
            </a:r>
          </a:p>
        </p:txBody>
      </p:sp>
      <p:cxnSp>
        <p:nvCxnSpPr>
          <p:cNvPr id="74" name="Curved Connector 73"/>
          <p:cNvCxnSpPr>
            <a:stCxn id="99" idx="2"/>
            <a:endCxn id="70" idx="0"/>
          </p:cNvCxnSpPr>
          <p:nvPr/>
        </p:nvCxnSpPr>
        <p:spPr>
          <a:xfrm rot="5400000">
            <a:off x="311165" y="1749185"/>
            <a:ext cx="738759" cy="6420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9" idx="2"/>
            <a:endCxn id="34" idx="0"/>
          </p:cNvCxnSpPr>
          <p:nvPr/>
        </p:nvCxnSpPr>
        <p:spPr>
          <a:xfrm>
            <a:off x="1001546" y="1700808"/>
            <a:ext cx="2527624" cy="541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37842" y="1711841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worksAt</a:t>
            </a:r>
            <a:endParaRPr lang="it-IT" sz="1200" dirty="0"/>
          </a:p>
        </p:txBody>
      </p:sp>
      <p:cxnSp>
        <p:nvCxnSpPr>
          <p:cNvPr id="97" name="Straight Arrow Connector 96"/>
          <p:cNvCxnSpPr>
            <a:stCxn id="36" idx="3"/>
            <a:endCxn id="91" idx="1"/>
          </p:cNvCxnSpPr>
          <p:nvPr/>
        </p:nvCxnSpPr>
        <p:spPr>
          <a:xfrm>
            <a:off x="4246234" y="3554337"/>
            <a:ext cx="1137358" cy="5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681298" y="351204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amountsTo</a:t>
            </a:r>
            <a:endParaRPr lang="it-IT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78516" y="2852936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104"/>
          <p:cNvCxnSpPr>
            <a:stCxn id="34" idx="3"/>
            <a:endCxn id="141" idx="2"/>
          </p:cNvCxnSpPr>
          <p:nvPr/>
        </p:nvCxnSpPr>
        <p:spPr>
          <a:xfrm flipV="1">
            <a:off x="4249250" y="1750948"/>
            <a:ext cx="985528" cy="688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141238" y="1844824"/>
            <a:ext cx="212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rgbClr val="0070C0"/>
                </a:solidFill>
              </a:rPr>
              <a:t>rdfs:subClassOf</a:t>
            </a:r>
            <a:r>
              <a:rPr lang="it-IT" sz="1200" dirty="0" smtClean="0">
                <a:solidFill>
                  <a:srgbClr val="0070C0"/>
                </a:solidFill>
              </a:rPr>
              <a:t> </a:t>
            </a:r>
            <a:endParaRPr lang="it-IT" sz="1200" dirty="0">
              <a:solidFill>
                <a:srgbClr val="0070C0"/>
              </a:solidFill>
            </a:endParaRPr>
          </a:p>
        </p:txBody>
      </p:sp>
      <p:cxnSp>
        <p:nvCxnSpPr>
          <p:cNvPr id="112" name="Straight Arrow Connector 111"/>
          <p:cNvCxnSpPr>
            <a:stCxn id="35" idx="3"/>
            <a:endCxn id="147" idx="1"/>
          </p:cNvCxnSpPr>
          <p:nvPr/>
        </p:nvCxnSpPr>
        <p:spPr>
          <a:xfrm flipV="1">
            <a:off x="4246234" y="2451299"/>
            <a:ext cx="3422110" cy="526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6" idx="3"/>
            <a:endCxn id="147" idx="1"/>
          </p:cNvCxnSpPr>
          <p:nvPr/>
        </p:nvCxnSpPr>
        <p:spPr>
          <a:xfrm flipV="1">
            <a:off x="4246234" y="2451299"/>
            <a:ext cx="3422110" cy="1103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7" idx="3"/>
            <a:endCxn id="142" idx="1"/>
          </p:cNvCxnSpPr>
          <p:nvPr/>
        </p:nvCxnSpPr>
        <p:spPr>
          <a:xfrm flipV="1">
            <a:off x="4249250" y="3897927"/>
            <a:ext cx="3424895" cy="232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7" idx="3"/>
            <a:endCxn id="122" idx="1"/>
          </p:cNvCxnSpPr>
          <p:nvPr/>
        </p:nvCxnSpPr>
        <p:spPr>
          <a:xfrm>
            <a:off x="4249250" y="4130401"/>
            <a:ext cx="1397964" cy="397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647214" y="4330454"/>
            <a:ext cx="2373328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CertificationAuthority</a:t>
            </a:r>
            <a:endParaRPr lang="it-IT" dirty="0"/>
          </a:p>
        </p:txBody>
      </p:sp>
      <p:sp>
        <p:nvSpPr>
          <p:cNvPr id="124" name="TextBox 123"/>
          <p:cNvSpPr txBox="1"/>
          <p:nvPr/>
        </p:nvSpPr>
        <p:spPr>
          <a:xfrm>
            <a:off x="5654273" y="2839773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17402" y="3140968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480044" y="3933056"/>
            <a:ext cx="9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issuedBy</a:t>
            </a:r>
            <a:endParaRPr lang="it-IT" sz="1200" dirty="0"/>
          </a:p>
        </p:txBody>
      </p:sp>
      <p:cxnSp>
        <p:nvCxnSpPr>
          <p:cNvPr id="135" name="Straight Arrow Connector 134"/>
          <p:cNvCxnSpPr>
            <a:stCxn id="37" idx="3"/>
          </p:cNvCxnSpPr>
          <p:nvPr/>
        </p:nvCxnSpPr>
        <p:spPr>
          <a:xfrm>
            <a:off x="4249250" y="4130401"/>
            <a:ext cx="1424878" cy="41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645294" y="4232121"/>
            <a:ext cx="11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expirationDate</a:t>
            </a:r>
            <a:endParaRPr lang="it-IT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646268" y="4491057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xsd:date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/>
          <p:cNvCxnSpPr>
            <a:stCxn id="37" idx="3"/>
            <a:endCxn id="143" idx="1"/>
          </p:cNvCxnSpPr>
          <p:nvPr/>
        </p:nvCxnSpPr>
        <p:spPr>
          <a:xfrm>
            <a:off x="4249250" y="4130401"/>
            <a:ext cx="1613042" cy="733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862292" y="4725144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681298" y="4509120"/>
            <a:ext cx="137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certificationTitle</a:t>
            </a:r>
            <a:endParaRPr lang="it-IT" sz="1200" dirty="0"/>
          </a:p>
        </p:txBody>
      </p:sp>
      <p:cxnSp>
        <p:nvCxnSpPr>
          <p:cNvPr id="149" name="Curved Connector 148"/>
          <p:cNvCxnSpPr>
            <a:stCxn id="99" idx="2"/>
            <a:endCxn id="155" idx="0"/>
          </p:cNvCxnSpPr>
          <p:nvPr/>
        </p:nvCxnSpPr>
        <p:spPr>
          <a:xfrm rot="16200000" flipH="1">
            <a:off x="652394" y="2049959"/>
            <a:ext cx="1512168" cy="8138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325788" y="3212976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230790" y="2780928"/>
            <a:ext cx="136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experienceInYears</a:t>
            </a:r>
            <a:endParaRPr lang="it-IT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393266" y="4941168"/>
            <a:ext cx="151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externalProfileName</a:t>
            </a:r>
            <a:endParaRPr lang="it-IT" sz="1200" dirty="0" smtClean="0"/>
          </a:p>
        </p:txBody>
      </p:sp>
      <p:cxnSp>
        <p:nvCxnSpPr>
          <p:cNvPr id="166" name="Straight Arrow Connector 165"/>
          <p:cNvCxnSpPr>
            <a:stCxn id="38" idx="3"/>
            <a:endCxn id="168" idx="1"/>
          </p:cNvCxnSpPr>
          <p:nvPr/>
        </p:nvCxnSpPr>
        <p:spPr>
          <a:xfrm>
            <a:off x="4683814" y="4706465"/>
            <a:ext cx="1280012" cy="753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963826" y="5229200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(ORCID, 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LinkedIn</a:t>
            </a:r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9" name="Straight Arrow Connector 168"/>
          <p:cNvCxnSpPr>
            <a:stCxn id="38" idx="3"/>
            <a:endCxn id="175" idx="1"/>
          </p:cNvCxnSpPr>
          <p:nvPr/>
        </p:nvCxnSpPr>
        <p:spPr>
          <a:xfrm>
            <a:off x="4683814" y="4706465"/>
            <a:ext cx="2033178" cy="30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545394" y="4869160"/>
            <a:ext cx="146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externalProfileUrl</a:t>
            </a:r>
            <a:endParaRPr lang="it-IT" sz="12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6716992" y="4869160"/>
            <a:ext cx="106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6" name="Curved Connector 175"/>
          <p:cNvCxnSpPr>
            <a:stCxn id="99" idx="2"/>
            <a:endCxn id="37" idx="1"/>
          </p:cNvCxnSpPr>
          <p:nvPr/>
        </p:nvCxnSpPr>
        <p:spPr>
          <a:xfrm rot="16200000" flipH="1">
            <a:off x="690522" y="2011832"/>
            <a:ext cx="2429593" cy="180754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99" idx="2"/>
            <a:endCxn id="38" idx="1"/>
          </p:cNvCxnSpPr>
          <p:nvPr/>
        </p:nvCxnSpPr>
        <p:spPr>
          <a:xfrm rot="16200000" flipH="1">
            <a:off x="402240" y="2300114"/>
            <a:ext cx="3005657" cy="180704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584954" y="3728065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hasCertification</a:t>
            </a:r>
            <a:endParaRPr lang="it-IT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472688" y="4269461"/>
            <a:ext cx="1480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hasExternalProfile</a:t>
            </a:r>
            <a:endParaRPr lang="it-IT" sz="1200" dirty="0"/>
          </a:p>
        </p:txBody>
      </p:sp>
      <p:cxnSp>
        <p:nvCxnSpPr>
          <p:cNvPr id="184" name="Curved Connector 183"/>
          <p:cNvCxnSpPr>
            <a:stCxn id="99" idx="2"/>
            <a:endCxn id="191" idx="0"/>
          </p:cNvCxnSpPr>
          <p:nvPr/>
        </p:nvCxnSpPr>
        <p:spPr>
          <a:xfrm rot="5400000">
            <a:off x="-265761" y="2521733"/>
            <a:ext cx="2088232" cy="4463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-60123" y="3440033"/>
            <a:ext cx="160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yearsOnMarketPlace</a:t>
            </a:r>
            <a:endParaRPr lang="it-IT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5540" y="3789040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xsd:double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5" name="Straight Arrow Connector 194"/>
          <p:cNvCxnSpPr>
            <a:stCxn id="38" idx="3"/>
            <a:endCxn id="146" idx="2"/>
          </p:cNvCxnSpPr>
          <p:nvPr/>
        </p:nvCxnSpPr>
        <p:spPr>
          <a:xfrm flipV="1">
            <a:off x="4683814" y="1479366"/>
            <a:ext cx="3876275" cy="322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99" idx="2"/>
            <a:endCxn id="36" idx="1"/>
          </p:cNvCxnSpPr>
          <p:nvPr/>
        </p:nvCxnSpPr>
        <p:spPr>
          <a:xfrm>
            <a:off x="1001546" y="1700808"/>
            <a:ext cx="1804528" cy="1853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2090282" y="3077175"/>
            <a:ext cx="79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requests</a:t>
            </a:r>
            <a:endParaRPr lang="it-IT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2770070" y="5085184"/>
            <a:ext cx="1875224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</a:t>
            </a:r>
            <a:endParaRPr lang="it-IT" dirty="0"/>
          </a:p>
        </p:txBody>
      </p:sp>
      <p:cxnSp>
        <p:nvCxnSpPr>
          <p:cNvPr id="76" name="Straight Arrow Connector 75"/>
          <p:cNvCxnSpPr>
            <a:stCxn id="75" idx="3"/>
          </p:cNvCxnSpPr>
          <p:nvPr/>
        </p:nvCxnSpPr>
        <p:spPr>
          <a:xfrm>
            <a:off x="4645294" y="5282529"/>
            <a:ext cx="808298" cy="362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883724" y="5321532"/>
            <a:ext cx="1021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contractType</a:t>
            </a:r>
            <a:endParaRPr lang="it-IT" sz="12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5459770" y="5612432"/>
            <a:ext cx="18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200" dirty="0" smtClean="0">
                <a:solidFill>
                  <a:schemeClr val="accent6">
                    <a:lumMod val="75000"/>
                  </a:schemeClr>
                </a:solidFill>
              </a:rPr>
              <a:t>(full-time, part-time, etc.)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75" idx="3"/>
          </p:cNvCxnSpPr>
          <p:nvPr/>
        </p:nvCxnSpPr>
        <p:spPr>
          <a:xfrm>
            <a:off x="4645294" y="5282529"/>
            <a:ext cx="903036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37282" y="5949280"/>
            <a:ext cx="156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contractConstraint</a:t>
            </a:r>
            <a:endParaRPr lang="it-IT" sz="12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5303134" y="6309320"/>
            <a:ext cx="103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383592" y="3362897"/>
            <a:ext cx="1693547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Remuneration</a:t>
            </a:r>
            <a:endParaRPr lang="it-IT" dirty="0"/>
          </a:p>
        </p:txBody>
      </p:sp>
      <p:cxnSp>
        <p:nvCxnSpPr>
          <p:cNvPr id="94" name="Straight Arrow Connector 93"/>
          <p:cNvCxnSpPr>
            <a:stCxn id="91" idx="0"/>
            <a:endCxn id="101" idx="2"/>
          </p:cNvCxnSpPr>
          <p:nvPr/>
        </p:nvCxnSpPr>
        <p:spPr>
          <a:xfrm flipV="1">
            <a:off x="6230366" y="3129935"/>
            <a:ext cx="2137773" cy="232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327338" y="3152001"/>
            <a:ext cx="13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remunerationvalue</a:t>
            </a:r>
            <a:endParaRPr lang="it-IT" sz="12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6265474" y="2996952"/>
            <a:ext cx="1759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remunerationCurrency</a:t>
            </a:r>
            <a:endParaRPr lang="it-IT" sz="1200" dirty="0" smtClean="0"/>
          </a:p>
        </p:txBody>
      </p:sp>
      <p:cxnSp>
        <p:nvCxnSpPr>
          <p:cNvPr id="114" name="Straight Arrow Connector 113"/>
          <p:cNvCxnSpPr>
            <a:stCxn id="91" idx="0"/>
            <a:endCxn id="125" idx="2"/>
          </p:cNvCxnSpPr>
          <p:nvPr/>
        </p:nvCxnSpPr>
        <p:spPr>
          <a:xfrm flipV="1">
            <a:off x="6230366" y="2985919"/>
            <a:ext cx="1489701" cy="376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316416" y="1700807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7" name="Curved Connector 116"/>
          <p:cNvCxnSpPr>
            <a:stCxn id="75" idx="3"/>
            <a:endCxn id="91" idx="3"/>
          </p:cNvCxnSpPr>
          <p:nvPr/>
        </p:nvCxnSpPr>
        <p:spPr>
          <a:xfrm flipV="1">
            <a:off x="4645294" y="3560242"/>
            <a:ext cx="2431845" cy="1722287"/>
          </a:xfrm>
          <a:prstGeom prst="curvedConnector3">
            <a:avLst>
              <a:gd name="adj1" fmla="val 1094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985554" y="5002143"/>
            <a:ext cx="130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hasRemuneration</a:t>
            </a:r>
            <a:endParaRPr lang="it-IT" sz="1200" dirty="0" smtClean="0"/>
          </a:p>
        </p:txBody>
      </p:sp>
      <p:cxnSp>
        <p:nvCxnSpPr>
          <p:cNvPr id="120" name="Curved Connector 119"/>
          <p:cNvCxnSpPr>
            <a:stCxn id="99" idx="2"/>
            <a:endCxn id="75" idx="1"/>
          </p:cNvCxnSpPr>
          <p:nvPr/>
        </p:nvCxnSpPr>
        <p:spPr>
          <a:xfrm rot="16200000" flipH="1">
            <a:off x="94948" y="2607406"/>
            <a:ext cx="3581721" cy="17685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44686" y="5013176"/>
            <a:ext cx="1264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isUnderContract</a:t>
            </a:r>
            <a:endParaRPr lang="it-IT" sz="1200" dirty="0"/>
          </a:p>
        </p:txBody>
      </p:sp>
      <p:cxnSp>
        <p:nvCxnSpPr>
          <p:cNvPr id="123" name="Straight Arrow Connector 122"/>
          <p:cNvCxnSpPr>
            <a:stCxn id="42" idx="0"/>
            <a:endCxn id="115" idx="2"/>
          </p:cNvCxnSpPr>
          <p:nvPr/>
        </p:nvCxnSpPr>
        <p:spPr>
          <a:xfrm flipV="1">
            <a:off x="6121458" y="1977806"/>
            <a:ext cx="2684581" cy="287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230444" y="2708920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561618" y="1855857"/>
            <a:ext cx="92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</a:t>
            </a:r>
            <a:r>
              <a:rPr lang="it-IT" sz="1200" dirty="0" err="1" smtClean="0"/>
              <a:t>ddress</a:t>
            </a:r>
            <a:r>
              <a:rPr lang="it-IT" sz="1200" dirty="0" smtClean="0"/>
              <a:t>…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985554" y="4437112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certificationAuthorityName</a:t>
            </a:r>
            <a:endParaRPr lang="it-IT" sz="1200" dirty="0"/>
          </a:p>
        </p:txBody>
      </p:sp>
      <p:cxnSp>
        <p:nvCxnSpPr>
          <p:cNvPr id="129" name="Straight Arrow Connector 128"/>
          <p:cNvCxnSpPr>
            <a:stCxn id="122" idx="3"/>
            <a:endCxn id="130" idx="0"/>
          </p:cNvCxnSpPr>
          <p:nvPr/>
        </p:nvCxnSpPr>
        <p:spPr>
          <a:xfrm>
            <a:off x="8020542" y="4527799"/>
            <a:ext cx="563621" cy="280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94540" y="4808185"/>
            <a:ext cx="97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solidFill>
                  <a:schemeClr val="accent6">
                    <a:lumMod val="75000"/>
                  </a:schemeClr>
                </a:solidFill>
              </a:rPr>
              <a:t>xsd:string</a:t>
            </a:r>
            <a:endParaRPr lang="it-IT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2490286" y="5882788"/>
            <a:ext cx="1440160" cy="3946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Activity (?)</a:t>
            </a:r>
            <a:endParaRPr lang="it-IT" dirty="0"/>
          </a:p>
        </p:txBody>
      </p:sp>
      <p:cxnSp>
        <p:nvCxnSpPr>
          <p:cNvPr id="133" name="Straight Arrow Connector 132"/>
          <p:cNvCxnSpPr>
            <a:stCxn id="104" idx="2"/>
            <a:endCxn id="137" idx="0"/>
          </p:cNvCxnSpPr>
          <p:nvPr/>
        </p:nvCxnSpPr>
        <p:spPr>
          <a:xfrm flipH="1">
            <a:off x="1544686" y="1948293"/>
            <a:ext cx="1984485" cy="4326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931110" y="6274670"/>
            <a:ext cx="1227152" cy="39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Sign</a:t>
            </a:r>
            <a:endParaRPr lang="it-IT" dirty="0"/>
          </a:p>
        </p:txBody>
      </p:sp>
      <p:sp>
        <p:nvSpPr>
          <p:cNvPr id="134" name="Rounded Rectangle 133"/>
          <p:cNvSpPr/>
          <p:nvPr/>
        </p:nvSpPr>
        <p:spPr>
          <a:xfrm>
            <a:off x="6392757" y="55557"/>
            <a:ext cx="1284900" cy="5431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Objective</a:t>
            </a:r>
            <a:r>
              <a:rPr lang="it-IT" dirty="0" smtClean="0"/>
              <a:t> </a:t>
            </a:r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140" name="Rounded Rectangle 139"/>
          <p:cNvSpPr/>
          <p:nvPr/>
        </p:nvSpPr>
        <p:spPr>
          <a:xfrm>
            <a:off x="6437835" y="908720"/>
            <a:ext cx="1195791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Objective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sp>
        <p:nvSpPr>
          <p:cNvPr id="141" name="Rounded Rectangle 140"/>
          <p:cNvSpPr/>
          <p:nvPr/>
        </p:nvSpPr>
        <p:spPr>
          <a:xfrm>
            <a:off x="4412465" y="1207785"/>
            <a:ext cx="1644626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Organizational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2" name="Rounded Rectangle 141"/>
          <p:cNvSpPr/>
          <p:nvPr/>
        </p:nvSpPr>
        <p:spPr>
          <a:xfrm>
            <a:off x="7674145" y="3626345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Certification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4" name="Rounded Rectangle 143"/>
          <p:cNvSpPr/>
          <p:nvPr/>
        </p:nvSpPr>
        <p:spPr>
          <a:xfrm>
            <a:off x="7667121" y="5479874"/>
            <a:ext cx="1434892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Contractual</a:t>
            </a:r>
            <a:endParaRPr lang="it-IT" dirty="0" smtClean="0"/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6" name="Rounded Rectangle 145"/>
          <p:cNvSpPr/>
          <p:nvPr/>
        </p:nvSpPr>
        <p:spPr>
          <a:xfrm>
            <a:off x="8030439" y="936203"/>
            <a:ext cx="1059299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Personal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sp>
        <p:nvSpPr>
          <p:cNvPr id="147" name="Rounded Rectangle 146"/>
          <p:cNvSpPr/>
          <p:nvPr/>
        </p:nvSpPr>
        <p:spPr>
          <a:xfrm>
            <a:off x="7668344" y="2179717"/>
            <a:ext cx="1402870" cy="54316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Professional</a:t>
            </a:r>
          </a:p>
          <a:p>
            <a:pPr algn="ctr"/>
            <a:r>
              <a:rPr lang="it-IT" dirty="0" err="1" smtClean="0"/>
              <a:t>Detail</a:t>
            </a:r>
            <a:endParaRPr lang="it-IT" dirty="0" smtClean="0"/>
          </a:p>
        </p:txBody>
      </p:sp>
      <p:cxnSp>
        <p:nvCxnSpPr>
          <p:cNvPr id="148" name="Straight Arrow Connector 147"/>
          <p:cNvCxnSpPr>
            <a:stCxn id="140" idx="0"/>
            <a:endCxn id="134" idx="2"/>
          </p:cNvCxnSpPr>
          <p:nvPr/>
        </p:nvCxnSpPr>
        <p:spPr>
          <a:xfrm flipH="1" flipV="1">
            <a:off x="7035207" y="598720"/>
            <a:ext cx="524" cy="31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1" idx="0"/>
            <a:endCxn id="147" idx="2"/>
          </p:cNvCxnSpPr>
          <p:nvPr/>
        </p:nvCxnSpPr>
        <p:spPr>
          <a:xfrm flipV="1">
            <a:off x="6230366" y="2722880"/>
            <a:ext cx="2139413" cy="640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2" idx="0"/>
            <a:endCxn id="142" idx="1"/>
          </p:cNvCxnSpPr>
          <p:nvPr/>
        </p:nvCxnSpPr>
        <p:spPr>
          <a:xfrm flipV="1">
            <a:off x="6833878" y="3897927"/>
            <a:ext cx="840267" cy="432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75" idx="3"/>
            <a:endCxn id="144" idx="1"/>
          </p:cNvCxnSpPr>
          <p:nvPr/>
        </p:nvCxnSpPr>
        <p:spPr>
          <a:xfrm>
            <a:off x="4645294" y="5282529"/>
            <a:ext cx="3021827" cy="46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1" idx="3"/>
            <a:endCxn id="140" idx="1"/>
          </p:cNvCxnSpPr>
          <p:nvPr/>
        </p:nvCxnSpPr>
        <p:spPr>
          <a:xfrm flipV="1">
            <a:off x="6057091" y="1340768"/>
            <a:ext cx="380744" cy="138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6" idx="1"/>
            <a:endCxn id="140" idx="3"/>
          </p:cNvCxnSpPr>
          <p:nvPr/>
        </p:nvCxnSpPr>
        <p:spPr>
          <a:xfrm flipH="1">
            <a:off x="7633626" y="1207785"/>
            <a:ext cx="396813" cy="132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47" idx="0"/>
            <a:endCxn id="140" idx="2"/>
          </p:cNvCxnSpPr>
          <p:nvPr/>
        </p:nvCxnSpPr>
        <p:spPr>
          <a:xfrm flipH="1" flipV="1">
            <a:off x="7035731" y="1772816"/>
            <a:ext cx="1334048" cy="406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2" idx="0"/>
            <a:endCxn id="140" idx="2"/>
          </p:cNvCxnSpPr>
          <p:nvPr/>
        </p:nvCxnSpPr>
        <p:spPr>
          <a:xfrm flipH="1" flipV="1">
            <a:off x="7035731" y="1772816"/>
            <a:ext cx="1355860" cy="1853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4" idx="0"/>
            <a:endCxn id="140" idx="2"/>
          </p:cNvCxnSpPr>
          <p:nvPr/>
        </p:nvCxnSpPr>
        <p:spPr>
          <a:xfrm flipH="1" flipV="1">
            <a:off x="7035731" y="1772816"/>
            <a:ext cx="1348836" cy="3707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2953106" y="476672"/>
            <a:ext cx="1259415" cy="864096"/>
          </a:xfrm>
          <a:prstGeom prst="roundRect">
            <a:avLst/>
          </a:prstGeom>
          <a:solidFill>
            <a:srgbClr val="00863D"/>
          </a:solidFill>
          <a:ln>
            <a:solidFill>
              <a:srgbClr val="00863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Expert </a:t>
            </a:r>
            <a:r>
              <a:rPr lang="it-IT" dirty="0" err="1" smtClean="0"/>
              <a:t>Subjective</a:t>
            </a:r>
            <a:endParaRPr lang="it-IT" dirty="0" smtClean="0"/>
          </a:p>
          <a:p>
            <a:pPr algn="ctr"/>
            <a:r>
              <a:rPr lang="it-IT" dirty="0" err="1" smtClean="0"/>
              <a:t>Property</a:t>
            </a:r>
            <a:endParaRPr lang="it-IT" dirty="0"/>
          </a:p>
        </p:txBody>
      </p:sp>
      <p:cxnSp>
        <p:nvCxnSpPr>
          <p:cNvPr id="188" name="Straight Arrow Connector 187"/>
          <p:cNvCxnSpPr>
            <a:stCxn id="104" idx="0"/>
            <a:endCxn id="180" idx="2"/>
          </p:cNvCxnSpPr>
          <p:nvPr/>
        </p:nvCxnSpPr>
        <p:spPr>
          <a:xfrm flipV="1">
            <a:off x="3529171" y="1340768"/>
            <a:ext cx="53643" cy="212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42" idx="0"/>
            <a:endCxn id="141" idx="2"/>
          </p:cNvCxnSpPr>
          <p:nvPr/>
        </p:nvCxnSpPr>
        <p:spPr>
          <a:xfrm flipH="1" flipV="1">
            <a:off x="5234778" y="1750948"/>
            <a:ext cx="886680" cy="514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152906" y="5744289"/>
            <a:ext cx="116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 smtClean="0"/>
              <a:t>isRelatedTo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55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223</Words>
  <Application>Microsoft Office PowerPoint</Application>
  <PresentationFormat>On-screen Show (4:3)</PresentationFormat>
  <Paragraphs>150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X-Team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Francesco Antonio Toti</dc:creator>
  <cp:lastModifiedBy>Daniele Francesco Antonio Toti</cp:lastModifiedBy>
  <cp:revision>92</cp:revision>
  <dcterms:created xsi:type="dcterms:W3CDTF">2020-05-05T17:43:17Z</dcterms:created>
  <dcterms:modified xsi:type="dcterms:W3CDTF">2020-06-05T15:40:59Z</dcterms:modified>
</cp:coreProperties>
</file>