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83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6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9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68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09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64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66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15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54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4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6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86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F1CD-E649-46E6-8179-CAF23F06D0E2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33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604216" y="1018086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</a:t>
            </a:r>
            <a:endParaRPr lang="it-IT" dirty="0"/>
          </a:p>
        </p:txBody>
      </p:sp>
      <p:cxnSp>
        <p:nvCxnSpPr>
          <p:cNvPr id="102" name="Straight Arrow Connector 101"/>
          <p:cNvCxnSpPr>
            <a:stCxn id="99" idx="0"/>
            <a:endCxn id="12" idx="2"/>
          </p:cNvCxnSpPr>
          <p:nvPr/>
        </p:nvCxnSpPr>
        <p:spPr>
          <a:xfrm flipV="1">
            <a:off x="1324296" y="601224"/>
            <a:ext cx="0" cy="41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83568" y="70372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0070C0"/>
                </a:solidFill>
              </a:rPr>
              <a:t>r</a:t>
            </a:r>
            <a:r>
              <a:rPr lang="it-IT" sz="1200" dirty="0" err="1" smtClean="0">
                <a:solidFill>
                  <a:srgbClr val="0070C0"/>
                </a:solidFill>
              </a:rPr>
              <a:t>df:type</a:t>
            </a:r>
            <a:endParaRPr lang="it-IT" sz="1200" dirty="0">
              <a:solidFill>
                <a:srgbClr val="0070C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131840" y="1018086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Expertise</a:t>
            </a:r>
            <a:endParaRPr lang="it-IT" dirty="0"/>
          </a:p>
        </p:txBody>
      </p:sp>
      <p:cxnSp>
        <p:nvCxnSpPr>
          <p:cNvPr id="106" name="Straight Arrow Connector 105"/>
          <p:cNvCxnSpPr>
            <a:stCxn id="99" idx="3"/>
            <a:endCxn id="104" idx="1"/>
          </p:cNvCxnSpPr>
          <p:nvPr/>
        </p:nvCxnSpPr>
        <p:spPr>
          <a:xfrm>
            <a:off x="2044376" y="1215431"/>
            <a:ext cx="1087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051720" y="919753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hasExpertise</a:t>
            </a:r>
            <a:endParaRPr lang="it-IT" sz="1200" dirty="0"/>
          </a:p>
        </p:txBody>
      </p:sp>
      <p:cxnSp>
        <p:nvCxnSpPr>
          <p:cNvPr id="110" name="Straight Arrow Connector 109"/>
          <p:cNvCxnSpPr>
            <a:stCxn id="104" idx="0"/>
            <a:endCxn id="10" idx="2"/>
          </p:cNvCxnSpPr>
          <p:nvPr/>
        </p:nvCxnSpPr>
        <p:spPr>
          <a:xfrm flipH="1" flipV="1">
            <a:off x="3848904" y="659795"/>
            <a:ext cx="3016" cy="358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923928" y="69269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0070C0"/>
                </a:solidFill>
              </a:rPr>
              <a:t>r</a:t>
            </a:r>
            <a:r>
              <a:rPr lang="it-IT" sz="1200" dirty="0" err="1" smtClean="0">
                <a:solidFill>
                  <a:srgbClr val="0070C0"/>
                </a:solidFill>
              </a:rPr>
              <a:t>df:type</a:t>
            </a:r>
            <a:endParaRPr lang="it-IT" sz="1200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06454" y="116632"/>
            <a:ext cx="1284900" cy="543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SubjectiveProperty</a:t>
            </a:r>
            <a:endParaRPr lang="it-IT" dirty="0"/>
          </a:p>
        </p:txBody>
      </p:sp>
      <p:sp>
        <p:nvSpPr>
          <p:cNvPr id="12" name="Rounded Rectangle 11"/>
          <p:cNvSpPr/>
          <p:nvPr/>
        </p:nvSpPr>
        <p:spPr>
          <a:xfrm>
            <a:off x="766234" y="116632"/>
            <a:ext cx="1116124" cy="4845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Physical</a:t>
            </a:r>
            <a:endParaRPr lang="it-IT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6275470" y="980728"/>
            <a:ext cx="1453092" cy="543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r>
              <a:rPr lang="it-IT" dirty="0" smtClean="0"/>
              <a:t>  (?)</a:t>
            </a:r>
            <a:endParaRPr lang="it-IT" dirty="0"/>
          </a:p>
        </p:txBody>
      </p:sp>
      <p:sp>
        <p:nvSpPr>
          <p:cNvPr id="34" name="Rounded Rectangle 33"/>
          <p:cNvSpPr/>
          <p:nvPr/>
        </p:nvSpPr>
        <p:spPr>
          <a:xfrm>
            <a:off x="3131840" y="1954190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Organization</a:t>
            </a:r>
            <a:endParaRPr lang="it-IT" dirty="0"/>
          </a:p>
        </p:txBody>
      </p:sp>
      <p:sp>
        <p:nvSpPr>
          <p:cNvPr id="35" name="Rounded Rectangle 34"/>
          <p:cNvSpPr/>
          <p:nvPr/>
        </p:nvSpPr>
        <p:spPr>
          <a:xfrm>
            <a:off x="3128824" y="2492896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Language</a:t>
            </a:r>
            <a:endParaRPr lang="it-IT" dirty="0"/>
          </a:p>
        </p:txBody>
      </p:sp>
      <p:sp>
        <p:nvSpPr>
          <p:cNvPr id="36" name="Rounded Rectangle 35"/>
          <p:cNvSpPr/>
          <p:nvPr/>
        </p:nvSpPr>
        <p:spPr>
          <a:xfrm>
            <a:off x="3128824" y="3068960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DailyRate</a:t>
            </a:r>
            <a:endParaRPr lang="it-IT" dirty="0"/>
          </a:p>
        </p:txBody>
      </p:sp>
      <p:sp>
        <p:nvSpPr>
          <p:cNvPr id="37" name="Rounded Rectangle 36"/>
          <p:cNvSpPr/>
          <p:nvPr/>
        </p:nvSpPr>
        <p:spPr>
          <a:xfrm>
            <a:off x="3131840" y="3645024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/>
          </a:p>
        </p:txBody>
      </p:sp>
      <p:sp>
        <p:nvSpPr>
          <p:cNvPr id="38" name="Rounded Rectangle 37"/>
          <p:cNvSpPr/>
          <p:nvPr/>
        </p:nvSpPr>
        <p:spPr>
          <a:xfrm>
            <a:off x="3092820" y="4221088"/>
            <a:ext cx="187522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ExternalProfile</a:t>
            </a:r>
            <a:endParaRPr lang="it-IT" dirty="0"/>
          </a:p>
        </p:txBody>
      </p:sp>
      <p:sp>
        <p:nvSpPr>
          <p:cNvPr id="42" name="Rounded Rectangle 41"/>
          <p:cNvSpPr/>
          <p:nvPr/>
        </p:nvSpPr>
        <p:spPr>
          <a:xfrm>
            <a:off x="6804248" y="1954190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Location</a:t>
            </a:r>
            <a:endParaRPr lang="it-IT" dirty="0"/>
          </a:p>
        </p:txBody>
      </p:sp>
      <p:cxnSp>
        <p:nvCxnSpPr>
          <p:cNvPr id="43" name="Straight Arrow Connector 42"/>
          <p:cNvCxnSpPr>
            <a:stCxn id="34" idx="3"/>
            <a:endCxn id="42" idx="1"/>
          </p:cNvCxnSpPr>
          <p:nvPr/>
        </p:nvCxnSpPr>
        <p:spPr>
          <a:xfrm>
            <a:off x="4572000" y="2151535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44008" y="1855857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isLocatedAt</a:t>
            </a:r>
            <a:endParaRPr lang="it-IT" sz="1200" dirty="0"/>
          </a:p>
        </p:txBody>
      </p:sp>
      <p:cxnSp>
        <p:nvCxnSpPr>
          <p:cNvPr id="47" name="Straight Arrow Connector 46"/>
          <p:cNvCxnSpPr>
            <a:stCxn id="35" idx="3"/>
            <a:endCxn id="127" idx="1"/>
          </p:cNvCxnSpPr>
          <p:nvPr/>
        </p:nvCxnSpPr>
        <p:spPr>
          <a:xfrm>
            <a:off x="4568984" y="2690241"/>
            <a:ext cx="1371168" cy="30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16016" y="2780928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languageName</a:t>
            </a:r>
            <a:endParaRPr lang="it-IT" sz="1200" dirty="0"/>
          </a:p>
        </p:txBody>
      </p:sp>
      <p:cxnSp>
        <p:nvCxnSpPr>
          <p:cNvPr id="49" name="Straight Arrow Connector 48"/>
          <p:cNvCxnSpPr>
            <a:stCxn id="35" idx="3"/>
            <a:endCxn id="124" idx="1"/>
          </p:cNvCxnSpPr>
          <p:nvPr/>
        </p:nvCxnSpPr>
        <p:spPr>
          <a:xfrm>
            <a:off x="4568984" y="2690241"/>
            <a:ext cx="1408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44028" y="2420888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languageCode</a:t>
            </a:r>
            <a:endParaRPr lang="it-IT" sz="1200" dirty="0"/>
          </a:p>
        </p:txBody>
      </p:sp>
      <p:cxnSp>
        <p:nvCxnSpPr>
          <p:cNvPr id="57" name="Straight Arrow Connector 56"/>
          <p:cNvCxnSpPr>
            <a:stCxn id="99" idx="2"/>
            <a:endCxn id="35" idx="1"/>
          </p:cNvCxnSpPr>
          <p:nvPr/>
        </p:nvCxnSpPr>
        <p:spPr>
          <a:xfrm>
            <a:off x="1324296" y="1412776"/>
            <a:ext cx="1804528" cy="1277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51720" y="1916832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knowsLanguage</a:t>
            </a:r>
            <a:endParaRPr lang="it-IT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51530" y="1988840"/>
            <a:ext cx="1224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languageLevel</a:t>
            </a:r>
            <a:r>
              <a:rPr lang="it-IT" sz="1200" dirty="0" smtClean="0"/>
              <a:t>*</a:t>
            </a:r>
            <a:endParaRPr lang="it-IT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51520" y="2613200"/>
            <a:ext cx="7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(C1, C2…)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16016" y="9746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dirty="0" smtClean="0"/>
              <a:t>* Level and </a:t>
            </a:r>
            <a:r>
              <a:rPr lang="it-IT" sz="1400" dirty="0" err="1" smtClean="0"/>
              <a:t>type</a:t>
            </a:r>
            <a:r>
              <a:rPr lang="it-IT" sz="1400" dirty="0" smtClean="0"/>
              <a:t> are </a:t>
            </a:r>
            <a:r>
              <a:rPr lang="it-IT" sz="1400" dirty="0" err="1" smtClean="0"/>
              <a:t>not</a:t>
            </a:r>
            <a:r>
              <a:rPr lang="it-IT" sz="1400" dirty="0" smtClean="0"/>
              <a:t> </a:t>
            </a:r>
            <a:r>
              <a:rPr lang="it-IT" sz="1400" dirty="0" err="1" smtClean="0"/>
              <a:t>directly</a:t>
            </a:r>
            <a:r>
              <a:rPr lang="it-IT" sz="1400" dirty="0" smtClean="0"/>
              <a:t> </a:t>
            </a:r>
            <a:r>
              <a:rPr lang="it-IT" sz="1400" dirty="0" err="1" smtClean="0"/>
              <a:t>linked</a:t>
            </a:r>
            <a:r>
              <a:rPr lang="it-IT" sz="1400" dirty="0" smtClean="0"/>
              <a:t> to an Expert, </a:t>
            </a:r>
          </a:p>
          <a:p>
            <a:r>
              <a:rPr lang="it-IT" sz="1400" dirty="0" err="1" smtClean="0"/>
              <a:t>but</a:t>
            </a:r>
            <a:r>
              <a:rPr lang="it-IT" sz="1400" dirty="0" smtClean="0"/>
              <a:t> are </a:t>
            </a:r>
            <a:r>
              <a:rPr lang="it-IT" sz="1400" dirty="0" err="1" smtClean="0"/>
              <a:t>instead</a:t>
            </a:r>
            <a:r>
              <a:rPr lang="it-IT" sz="1400" dirty="0" smtClean="0"/>
              <a:t> </a:t>
            </a:r>
            <a:r>
              <a:rPr lang="it-IT" sz="1400" dirty="0" err="1" smtClean="0"/>
              <a:t>associated</a:t>
            </a:r>
            <a:r>
              <a:rPr lang="it-IT" sz="1400" dirty="0" smtClean="0"/>
              <a:t> with the triple</a:t>
            </a:r>
          </a:p>
          <a:p>
            <a:r>
              <a:rPr lang="it-IT" sz="1400" dirty="0" smtClean="0"/>
              <a:t>«Expert </a:t>
            </a:r>
            <a:r>
              <a:rPr lang="it-IT" sz="1400" dirty="0" err="1" smtClean="0"/>
              <a:t>knows</a:t>
            </a:r>
            <a:r>
              <a:rPr lang="it-IT" sz="1400" dirty="0" smtClean="0"/>
              <a:t> Language» via </a:t>
            </a:r>
            <a:r>
              <a:rPr lang="it-IT" sz="1400" dirty="0" err="1" smtClean="0"/>
              <a:t>reification</a:t>
            </a:r>
            <a:r>
              <a:rPr lang="it-IT" sz="1400" dirty="0" smtClean="0"/>
              <a:t> with </a:t>
            </a:r>
            <a:r>
              <a:rPr lang="it-IT" sz="1400" dirty="0" err="1" smtClean="0"/>
              <a:t>rdf:Statement</a:t>
            </a:r>
            <a:endParaRPr lang="it-IT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5496" y="2151535"/>
            <a:ext cx="7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(native…)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99" idx="2"/>
            <a:endCxn id="67" idx="0"/>
          </p:cNvCxnSpPr>
          <p:nvPr/>
        </p:nvCxnSpPr>
        <p:spPr>
          <a:xfrm flipH="1">
            <a:off x="647554" y="1412776"/>
            <a:ext cx="676742" cy="1200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9548" y="1495817"/>
            <a:ext cx="122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languageType</a:t>
            </a:r>
            <a:r>
              <a:rPr lang="it-IT" sz="1200" dirty="0" smtClean="0"/>
              <a:t>*</a:t>
            </a:r>
          </a:p>
        </p:txBody>
      </p:sp>
      <p:cxnSp>
        <p:nvCxnSpPr>
          <p:cNvPr id="74" name="Curved Connector 73"/>
          <p:cNvCxnSpPr>
            <a:stCxn id="99" idx="2"/>
            <a:endCxn id="70" idx="0"/>
          </p:cNvCxnSpPr>
          <p:nvPr/>
        </p:nvCxnSpPr>
        <p:spPr>
          <a:xfrm rot="5400000">
            <a:off x="508534" y="1335772"/>
            <a:ext cx="738759" cy="8927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9" idx="2"/>
            <a:endCxn id="34" idx="0"/>
          </p:cNvCxnSpPr>
          <p:nvPr/>
        </p:nvCxnSpPr>
        <p:spPr>
          <a:xfrm>
            <a:off x="1324296" y="1412776"/>
            <a:ext cx="2527624" cy="541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60592" y="1423809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worksAt</a:t>
            </a:r>
            <a:endParaRPr lang="it-IT" sz="1200" dirty="0"/>
          </a:p>
        </p:txBody>
      </p:sp>
      <p:cxnSp>
        <p:nvCxnSpPr>
          <p:cNvPr id="97" name="Straight Arrow Connector 96"/>
          <p:cNvCxnSpPr>
            <a:stCxn id="36" idx="3"/>
            <a:endCxn id="91" idx="1"/>
          </p:cNvCxnSpPr>
          <p:nvPr/>
        </p:nvCxnSpPr>
        <p:spPr>
          <a:xfrm>
            <a:off x="4568984" y="3266305"/>
            <a:ext cx="2197901" cy="109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004048" y="32240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amountsTo</a:t>
            </a:r>
            <a:endParaRPr lang="it-IT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201266" y="2564904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5" name="Straight Arrow Connector 104"/>
          <p:cNvCxnSpPr>
            <a:stCxn id="34" idx="3"/>
            <a:endCxn id="199" idx="2"/>
          </p:cNvCxnSpPr>
          <p:nvPr/>
        </p:nvCxnSpPr>
        <p:spPr>
          <a:xfrm flipV="1">
            <a:off x="4572000" y="1466108"/>
            <a:ext cx="880313" cy="685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004048" y="15678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0070C0"/>
                </a:solidFill>
              </a:rPr>
              <a:t>r</a:t>
            </a:r>
            <a:r>
              <a:rPr lang="it-IT" sz="1200" dirty="0" err="1" smtClean="0">
                <a:solidFill>
                  <a:srgbClr val="0070C0"/>
                </a:solidFill>
              </a:rPr>
              <a:t>df:type</a:t>
            </a:r>
            <a:endParaRPr lang="it-IT" sz="1200" dirty="0">
              <a:solidFill>
                <a:srgbClr val="0070C0"/>
              </a:solidFill>
            </a:endParaRPr>
          </a:p>
        </p:txBody>
      </p:sp>
      <p:cxnSp>
        <p:nvCxnSpPr>
          <p:cNvPr id="112" name="Straight Arrow Connector 111"/>
          <p:cNvCxnSpPr>
            <a:endCxn id="33" idx="2"/>
          </p:cNvCxnSpPr>
          <p:nvPr/>
        </p:nvCxnSpPr>
        <p:spPr>
          <a:xfrm flipV="1">
            <a:off x="4550668" y="1523891"/>
            <a:ext cx="2451348" cy="116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6" idx="3"/>
            <a:endCxn id="33" idx="2"/>
          </p:cNvCxnSpPr>
          <p:nvPr/>
        </p:nvCxnSpPr>
        <p:spPr>
          <a:xfrm flipV="1">
            <a:off x="4568984" y="1523891"/>
            <a:ext cx="2433032" cy="1742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7" idx="3"/>
            <a:endCxn id="33" idx="2"/>
          </p:cNvCxnSpPr>
          <p:nvPr/>
        </p:nvCxnSpPr>
        <p:spPr>
          <a:xfrm flipV="1">
            <a:off x="4572000" y="1523891"/>
            <a:ext cx="2430016" cy="2318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7" idx="3"/>
            <a:endCxn id="122" idx="1"/>
          </p:cNvCxnSpPr>
          <p:nvPr/>
        </p:nvCxnSpPr>
        <p:spPr>
          <a:xfrm>
            <a:off x="4572000" y="3842369"/>
            <a:ext cx="1210520" cy="80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782520" y="3725238"/>
            <a:ext cx="2373328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CertificationAuthority</a:t>
            </a:r>
            <a:endParaRPr lang="it-IT" dirty="0"/>
          </a:p>
        </p:txBody>
      </p:sp>
      <p:sp>
        <p:nvSpPr>
          <p:cNvPr id="124" name="TextBox 123"/>
          <p:cNvSpPr txBox="1"/>
          <p:nvPr/>
        </p:nvSpPr>
        <p:spPr>
          <a:xfrm>
            <a:off x="5977023" y="2551741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940152" y="2852936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02794" y="3645024"/>
            <a:ext cx="9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issuedBy</a:t>
            </a:r>
            <a:endParaRPr lang="it-IT" sz="1200" dirty="0"/>
          </a:p>
        </p:txBody>
      </p:sp>
      <p:cxnSp>
        <p:nvCxnSpPr>
          <p:cNvPr id="135" name="Straight Arrow Connector 134"/>
          <p:cNvCxnSpPr>
            <a:stCxn id="37" idx="3"/>
          </p:cNvCxnSpPr>
          <p:nvPr/>
        </p:nvCxnSpPr>
        <p:spPr>
          <a:xfrm>
            <a:off x="4572000" y="3842369"/>
            <a:ext cx="1424878" cy="419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968044" y="3944089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expirationDate</a:t>
            </a:r>
            <a:endParaRPr lang="it-IT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969018" y="4203025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xsd:date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9" name="Straight Arrow Connector 138"/>
          <p:cNvCxnSpPr>
            <a:stCxn id="37" idx="3"/>
            <a:endCxn id="143" idx="1"/>
          </p:cNvCxnSpPr>
          <p:nvPr/>
        </p:nvCxnSpPr>
        <p:spPr>
          <a:xfrm>
            <a:off x="4572000" y="3842369"/>
            <a:ext cx="1613042" cy="733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185042" y="4437112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004048" y="4221088"/>
            <a:ext cx="137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certificationTitle</a:t>
            </a:r>
            <a:endParaRPr lang="it-IT" sz="1200" dirty="0"/>
          </a:p>
        </p:txBody>
      </p:sp>
      <p:cxnSp>
        <p:nvCxnSpPr>
          <p:cNvPr id="149" name="Curved Connector 148"/>
          <p:cNvCxnSpPr>
            <a:stCxn id="99" idx="2"/>
            <a:endCxn id="155" idx="0"/>
          </p:cNvCxnSpPr>
          <p:nvPr/>
        </p:nvCxnSpPr>
        <p:spPr>
          <a:xfrm rot="16200000" flipH="1">
            <a:off x="975144" y="1761927"/>
            <a:ext cx="1512168" cy="8138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648538" y="2924944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553540" y="2492896"/>
            <a:ext cx="136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experienceInYears</a:t>
            </a:r>
            <a:endParaRPr lang="it-IT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716016" y="4653136"/>
            <a:ext cx="151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externalProfileName</a:t>
            </a:r>
            <a:endParaRPr lang="it-IT" sz="1200" dirty="0" smtClean="0"/>
          </a:p>
        </p:txBody>
      </p:sp>
      <p:cxnSp>
        <p:nvCxnSpPr>
          <p:cNvPr id="166" name="Straight Arrow Connector 165"/>
          <p:cNvCxnSpPr>
            <a:stCxn id="38" idx="3"/>
            <a:endCxn id="168" idx="1"/>
          </p:cNvCxnSpPr>
          <p:nvPr/>
        </p:nvCxnSpPr>
        <p:spPr>
          <a:xfrm>
            <a:off x="4968044" y="4418433"/>
            <a:ext cx="1318532" cy="753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286576" y="4941168"/>
            <a:ext cx="181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(ORCID, </a:t>
            </a:r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LinkedIn</a:t>
            </a:r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, etc.)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9" name="Straight Arrow Connector 168"/>
          <p:cNvCxnSpPr>
            <a:stCxn id="38" idx="3"/>
            <a:endCxn id="175" idx="1"/>
          </p:cNvCxnSpPr>
          <p:nvPr/>
        </p:nvCxnSpPr>
        <p:spPr>
          <a:xfrm>
            <a:off x="4968044" y="4418433"/>
            <a:ext cx="2071698" cy="30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724128" y="4581128"/>
            <a:ext cx="146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externalProfileUrl</a:t>
            </a:r>
            <a:endParaRPr lang="it-IT" sz="12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7039742" y="4581128"/>
            <a:ext cx="106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6" name="Curved Connector 175"/>
          <p:cNvCxnSpPr>
            <a:stCxn id="99" idx="2"/>
            <a:endCxn id="37" idx="1"/>
          </p:cNvCxnSpPr>
          <p:nvPr/>
        </p:nvCxnSpPr>
        <p:spPr>
          <a:xfrm rot="16200000" flipH="1">
            <a:off x="1013272" y="1723800"/>
            <a:ext cx="2429593" cy="180754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urved Connector 178"/>
          <p:cNvCxnSpPr>
            <a:stCxn id="99" idx="2"/>
            <a:endCxn id="38" idx="1"/>
          </p:cNvCxnSpPr>
          <p:nvPr/>
        </p:nvCxnSpPr>
        <p:spPr>
          <a:xfrm rot="16200000" flipH="1">
            <a:off x="705730" y="2031342"/>
            <a:ext cx="3005657" cy="17685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07704" y="3440033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hasCertification</a:t>
            </a:r>
            <a:endParaRPr lang="it-IT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795438" y="3981429"/>
            <a:ext cx="148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hasExternalProfile</a:t>
            </a:r>
            <a:endParaRPr lang="it-IT" sz="1200" dirty="0"/>
          </a:p>
        </p:txBody>
      </p:sp>
      <p:cxnSp>
        <p:nvCxnSpPr>
          <p:cNvPr id="184" name="Curved Connector 183"/>
          <p:cNvCxnSpPr>
            <a:stCxn id="99" idx="2"/>
            <a:endCxn id="191" idx="0"/>
          </p:cNvCxnSpPr>
          <p:nvPr/>
        </p:nvCxnSpPr>
        <p:spPr>
          <a:xfrm rot="5400000">
            <a:off x="56989" y="2233701"/>
            <a:ext cx="2088232" cy="4463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79512" y="3152001"/>
            <a:ext cx="160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yearsOnMarketPlace</a:t>
            </a:r>
            <a:endParaRPr lang="it-IT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88290" y="3501008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5" name="Straight Arrow Connector 194"/>
          <p:cNvCxnSpPr>
            <a:stCxn id="38" idx="3"/>
            <a:endCxn id="33" idx="2"/>
          </p:cNvCxnSpPr>
          <p:nvPr/>
        </p:nvCxnSpPr>
        <p:spPr>
          <a:xfrm flipV="1">
            <a:off x="4968044" y="1523891"/>
            <a:ext cx="2033972" cy="2894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Rounded Rectangle 198"/>
          <p:cNvSpPr/>
          <p:nvPr/>
        </p:nvSpPr>
        <p:spPr>
          <a:xfrm>
            <a:off x="4820458" y="981516"/>
            <a:ext cx="1263709" cy="4845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Physical</a:t>
            </a:r>
            <a:r>
              <a:rPr lang="it-IT" dirty="0" smtClean="0"/>
              <a:t> (?)</a:t>
            </a:r>
          </a:p>
        </p:txBody>
      </p:sp>
      <p:cxnSp>
        <p:nvCxnSpPr>
          <p:cNvPr id="209" name="Straight Arrow Connector 208"/>
          <p:cNvCxnSpPr>
            <a:stCxn id="99" idx="2"/>
            <a:endCxn id="36" idx="1"/>
          </p:cNvCxnSpPr>
          <p:nvPr/>
        </p:nvCxnSpPr>
        <p:spPr>
          <a:xfrm>
            <a:off x="1324296" y="1412776"/>
            <a:ext cx="1804528" cy="1853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2413032" y="2789143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requests</a:t>
            </a:r>
            <a:endParaRPr lang="it-I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3092820" y="4834510"/>
            <a:ext cx="187522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</a:t>
            </a:r>
            <a:endParaRPr lang="it-IT" dirty="0"/>
          </a:p>
        </p:txBody>
      </p:sp>
      <p:cxnSp>
        <p:nvCxnSpPr>
          <p:cNvPr id="76" name="Straight Arrow Connector 75"/>
          <p:cNvCxnSpPr>
            <a:stCxn id="75" idx="3"/>
          </p:cNvCxnSpPr>
          <p:nvPr/>
        </p:nvCxnSpPr>
        <p:spPr>
          <a:xfrm>
            <a:off x="4968044" y="5031855"/>
            <a:ext cx="808298" cy="362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06474" y="5033500"/>
            <a:ext cx="102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contractT</a:t>
            </a:r>
            <a:r>
              <a:rPr lang="it-IT" sz="1200" dirty="0" err="1" smtClean="0"/>
              <a:t>ype</a:t>
            </a:r>
            <a:endParaRPr lang="it-IT" sz="12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5782520" y="5324400"/>
            <a:ext cx="181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(full-time, part-time, etc.)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>
            <a:stCxn id="75" idx="3"/>
          </p:cNvCxnSpPr>
          <p:nvPr/>
        </p:nvCxnSpPr>
        <p:spPr>
          <a:xfrm>
            <a:off x="4968044" y="5031855"/>
            <a:ext cx="903036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60032" y="5661248"/>
            <a:ext cx="156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contractC</a:t>
            </a:r>
            <a:r>
              <a:rPr lang="it-IT" sz="1200" dirty="0" err="1" smtClean="0"/>
              <a:t>onstraint</a:t>
            </a:r>
            <a:endParaRPr lang="it-IT" sz="12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5625884" y="6021288"/>
            <a:ext cx="103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766885" y="3178326"/>
            <a:ext cx="1693547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Remuneration</a:t>
            </a:r>
            <a:endParaRPr lang="it-IT" dirty="0"/>
          </a:p>
        </p:txBody>
      </p:sp>
      <p:cxnSp>
        <p:nvCxnSpPr>
          <p:cNvPr id="94" name="Straight Arrow Connector 93"/>
          <p:cNvCxnSpPr>
            <a:stCxn id="91" idx="0"/>
            <a:endCxn id="101" idx="2"/>
          </p:cNvCxnSpPr>
          <p:nvPr/>
        </p:nvCxnSpPr>
        <p:spPr>
          <a:xfrm flipV="1">
            <a:off x="7613659" y="2841903"/>
            <a:ext cx="1077230" cy="33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650088" y="2863969"/>
            <a:ext cx="13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remunerationvalue</a:t>
            </a:r>
            <a:endParaRPr lang="it-IT" sz="12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6588224" y="2708920"/>
            <a:ext cx="175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remunerationCurrency</a:t>
            </a:r>
            <a:endParaRPr lang="it-IT" sz="1200" dirty="0" smtClean="0"/>
          </a:p>
        </p:txBody>
      </p:sp>
      <p:cxnSp>
        <p:nvCxnSpPr>
          <p:cNvPr id="114" name="Straight Arrow Connector 113"/>
          <p:cNvCxnSpPr>
            <a:stCxn id="91" idx="0"/>
            <a:endCxn id="125" idx="2"/>
          </p:cNvCxnSpPr>
          <p:nvPr/>
        </p:nvCxnSpPr>
        <p:spPr>
          <a:xfrm flipV="1">
            <a:off x="7613659" y="2697887"/>
            <a:ext cx="429158" cy="480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100392" y="1252309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7" name="Curved Connector 116"/>
          <p:cNvCxnSpPr>
            <a:stCxn id="75" idx="3"/>
          </p:cNvCxnSpPr>
          <p:nvPr/>
        </p:nvCxnSpPr>
        <p:spPr>
          <a:xfrm flipV="1">
            <a:off x="4968044" y="3356992"/>
            <a:ext cx="3492388" cy="1674863"/>
          </a:xfrm>
          <a:prstGeom prst="curvedConnector3">
            <a:avLst>
              <a:gd name="adj1" fmla="val 10672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308304" y="4714111"/>
            <a:ext cx="130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hasRemuneration</a:t>
            </a:r>
            <a:endParaRPr lang="it-IT" sz="1200" dirty="0" smtClean="0"/>
          </a:p>
        </p:txBody>
      </p:sp>
      <p:cxnSp>
        <p:nvCxnSpPr>
          <p:cNvPr id="120" name="Curved Connector 119"/>
          <p:cNvCxnSpPr>
            <a:stCxn id="99" idx="2"/>
            <a:endCxn id="75" idx="1"/>
          </p:cNvCxnSpPr>
          <p:nvPr/>
        </p:nvCxnSpPr>
        <p:spPr>
          <a:xfrm rot="16200000" flipH="1">
            <a:off x="399019" y="2338053"/>
            <a:ext cx="3619079" cy="17685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867436" y="4725144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isUnderContract</a:t>
            </a:r>
            <a:endParaRPr lang="it-IT" sz="1200" dirty="0"/>
          </a:p>
        </p:txBody>
      </p:sp>
      <p:cxnSp>
        <p:nvCxnSpPr>
          <p:cNvPr id="123" name="Straight Arrow Connector 122"/>
          <p:cNvCxnSpPr>
            <a:stCxn id="42" idx="0"/>
          </p:cNvCxnSpPr>
          <p:nvPr/>
        </p:nvCxnSpPr>
        <p:spPr>
          <a:xfrm flipV="1">
            <a:off x="7524328" y="1495817"/>
            <a:ext cx="720080" cy="458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553194" y="2420888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884368" y="1567825"/>
            <a:ext cx="92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a</a:t>
            </a:r>
            <a:r>
              <a:rPr lang="it-IT" sz="1200" dirty="0" err="1" smtClean="0"/>
              <a:t>ddress</a:t>
            </a:r>
            <a:r>
              <a:rPr lang="it-IT" sz="1200" dirty="0" smtClean="0"/>
              <a:t>…</a:t>
            </a:r>
            <a:endParaRPr lang="it-IT" sz="1200" dirty="0" smtClean="0"/>
          </a:p>
        </p:txBody>
      </p:sp>
      <p:sp>
        <p:nvSpPr>
          <p:cNvPr id="128" name="TextBox 127"/>
          <p:cNvSpPr txBox="1"/>
          <p:nvPr/>
        </p:nvSpPr>
        <p:spPr>
          <a:xfrm>
            <a:off x="7308304" y="414908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certificationAuthorityName</a:t>
            </a:r>
            <a:endParaRPr lang="it-IT" sz="1200" dirty="0"/>
          </a:p>
        </p:txBody>
      </p:sp>
      <p:cxnSp>
        <p:nvCxnSpPr>
          <p:cNvPr id="129" name="Straight Arrow Connector 128"/>
          <p:cNvCxnSpPr>
            <a:stCxn id="122" idx="3"/>
            <a:endCxn id="130" idx="0"/>
          </p:cNvCxnSpPr>
          <p:nvPr/>
        </p:nvCxnSpPr>
        <p:spPr>
          <a:xfrm>
            <a:off x="8155848" y="3922583"/>
            <a:ext cx="751065" cy="597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417290" y="4520153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1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117</Words>
  <Application>Microsoft Office PowerPoint</Application>
  <PresentationFormat>On-screen Show 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X-Team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Francesco Antonio Toti</dc:creator>
  <cp:lastModifiedBy>Daniele Francesco Antonio Toti</cp:lastModifiedBy>
  <cp:revision>91</cp:revision>
  <dcterms:created xsi:type="dcterms:W3CDTF">2020-05-05T17:43:17Z</dcterms:created>
  <dcterms:modified xsi:type="dcterms:W3CDTF">2020-05-07T09:25:18Z</dcterms:modified>
</cp:coreProperties>
</file>