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C5B4-5461-4D35-B47E-4EAC3B164469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ACF3-7CB3-4035-AD17-91B417FE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ABB2A-6CD6-4557-A4AF-3A7CD480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FA150-08DF-488B-81C7-EF73965C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4911-681C-437F-9038-93635C7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F9CB6-9754-4821-840D-D746262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A7AED-C289-4452-B1F6-D0AC179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27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A16FA-AE43-458A-9A9A-A9C3BAD2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20FBDF-4B33-4839-AFB6-19E021B5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97349-578C-4C7C-8BC3-5EBDE8DC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377B0-32BC-4AB1-B990-ECD869ED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08D89-A853-432B-BEBA-468375C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C02B4-8671-4629-A6E8-A348B3CF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ECE38-F8D6-4944-BE2A-15E2EA2C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4E00F-7AA6-4272-BA2A-A005A70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63C8F-3B21-432F-929F-D1C2D38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50E0-7D42-4F20-9200-4AC15BF8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1304A-E329-4EB9-BDAC-9C036182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D25ED-4F6D-40CE-8CC3-25FA2F09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0DD04-FDF2-4938-B8DF-1A6BACA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9EB2C-2827-49D3-A2B9-7406E89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A9B53-A515-462D-8F01-0945208C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5453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0E53B-FE55-4F71-9BD0-2E00072F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9A5C3-8802-469B-8CD9-D919D1B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7019A-5760-4816-A0E9-4F696BB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E6793-1253-466C-90D2-849FC000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67F8D-A255-4209-9520-72EAB10D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E817-781D-46FE-BB2F-0637C2B0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59B9C-3DAF-4D3C-A2C8-4496746F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184F4-AF1D-4796-ADE4-0D09FBA4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D20581-2E64-4EBD-B3EA-4D047C3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4B6AB-E71A-4EAD-8308-FCC5EBEE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75F2D-7519-4227-B5BB-A768CAE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465A0-BF8E-44B0-99D0-8F84C7E4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AEB0E-4F6D-4DED-911A-53BF5FCD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7B197F-10F0-4ECF-8181-1097023D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0B038F-F0C8-4609-9C7D-7422352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A90B2B-A466-4331-98D2-47DE8CA4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7D8B0-C040-4FE9-99C6-895C023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94833-A489-4E71-B9EB-30440DA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223BC-8F9B-42A1-AF63-6E73F3A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0F32-FDFE-43E5-83F1-95465B1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02020-EECD-4230-BB37-ED9D48DD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A8E76B-3058-4D30-9AD6-BFCB4C58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90970-55A0-4EC0-A12D-09256D74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5BDF42-22F5-4F01-8FD0-5317ECF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DDD4D-9675-4801-9CF8-BD72D98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44970-1005-4E8B-9477-A8BA59F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B269B-6475-4502-B819-6FDE4D8A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1698-3CC2-4395-B503-1908FD0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D6D48-8710-4E26-B7C0-E04B25AF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6D6C38-20A6-42CC-8C9F-99AF4F8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8C6D-2249-48CA-AD20-BFDC5AF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0E32D-1C12-4F3B-B1F6-664FE93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CD883-14ED-4A0A-93AA-7A71EC1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F43E-BE91-4A29-AC07-105F23E9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291A13-D424-45F9-9276-6F9EA0E6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34BDA-F0F6-497F-B567-993BBF3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359B4-B3DE-41EA-A982-CA0A1C62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6AC61-28F4-4368-9E6C-3DEC9F5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7E0DD-6AD7-47C7-951C-5E76FE7C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B976A-30B8-449C-859A-CE08F279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39C8D-1997-4688-9623-BF7D6AB29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9764-3B01-489A-94E4-0B76841ABA47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E911B-D293-4817-BB96-2A3515AD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3DD69-1BB9-4223-A599-DA78D747D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10/21/15716548611878_image1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8CBDDD-6093-4DB8-8D24-2EF85CD1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3987"/>
          </a:xfrm>
        </p:spPr>
        <p:txBody>
          <a:bodyPr/>
          <a:lstStyle/>
          <a:p>
            <a:r>
              <a:rPr lang="fr-FR" sz="4800" dirty="0"/>
              <a:t>Appli de mentorat</a:t>
            </a:r>
          </a:p>
          <a:p>
            <a:r>
              <a:rPr lang="fr-FR" sz="4800" dirty="0"/>
              <a:t>Domain Driven Design</a:t>
            </a:r>
          </a:p>
          <a:p>
            <a:endParaRPr lang="fr-FR" dirty="0"/>
          </a:p>
          <a:p>
            <a:r>
              <a:rPr lang="fr-FR" dirty="0"/>
              <a:t>Olivier MOREL</a:t>
            </a:r>
          </a:p>
          <a:p>
            <a:endParaRPr lang="fr-FR" sz="4800" dirty="0"/>
          </a:p>
        </p:txBody>
      </p:sp>
      <p:pic>
        <p:nvPicPr>
          <p:cNvPr id="1028" name="Picture 4" descr="Bienvenue chez FuzeScrum !">
            <a:hlinkClick r:id="rId2"/>
            <a:extLst>
              <a:ext uri="{FF2B5EF4-FFF2-40B4-BE49-F238E27FC236}">
                <a16:creationId xmlns:a16="http://schemas.microsoft.com/office/drawing/2014/main" id="{F83D82F9-EF42-424A-8E8E-5D919731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01" y="388937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2F121-8612-44AB-B0BC-C8164A3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personnas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2CDB2-E427-4B35-A3DC-75C9FEB8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= acteurs nommés</a:t>
            </a:r>
          </a:p>
          <a:p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E2234-78CB-47F7-8E3D-47F9BD2C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F75FB3-FB3E-416F-B1F5-B79A5933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9535"/>
              </p:ext>
            </p:extLst>
          </p:nvPr>
        </p:nvGraphicFramePr>
        <p:xfrm>
          <a:off x="1973780" y="2558446"/>
          <a:ext cx="8971588" cy="3753454"/>
        </p:xfrm>
        <a:graphic>
          <a:graphicData uri="http://schemas.openxmlformats.org/drawingml/2006/table">
            <a:tbl>
              <a:tblPr firstRow="1" firstCol="1" bandRow="1"/>
              <a:tblGrid>
                <a:gridCol w="2258296">
                  <a:extLst>
                    <a:ext uri="{9D8B030D-6E8A-4147-A177-3AD203B41FA5}">
                      <a16:colId xmlns:a16="http://schemas.microsoft.com/office/drawing/2014/main" val="3594091446"/>
                    </a:ext>
                  </a:extLst>
                </a:gridCol>
                <a:gridCol w="501979">
                  <a:extLst>
                    <a:ext uri="{9D8B030D-6E8A-4147-A177-3AD203B41FA5}">
                      <a16:colId xmlns:a16="http://schemas.microsoft.com/office/drawing/2014/main" val="3939639897"/>
                    </a:ext>
                  </a:extLst>
                </a:gridCol>
                <a:gridCol w="6211313">
                  <a:extLst>
                    <a:ext uri="{9D8B030D-6E8A-4147-A177-3AD203B41FA5}">
                      <a16:colId xmlns:a16="http://schemas.microsoft.com/office/drawing/2014/main" val="1225485377"/>
                    </a:ext>
                  </a:extLst>
                </a:gridCol>
              </a:tblGrid>
              <a:tr h="1455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fr-FR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Nom 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Prénom : </a:t>
                      </a:r>
                      <a:r>
                        <a:rPr lang="fr-FR" sz="11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Celine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Âge 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Situation sociale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CTO, Londres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Adresse :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55"/>
                  </a:ext>
                </a:extLst>
              </a:tr>
              <a:tr h="86454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Personnalité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enthousiasmée par le projet 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Profil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Sera l’admin et le comptable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97284"/>
                  </a:ext>
                </a:extLst>
              </a:tr>
              <a:tr h="27398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du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Admin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80081"/>
                  </a:ext>
                </a:extLst>
              </a:tr>
              <a:tr h="115982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Objectifs / problèmes résolus par le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Elle veut consulter les métriques et les retombées positives du programme de mentora sur le personnel (meilleure confiance dans ses compétences, gain en efficacité de travail).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2548"/>
                  </a:ext>
                </a:extLst>
              </a:tr>
            </a:tbl>
          </a:graphicData>
        </a:graphic>
      </p:graphicFrame>
      <p:pic>
        <p:nvPicPr>
          <p:cNvPr id="2050" name="Image 2">
            <a:extLst>
              <a:ext uri="{FF2B5EF4-FFF2-40B4-BE49-F238E27FC236}">
                <a16:creationId xmlns:a16="http://schemas.microsoft.com/office/drawing/2014/main" id="{8E3D7E5D-1ACB-4AB6-A38B-B86D6FE9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58" y="2558446"/>
            <a:ext cx="1345881" cy="14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1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Seulement les scénarios nominaux</a:t>
            </a:r>
          </a:p>
          <a:p>
            <a:r>
              <a:rPr lang="fr-FR" dirty="0"/>
              <a:t>= descriptions textuelles détaillées des interactions entre les acteurs et l’application pour atteindre les objectifs (= cas d’utilisation)</a:t>
            </a:r>
          </a:p>
          <a:p>
            <a:r>
              <a:rPr lang="fr-FR" dirty="0"/>
              <a:t>Avec les critères d’acceptation</a:t>
            </a:r>
          </a:p>
          <a:p>
            <a:r>
              <a:rPr lang="fr-FR" dirty="0"/>
              <a:t>Les parcours alternatifs et scénarios d’erreurs n’ont pas été décrits</a:t>
            </a:r>
          </a:p>
          <a:p>
            <a:r>
              <a:rPr lang="fr-FR" dirty="0"/>
              <a:t>Permet d’identifier les entités (= idées pérennes)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6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12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(2/2)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941E843B-6BF0-49EF-B691-9F36E415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39460"/>
              </p:ext>
            </p:extLst>
          </p:nvPr>
        </p:nvGraphicFramePr>
        <p:xfrm>
          <a:off x="1576070" y="1463101"/>
          <a:ext cx="9863075" cy="5149598"/>
        </p:xfrm>
        <a:graphic>
          <a:graphicData uri="http://schemas.openxmlformats.org/drawingml/2006/table">
            <a:tbl>
              <a:tblPr firstRow="1" firstCol="1" bandRow="1"/>
              <a:tblGrid>
                <a:gridCol w="3410698">
                  <a:extLst>
                    <a:ext uri="{9D8B030D-6E8A-4147-A177-3AD203B41FA5}">
                      <a16:colId xmlns:a16="http://schemas.microsoft.com/office/drawing/2014/main" val="3021682929"/>
                    </a:ext>
                  </a:extLst>
                </a:gridCol>
                <a:gridCol w="3111305">
                  <a:extLst>
                    <a:ext uri="{9D8B030D-6E8A-4147-A177-3AD203B41FA5}">
                      <a16:colId xmlns:a16="http://schemas.microsoft.com/office/drawing/2014/main" val="696591118"/>
                    </a:ext>
                  </a:extLst>
                </a:gridCol>
                <a:gridCol w="3341072">
                  <a:extLst>
                    <a:ext uri="{9D8B030D-6E8A-4147-A177-3AD203B41FA5}">
                      <a16:colId xmlns:a16="http://schemas.microsoft.com/office/drawing/2014/main" val="137866044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Référence de l’us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n° 13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9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Titre de l’us :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/ Signer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Priorité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&lt;Très haute&gt;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Estimation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&lt;Points&gt;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1542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 tant que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Laeticia et Guillaume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Nous souhaitons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remplir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Afin de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le signer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27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Critères d’acceptation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Céline a défini un contrat nous associant :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Lorsque : je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me connecte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Alors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mon espace me notifie d’un contrat 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84350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E489B55B-E747-4006-85A2-F629D00B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938025"/>
            <a:ext cx="6523069" cy="32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B4B87-E26F-454A-B17F-B291D8D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D99ADB-1102-4F77-9DE2-2E47D2488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507808"/>
            <a:ext cx="8055864" cy="498506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59164-A350-40CE-851D-7CCAFE2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94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C5A02-96E4-4281-95FF-A838C387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conception technique (MPD)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A8CA1C-7B51-409B-BB4B-9BB6DA6A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04597"/>
            <a:ext cx="7479792" cy="53844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262FB-A42B-4A48-A45F-03D31C6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8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A29C-E707-4B6A-B558-5CA046DE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7D355-1833-4BA7-B7E8-FA232687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s’approprier le langage du domaine (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ubiquitous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langage omniprésent) et avoir la même signification des principaux termes pour tous.</a:t>
            </a:r>
          </a:p>
          <a:p>
            <a:pPr>
              <a:lnSpc>
                <a:spcPct val="115000"/>
              </a:lnSpc>
              <a:spcAft>
                <a:spcPts val="300"/>
              </a:spcAft>
              <a:tabLst>
                <a:tab pos="900430" algn="l"/>
              </a:tabLst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Inscrit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 de l’entreprise qui s’est inscrite avec un rôle</a:t>
            </a:r>
          </a:p>
          <a:p>
            <a:pPr marL="0" indent="0">
              <a:lnSpc>
                <a:spcPct val="115000"/>
              </a:lnSpc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S’inscrire :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 salarié enregistre, valide ses identifiants et doit choisir un rôle (Mentor, Mentoré ou Admin).</a:t>
            </a: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FR" dirty="0"/>
              <a:t> </a:t>
            </a:r>
            <a:r>
              <a:rPr lang="fr-FR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entité des rôles : toutes combinaisons avec au moins un des trois et au maximum trois rôles (Mentor, Mentoré, Admin/Comptable).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FBE1D-E9EA-4F8A-882B-4F7CEC39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3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DA870-3C37-46C3-BCA5-DD49AACD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39A2C-473D-42C3-ABD2-D2B88A79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langage de programmation orienté objet permet l’abstraction des entités et tables d’association en objets.</a:t>
            </a:r>
          </a:p>
          <a:p>
            <a:r>
              <a:rPr lang="fr-FR" dirty="0"/>
              <a:t>Chaque objet porte ses propres propriétés et ses propres opérations</a:t>
            </a:r>
          </a:p>
          <a:p>
            <a:r>
              <a:rPr lang="fr-FR" dirty="0"/>
              <a:t> Ce qui permet une programmation factorisée et selon un modèle (MVC).</a:t>
            </a:r>
          </a:p>
          <a:p>
            <a:r>
              <a:rPr lang="fr-FR" dirty="0"/>
              <a:t>De plus l’utilisation d’un Framework (Spring) permet de simplifier la définition et la construction de l’infrastructure de l’application dont les ORM, les web services et les API.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E1248B-D19D-47BB-9442-3B03717D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14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(1/4)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dirty="0"/>
              <a:t>S'authentifier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48F2A6-65BF-4448-A5C2-A2D4134A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9" y="0"/>
            <a:ext cx="3822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(2/4)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530220"/>
            <a:ext cx="4653583" cy="49626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6000" b="1" dirty="0"/>
              <a:t>Gérer les utilisateurs</a:t>
            </a:r>
          </a:p>
          <a:p>
            <a:pPr marL="0" indent="0">
              <a:buNone/>
            </a:pPr>
            <a:endParaRPr lang="fr-FR" sz="6000" b="1" dirty="0"/>
          </a:p>
          <a:p>
            <a:pPr marL="0" indent="0">
              <a:buNone/>
            </a:pPr>
            <a:r>
              <a:rPr lang="fr-FR" sz="6000" dirty="0"/>
              <a:t>A gauche : inscrit sans rôle  d’admin</a:t>
            </a:r>
          </a:p>
          <a:p>
            <a:pPr marL="0" indent="0">
              <a:buNone/>
            </a:pPr>
            <a:r>
              <a:rPr lang="fr-FR" sz="6000" dirty="0"/>
              <a:t>A droite : inscrit avec un rôle admin</a:t>
            </a:r>
          </a:p>
          <a:p>
            <a:pPr marL="0" indent="0">
              <a:buNone/>
            </a:pPr>
            <a:r>
              <a:rPr lang="fr-FR" sz="6000" dirty="0"/>
              <a:t>Les onglets et les boutons ne sont affichés que selon les droits définis dans chaque rôle : par exemple un administrateur sans autre rôle n’aura d’affiché que les onglets « Modifier » et « Admin ».</a:t>
            </a:r>
          </a:p>
          <a:p>
            <a:pPr marL="0" indent="0">
              <a:buNone/>
            </a:pPr>
            <a:r>
              <a:rPr lang="fr-FR" sz="6000" dirty="0"/>
              <a:t>Le comptable n’aura que l’onglet admin et le bouton « Consulter les sessions »</a:t>
            </a:r>
          </a:p>
          <a:p>
            <a:pPr marL="0" indent="0">
              <a:buNone/>
            </a:pPr>
            <a:endParaRPr lang="fr-FR" sz="6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B67107-9EE0-44F6-988E-6D628DDA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1" y="735807"/>
            <a:ext cx="6299835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(3/4)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Gérer un contrat</a:t>
            </a:r>
          </a:p>
          <a:p>
            <a:pPr marL="0" indent="0">
              <a:buNone/>
            </a:pPr>
            <a:r>
              <a:rPr lang="fr-FR" dirty="0"/>
              <a:t>Les listes déroulantes « Contrats à remplir » et « Contrats à signer » ne seront affichés que s’il y a lieu de compléter ou signer un contrat.</a:t>
            </a:r>
          </a:p>
          <a:p>
            <a:pPr marL="0" indent="0">
              <a:buNone/>
            </a:pPr>
            <a:r>
              <a:rPr lang="fr-FR" dirty="0"/>
              <a:t>Le fait de choisir de remplir ou de signer un contrat affiche un formulaire proposant le cas d’usage de refuser le contrat.</a:t>
            </a:r>
          </a:p>
          <a:p>
            <a:pPr marL="0" indent="0">
              <a:buNone/>
            </a:pPr>
            <a:r>
              <a:rPr lang="fr-FR" dirty="0"/>
              <a:t>Choisir un contrat en cours affiche un formulaire proposant les cas d’usage de demande de suspension ou d’annulation.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19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6E9D5A-BD91-43A8-92A6-7811118B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06" y="0"/>
            <a:ext cx="392049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98403-8FD9-43DD-9598-F00B37B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Planning et itérations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C6B470-1E60-4972-B06A-F0F6539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27017-306F-4ED1-B5DF-71B500DC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52" y="1756143"/>
            <a:ext cx="11337536" cy="45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(4/4)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825625"/>
            <a:ext cx="510122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Gérer une session</a:t>
            </a:r>
          </a:p>
          <a:p>
            <a:pPr marL="0" indent="0">
              <a:buNone/>
            </a:pPr>
            <a:r>
              <a:rPr lang="fr-FR" sz="2800" dirty="0"/>
              <a:t>A gauche : Rôle de mentor (et mentoré)</a:t>
            </a:r>
          </a:p>
          <a:p>
            <a:pPr marL="0" indent="0">
              <a:buNone/>
            </a:pPr>
            <a:r>
              <a:rPr lang="fr-FR" sz="2800" dirty="0"/>
              <a:t>A droite : Rôle de mentoré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Lorsqu’une session est choisie sur l’agenda, un dialogue contextuel s’ouvre et affiche les cas d’usage selon le contexte :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Toute session : « Evaluer mentor/mentoré », « Gérer journal de bord » et « Evaluer ses sentiments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mentoré : « Demander modification » et « Demander annulation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de mentor : « Modifier une session » et « Annuler une session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20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5E3A6E-AC90-404E-897A-EC796AF9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1" y="136525"/>
            <a:ext cx="6561325" cy="5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7617-6868-4FB9-878A-61E54E94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664E9-C428-41A9-B553-4295E09D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 doit être correctement défini avant le début de la gestion du projet.</a:t>
            </a:r>
          </a:p>
          <a:p>
            <a:r>
              <a:rPr lang="fr-FR" dirty="0"/>
              <a:t>Les 2 impératifs essentiels ont été remplis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collecte et l’étude des besoins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définition d’un langage commun avec l’équipe</a:t>
            </a:r>
          </a:p>
          <a:p>
            <a:r>
              <a:rPr lang="fr-FR" dirty="0"/>
              <a:t> Sans perdre du temps à détailler toutes les User Stories pendant l’étape de préparation : en gestion de projet agile le Product </a:t>
            </a:r>
            <a:r>
              <a:rPr lang="fr-FR" dirty="0" err="1"/>
              <a:t>Backlog</a:t>
            </a:r>
            <a:r>
              <a:rPr lang="fr-FR" dirty="0"/>
              <a:t> n’est </a:t>
            </a:r>
            <a:r>
              <a:rPr lang="fr-FR"/>
              <a:t>jamais figé.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AE290-0DDA-4BE8-8EA9-1A9FA07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8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et interpréter ce que le client dit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des documents pour trouver les réponse au Quoi ? Pour qui ? Et Pourquoi ?</a:t>
            </a:r>
          </a:p>
          <a:p>
            <a:endParaRPr lang="fr-FR" dirty="0"/>
          </a:p>
          <a:p>
            <a:r>
              <a:rPr lang="fr-FR" dirty="0"/>
              <a:t>Remplissage de fiches dont le modèle est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B62E992-96B6-4C82-A7A7-9836478B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06546"/>
              </p:ext>
            </p:extLst>
          </p:nvPr>
        </p:nvGraphicFramePr>
        <p:xfrm>
          <a:off x="1012733" y="3929448"/>
          <a:ext cx="9698809" cy="2426902"/>
        </p:xfrm>
        <a:graphic>
          <a:graphicData uri="http://schemas.openxmlformats.org/drawingml/2006/table">
            <a:tbl>
              <a:tblPr firstRow="1" firstCol="1" bandRow="1"/>
              <a:tblGrid>
                <a:gridCol w="9698809">
                  <a:extLst>
                    <a:ext uri="{9D8B030D-6E8A-4147-A177-3AD203B41FA5}">
                      <a16:colId xmlns:a16="http://schemas.microsoft.com/office/drawing/2014/main" val="1586406967"/>
                    </a:ext>
                  </a:extLst>
                </a:gridCol>
              </a:tblGrid>
              <a:tr h="2426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Système : </a:t>
                      </a: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 de mentorat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Scénario d’utilisation 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Finalité 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[Description]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1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345F-E0FC-40FC-85E4-7ADFB0BF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8011"/>
            <a:ext cx="5628157" cy="6035039"/>
          </a:xfrm>
        </p:spPr>
        <p:txBody>
          <a:bodyPr>
            <a:normAutofit/>
          </a:bodyPr>
          <a:lstStyle/>
          <a:p>
            <a:r>
              <a:rPr lang="fr-FR" dirty="0"/>
              <a:t>Event </a:t>
            </a:r>
            <a:r>
              <a:rPr lang="fr-FR" dirty="0" err="1"/>
              <a:t>Storming</a:t>
            </a:r>
            <a:r>
              <a:rPr lang="fr-FR" dirty="0"/>
              <a:t> avec les fiches regroupées par idées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577EB3-9732-487B-9ADA-BB7936FD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7BE987-0E37-4EBF-8B2E-F6006FEA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42" y="0"/>
            <a:ext cx="562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811391" cy="5991225"/>
          </a:xfrm>
        </p:spPr>
        <p:txBody>
          <a:bodyPr/>
          <a:lstStyle/>
          <a:p>
            <a:r>
              <a:rPr lang="fr-FR" dirty="0"/>
              <a:t>Diagramme des cas d’utilisation à partir de l’Event </a:t>
            </a:r>
            <a:r>
              <a:rPr lang="fr-FR" dirty="0" err="1"/>
              <a:t>Storming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860" y="532401"/>
            <a:ext cx="5021821" cy="572470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4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S’authentifier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6360" y="235986"/>
            <a:ext cx="6364224" cy="607452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8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utilisateurs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1" y="235987"/>
            <a:ext cx="6409944" cy="61543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25133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 contrat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377" y="328119"/>
            <a:ext cx="6601968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34277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une session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2432" y="328119"/>
            <a:ext cx="5908463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6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869</Words>
  <Application>Microsoft Office PowerPoint</Application>
  <PresentationFormat>Grand écran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Courier New</vt:lpstr>
      <vt:lpstr>Roboto</vt:lpstr>
      <vt:lpstr>Thème Office</vt:lpstr>
      <vt:lpstr>Présentation PowerPoint</vt:lpstr>
      <vt:lpstr>Planning et itérations</vt:lpstr>
      <vt:lpstr>Analyser et interpréter ce que le client dit</vt:lpstr>
      <vt:lpstr>Event Storming avec les fiches regroupées par idées de cas d’utilisation</vt:lpstr>
      <vt:lpstr>Diagramme des cas d’utilisation à partir de l’Event Storming</vt:lpstr>
      <vt:lpstr>Puis itération pour affiner les cas d’utilisations en contextes délimités (Bounded Contexts) : S’authentifier </vt:lpstr>
      <vt:lpstr>Puis itération pour affiner les cas d’utilisations en contextes délimités (Bounded Contexts) : Gérer utilisateurs </vt:lpstr>
      <vt:lpstr>Puis itération pour affiner les cas d’utilisations en contextes délimités (Bounded Contexts) : Gérer un contrat </vt:lpstr>
      <vt:lpstr>Puis itération pour affiner les cas d’utilisations en contextes délimités (Bounded Contexts) : Gérer une session </vt:lpstr>
      <vt:lpstr>Les personnas</vt:lpstr>
      <vt:lpstr>Ecriture des User Stories (1/2)</vt:lpstr>
      <vt:lpstr>Ecriture des User Stories (2/2)</vt:lpstr>
      <vt:lpstr>Diagramme de classe</vt:lpstr>
      <vt:lpstr>Diagramme de conception technique (MPD)</vt:lpstr>
      <vt:lpstr>Glossaire</vt:lpstr>
      <vt:lpstr>Spécifications techniques</vt:lpstr>
      <vt:lpstr>Wireframes (1/4)</vt:lpstr>
      <vt:lpstr>Wireframes (2/4)</vt:lpstr>
      <vt:lpstr>Wireframes (3/4)</vt:lpstr>
      <vt:lpstr>Wireframes (4/4)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13</cp:revision>
  <dcterms:created xsi:type="dcterms:W3CDTF">2021-08-20T19:47:33Z</dcterms:created>
  <dcterms:modified xsi:type="dcterms:W3CDTF">2022-03-02T00:19:48Z</dcterms:modified>
</cp:coreProperties>
</file>