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68" r:id="rId4"/>
    <p:sldId id="269" r:id="rId5"/>
    <p:sldId id="257" r:id="rId6"/>
    <p:sldId id="258" r:id="rId7"/>
    <p:sldId id="261" r:id="rId8"/>
    <p:sldId id="262" r:id="rId9"/>
    <p:sldId id="270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er MOREL" initials="OM" lastIdx="1" clrIdx="0">
    <p:extLst>
      <p:ext uri="{19B8F6BF-5375-455C-9EA6-DF929625EA0E}">
        <p15:presenceInfo xmlns:p15="http://schemas.microsoft.com/office/powerpoint/2012/main" userId="0c51bf6b6ba271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92" autoAdjust="0"/>
    <p:restoredTop sz="96242" autoAdjust="0"/>
  </p:normalViewPr>
  <p:slideViewPr>
    <p:cSldViewPr snapToGrid="0">
      <p:cViewPr varScale="1">
        <p:scale>
          <a:sx n="122" d="100"/>
          <a:sy n="122" d="100"/>
        </p:scale>
        <p:origin x="115" y="15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87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AB521-C1B9-49E9-9F3E-FC8BC84D64FF}" type="datetimeFigureOut">
              <a:rPr lang="fr-FR" smtClean="0"/>
              <a:t>14/08/2021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6D720-7EE3-48C6-A432-79F856A50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82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 reconversion professionnelle</a:t>
            </a:r>
          </a:p>
          <a:p>
            <a:r>
              <a:rPr lang="fr-FR" dirty="0"/>
              <a:t>Etude de médecine mais depuis l’enfance attiré par tout ce qui était programmable</a:t>
            </a:r>
          </a:p>
          <a:p>
            <a:r>
              <a:rPr lang="fr-FR" dirty="0"/>
              <a:t>TP CDA Greta sur l’année scolaire 2019 / 2020 incomplet car 1</a:t>
            </a:r>
            <a:r>
              <a:rPr lang="fr-FR" baseline="30000" dirty="0"/>
              <a:t>er</a:t>
            </a:r>
            <a:r>
              <a:rPr lang="fr-FR" dirty="0"/>
              <a:t> confinement et stage annulé</a:t>
            </a:r>
          </a:p>
          <a:p>
            <a:endParaRPr lang="fr-FR" dirty="0"/>
          </a:p>
          <a:p>
            <a:r>
              <a:rPr lang="fr-FR" dirty="0"/>
              <a:t>Je vous remercie de m’offrir l’occasion d’un stage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concourir à la réalisation de votre projet informatique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mon implication et ma volonté de me perfectionner dans le dev Java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493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614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Polymorphisme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05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450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232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FIN</a:t>
            </a:r>
          </a:p>
          <a:p>
            <a:r>
              <a:rPr lang="fr-FR" dirty="0"/>
              <a:t>Questions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044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224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754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Montserrat"/>
              </a:rPr>
              <a:t>Les problèmes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traitement des exceptions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fermeture des ressources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variables qui se chevauchent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>
              <a:latin typeface="Montserrat"/>
            </a:endParaRPr>
          </a:p>
          <a:p>
            <a:r>
              <a:rPr lang="fr-FR" b="0" i="0" dirty="0">
                <a:effectLst/>
                <a:latin typeface="Montserrat"/>
              </a:rPr>
              <a:t>Git Flow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latin typeface="Montserrat"/>
              </a:rPr>
              <a:t>Définit un modèle de branches strictes conçu autour de la version du projet</a:t>
            </a:r>
            <a:endParaRPr lang="fr-FR" b="0" i="0" dirty="0">
              <a:effectLst/>
              <a:latin typeface="Montserrat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044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Fork du </a:t>
            </a:r>
            <a:r>
              <a:rPr lang="fr-FR" dirty="0" err="1"/>
              <a:t>dépot</a:t>
            </a:r>
            <a:r>
              <a:rPr lang="fr-FR" dirty="0"/>
              <a:t> vers mon repository GitHub</a:t>
            </a:r>
          </a:p>
          <a:p>
            <a:r>
              <a:rPr lang="fr-FR" dirty="0"/>
              <a:t>Clone de mon repository vers mon ordinateur</a:t>
            </a:r>
          </a:p>
          <a:p>
            <a:r>
              <a:rPr lang="fr-FR" dirty="0"/>
              <a:t>Importation dans </a:t>
            </a:r>
            <a:r>
              <a:rPr lang="fr-FR" dirty="0" err="1"/>
              <a:t>eclipse</a:t>
            </a:r>
            <a:r>
              <a:rPr lang="fr-FR" dirty="0"/>
              <a:t> et </a:t>
            </a:r>
            <a:r>
              <a:rPr lang="fr-FR" dirty="0" err="1"/>
              <a:t>GitBash</a:t>
            </a:r>
            <a:r>
              <a:rPr lang="fr-FR" dirty="0"/>
              <a:t> (</a:t>
            </a:r>
            <a:r>
              <a:rPr lang="fr-FR" dirty="0" err="1"/>
              <a:t>BashShell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Recherche « </a:t>
            </a:r>
            <a:r>
              <a:rPr lang="fr-FR" dirty="0" err="1"/>
              <a:t>user.dir</a:t>
            </a:r>
            <a:r>
              <a:rPr lang="fr-FR" dirty="0"/>
              <a:t> » google -&gt; </a:t>
            </a:r>
            <a:r>
              <a:rPr lang="fr-FR" dirty="0" err="1"/>
              <a:t>StackOverFlow</a:t>
            </a:r>
            <a:r>
              <a:rPr lang="fr-FR" dirty="0"/>
              <a:t> -&gt; doc java oracle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657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Template MVC avec DAO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Meilleur lisibilité du code (factorisation, évite une longue fonction)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Respecte les principes de la programmation orienté objet (DAO, Modèle). Chaque objet porte sa responsabilité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DAO sera renommé </a:t>
            </a:r>
            <a:r>
              <a:rPr lang="fr-FR" dirty="0" err="1"/>
              <a:t>ISymptomIO</a:t>
            </a:r>
            <a:r>
              <a:rPr lang="fr-FR" dirty="0"/>
              <a:t> (Reader/Writer)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r>
              <a:rPr lang="fr-FR" dirty="0"/>
              <a:t>Aucune logique dans le main :</a:t>
            </a:r>
          </a:p>
          <a:p>
            <a:pPr marL="180340" marR="180340">
              <a:lnSpc>
                <a:spcPct val="107000"/>
              </a:lnSpc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dirty="0"/>
              <a:t>Permet adaptation </a:t>
            </a:r>
            <a:r>
              <a:rPr lang="fr-FR" dirty="0" err="1"/>
              <a:t>JavaFX</a:t>
            </a:r>
            <a:br>
              <a:rPr lang="fr-FR" dirty="0"/>
            </a:b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public class </a:t>
            </a:r>
            <a:r>
              <a:rPr lang="fr-FR" sz="10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MaClasseGraphique</a:t>
            </a: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extends</a:t>
            </a: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b="1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fr-FR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55600" marR="180340">
              <a:lnSpc>
                <a:spcPct val="107000"/>
              </a:lnSpc>
              <a:tabLst>
                <a:tab pos="3556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public </a:t>
            </a:r>
            <a:r>
              <a:rPr lang="fr-FR" sz="10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static</a:t>
            </a: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main(String[] args) { </a:t>
            </a:r>
            <a:r>
              <a:rPr lang="fr-FR" sz="1000" b="1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</a:t>
            </a:r>
            <a:r>
              <a:rPr lang="fr-FR" sz="1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 laisser </a:t>
            </a:r>
            <a:r>
              <a:rPr lang="fr-FR" sz="1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telquel</a:t>
            </a:r>
            <a:endParaRPr lang="fr-FR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4988" marR="180340">
              <a:lnSpc>
                <a:spcPct val="107000"/>
              </a:lnSpc>
              <a:spcAft>
                <a:spcPts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launch(args); </a:t>
            </a:r>
            <a:r>
              <a:rPr lang="fr-FR" sz="1000" b="1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= </a:t>
            </a:r>
            <a:r>
              <a:rPr lang="fr-FR" sz="10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r>
              <a:rPr lang="fr-FR" sz="10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.launch</a:t>
            </a:r>
            <a:r>
              <a:rPr lang="fr-FR" sz="1000" b="1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(args); </a:t>
            </a:r>
            <a:r>
              <a:rPr lang="fr-FR" sz="1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methode</a:t>
            </a:r>
            <a:r>
              <a:rPr lang="fr-FR" sz="1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public </a:t>
            </a:r>
            <a:r>
              <a:rPr lang="fr-FR" sz="1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static</a:t>
            </a:r>
            <a:r>
              <a:rPr lang="fr-FR" sz="1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endParaRPr lang="fr-FR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55600" marR="180340">
              <a:lnSpc>
                <a:spcPct val="107000"/>
              </a:lnSpc>
              <a:tabLst>
                <a:tab pos="3556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sz="1000" b="1" dirty="0">
                <a:latin typeface="Consolas" panose="020B0609020204030204" pitchFamily="49" charset="0"/>
                <a:cs typeface="Arial" panose="020B0604020202020204" pitchFamily="34" charset="0"/>
              </a:rPr>
              <a:t>public </a:t>
            </a:r>
            <a:r>
              <a:rPr lang="fr-FR" sz="1000" b="1" dirty="0" err="1">
                <a:latin typeface="Consolas" panose="020B0609020204030204" pitchFamily="49" charset="0"/>
                <a:cs typeface="Arial" panose="020B0604020202020204" pitchFamily="34" charset="0"/>
              </a:rPr>
              <a:t>void</a:t>
            </a:r>
            <a:r>
              <a:rPr lang="fr-FR" sz="1000" b="1" dirty="0">
                <a:latin typeface="Consolas" panose="020B0609020204030204" pitchFamily="49" charset="0"/>
                <a:cs typeface="Arial" panose="020B0604020202020204" pitchFamily="34" charset="0"/>
              </a:rPr>
              <a:t> start(Stage </a:t>
            </a:r>
            <a:r>
              <a:rPr lang="fr-FR" sz="1000" b="1" dirty="0" err="1">
                <a:latin typeface="Consolas" panose="020B0609020204030204" pitchFamily="49" charset="0"/>
                <a:cs typeface="Arial" panose="020B0604020202020204" pitchFamily="34" charset="0"/>
              </a:rPr>
              <a:t>primaryStage</a:t>
            </a:r>
            <a:r>
              <a:rPr lang="fr-FR" sz="1000" b="1" dirty="0">
                <a:latin typeface="Consolas" panose="020B0609020204030204" pitchFamily="49" charset="0"/>
                <a:cs typeface="Arial" panose="020B0604020202020204" pitchFamily="34" charset="0"/>
              </a:rPr>
              <a:t>) { </a:t>
            </a:r>
            <a:r>
              <a:rPr lang="fr-FR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Point de départ du programme</a:t>
            </a:r>
          </a:p>
          <a:p>
            <a:pPr marL="177800" marR="180340">
              <a:lnSpc>
                <a:spcPct val="107000"/>
              </a:lnSpc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dirty="0"/>
              <a:t>Permet adaptation JSP/Servlet</a:t>
            </a:r>
          </a:p>
          <a:p>
            <a:pPr marL="180340" marR="180340">
              <a:lnSpc>
                <a:spcPct val="107000"/>
              </a:lnSpc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endParaRPr lang="fr-FR" sz="1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054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gauche : la gestion de l’instance unique du singleton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accès </a:t>
            </a:r>
            <a:r>
              <a:rPr lang="fr-FR" dirty="0" err="1"/>
              <a:t>private</a:t>
            </a:r>
            <a:r>
              <a:rPr lang="fr-FR" dirty="0"/>
              <a:t> pour instance et constructeur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methode</a:t>
            </a:r>
            <a:r>
              <a:rPr lang="fr-FR" dirty="0"/>
              <a:t> </a:t>
            </a:r>
            <a:r>
              <a:rPr lang="fr-FR" dirty="0" err="1"/>
              <a:t>static</a:t>
            </a:r>
            <a:r>
              <a:rPr lang="fr-FR" dirty="0"/>
              <a:t> pour obtenir l’instance unique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champs Viewer à portée globale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A droite : la logique de contrôle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déclaration des variables au début, avec un nom explicite et initialisations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final pour les accès au fichier (devra être changé si utilisation du String[] args)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Portée du DAO limité à la méthode run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443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162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37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39CED-A041-4760-A997-9755FC8A0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6FD601-894D-4B5B-A9F7-03692D44F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33F332-665B-494B-A075-4127D2E7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5C57-0FC7-4809-8DE0-9FB8CD72F45B}" type="datetime1">
              <a:rPr lang="fr-FR" smtClean="0"/>
              <a:t>14/08/2021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A64571-5C44-469E-8A79-627D0A62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813570-C689-4ECE-A4AC-EEBD2B03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12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7D839-4366-44CC-8A36-BE6A914B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07AB9D-429C-4D43-8300-1F6FFD7E4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6997DC-4B56-45B3-94DE-85EAA415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4C11-AF79-46EB-8628-81685E730859}" type="datetime1">
              <a:rPr lang="fr-FR" smtClean="0"/>
              <a:t>14/08/2021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46F04-22C7-4FC3-9ECC-AC896C07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039066-FF7D-42FE-9922-8B4F18F8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95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0DF024-1518-4096-BB62-FC7D03BBD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20D4E6-583C-4522-8B19-3E2868ECB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71CEEC-F79D-4E4C-A508-D7577993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02D9-FD20-4B10-85D7-D0A36058A8A9}" type="datetime1">
              <a:rPr lang="fr-FR" smtClean="0"/>
              <a:t>14/08/2021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3F11E9-C795-40C2-B9A9-ACBFAC84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C9C369-4B60-48B0-BBA5-11238BD0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69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361019-8DED-48FF-A2EA-1321643D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BCBF43-59EE-45FE-9D98-7D9D0F0EB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1A23C6-AECD-434B-BBE1-06870E27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4602-8624-4EB1-9235-5DD654D82F09}" type="datetime1">
              <a:rPr lang="fr-FR" smtClean="0"/>
              <a:t>14/08/2021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CE3F4F-3633-47C8-B71B-50A1F79B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95ECDF-478B-4C07-83BF-654E29EA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8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F26C-53EC-4D13-8B0E-D0072357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B18FB8-E40E-4ECB-A644-E89BBBB5A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B68344-134B-4653-BFCB-9DAD20D7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84DB-987A-45B6-9772-C36DF83C3C02}" type="datetime1">
              <a:rPr lang="fr-FR" smtClean="0"/>
              <a:t>14/08/2021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446749-93A7-4233-BDE9-43D17B39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01D5A5-801E-4574-AC8C-72673E57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03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DDB22-1281-4ECC-964A-C5DA5A19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3F6ED-B783-4819-B9AF-8C0B76EB1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076DDC-119F-4145-81A4-065B94459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1E194D-1086-4C19-86E3-5822AB6F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D999-DF18-4099-8D0D-BC2297023F60}" type="datetime1">
              <a:rPr lang="fr-FR" smtClean="0"/>
              <a:t>14/08/2021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70641C-4487-4452-BAD1-D8693117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140B58-2B5A-4205-B700-A9F9CB51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36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D1654-0537-449A-B83D-8023BB4C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E67F46-ABBC-4FA9-BEDD-6302859F1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40B0FF-DA80-4B07-B9E3-C7B48F541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2A2894-2CFC-403B-983C-F6EF8ACD6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7E7352-44EA-44D1-B295-6545080AC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91DFCE8-8B55-4239-80D8-BD9C8BA2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71E2-9510-47F9-812F-D25C732F0E19}" type="datetime1">
              <a:rPr lang="fr-FR" smtClean="0"/>
              <a:t>14/08/2021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8F7F09A-CB3C-440D-8E95-93170D50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4BC75F-81F4-402B-A329-ADE5E849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04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CC818-AB54-473A-918D-DEA7A844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953DAF-BD14-4F3A-9007-F770089A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3D6D-8978-42A7-ABAD-D463CD4AD0CE}" type="datetime1">
              <a:rPr lang="fr-FR" smtClean="0"/>
              <a:t>14/08/2021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F58000-30D7-4B15-BCC7-D644EBE8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8F7751-3526-488A-B80E-4173869E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20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4A87EF-0C22-4AE6-99EA-AC38F77A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1784-1182-4604-B720-0FE25B0575C8}" type="datetime1">
              <a:rPr lang="fr-FR" smtClean="0"/>
              <a:t>14/08/2021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E81111-297B-43F4-B047-32B92E90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56CC3F-A675-48A5-A20B-C850A943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24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42B76-BCEA-4EC1-85C5-2A1698DE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90977F-1E41-4076-9BF3-6BB049EBB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BB8148-2C4F-474E-B5B0-0554D1C6D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FF2FF6-5F76-4CCD-97BE-69963EC7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2CFF-6AA8-4EB4-A5AB-E9E18645216B}" type="datetime1">
              <a:rPr lang="fr-FR" smtClean="0"/>
              <a:t>14/08/2021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43F81F-BB92-4ED3-A2CB-144FF576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0ADF74-D695-4F59-991A-232C75CF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49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DA15F-85E8-4C24-A944-141FCC33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2CC2B98-7B4E-492E-9632-B8506B3ED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448F66-ACA7-46AD-BD3B-4F72B8DAD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0DAB1C-DAD9-444B-A374-73B881DB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A904-D97A-4686-B1B2-2D6167D64CF7}" type="datetime1">
              <a:rPr lang="fr-FR" smtClean="0"/>
              <a:t>14/08/2021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CAD183-3290-4B09-92F9-97BFC7D8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558E8C-4647-46D3-BB15-F2E01777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93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2256008-0DF4-460F-ACC2-0513B41D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712E4F-FB3C-4A30-949E-0D4C62614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076549-C457-49ED-9BDD-F3D5F5038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26E4C-FA77-42C7-B5FC-F70A55A82F63}" type="datetime1">
              <a:rPr lang="fr-FR" smtClean="0"/>
              <a:t>14/08/2021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D07D9E-E96E-408B-B754-769BD923C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FDE06C-B693-4E93-AF56-0BEFD71E7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28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B855A9E-D889-4F5A-AF0B-A4C4A3213C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Etudes des besoins et correction du code selon le modèle MCV</a:t>
            </a:r>
          </a:p>
          <a:p>
            <a:r>
              <a:rPr lang="fr-FR" dirty="0"/>
              <a:t>Olivier MOREL en stage de développement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CEABDB-18D8-425F-AA98-CF9A41F33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234" y="915543"/>
            <a:ext cx="3619500" cy="225742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FB4C957-6A92-44FD-8CD0-8280B2A6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831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570EB15-1DD7-4671-8AAE-6805F6685D74}"/>
              </a:ext>
            </a:extLst>
          </p:cNvPr>
          <p:cNvSpPr txBox="1"/>
          <p:nvPr/>
        </p:nvSpPr>
        <p:spPr>
          <a:xfrm>
            <a:off x="527220" y="173959"/>
            <a:ext cx="1116566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2ème itération : écrire le fichier result.out par ordre alphabétique des symptômes avec leurs occurrences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578FD59-F066-4008-BF6B-A46AEFBAEFC7}"/>
              </a:ext>
            </a:extLst>
          </p:cNvPr>
          <p:cNvSpPr txBox="1"/>
          <p:nvPr/>
        </p:nvSpPr>
        <p:spPr>
          <a:xfrm>
            <a:off x="527219" y="2200414"/>
            <a:ext cx="11165669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400" dirty="0"/>
              <a:t>Le modèle en classe abstraite (Occurrence) permet de répondre à l’exigence de réemployabilité du code par une classe héritée implémentant les méthodes : un objet instancié par symptôme.</a:t>
            </a:r>
          </a:p>
          <a:p>
            <a:pPr>
              <a:spcAft>
                <a:spcPts val="600"/>
              </a:spcAft>
            </a:pPr>
            <a:r>
              <a:rPr lang="fr-FR" sz="2400" dirty="0"/>
              <a:t>Les champs décrivent les caractéristiques de l’objet (nom et nombre d’occurrence) et les méthodes les actions sur les caractéristiques de l’objet (lecture et modification selon la logique métier).</a:t>
            </a:r>
          </a:p>
          <a:p>
            <a:pPr>
              <a:spcAft>
                <a:spcPts val="600"/>
              </a:spcAft>
            </a:pPr>
            <a:r>
              <a:rPr lang="fr-FR" sz="2400" dirty="0"/>
              <a:t>Le constructeur de la </a:t>
            </a:r>
            <a:r>
              <a:rPr lang="fr-FR" sz="2400"/>
              <a:t>classe héritée permet </a:t>
            </a:r>
            <a:r>
              <a:rPr lang="fr-FR" sz="2400" dirty="0"/>
              <a:t>d’initialiser les champs (nom transmis).</a:t>
            </a:r>
          </a:p>
          <a:p>
            <a:r>
              <a:rPr lang="fr-FR" sz="2400" dirty="0"/>
              <a:t>Cf. diapo suivante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BFA6B84-A4CB-4B49-8623-73D3D5D2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10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430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E8D7701-A565-4296-B432-8C57B9AA8FDB}"/>
              </a:ext>
            </a:extLst>
          </p:cNvPr>
          <p:cNvSpPr txBox="1"/>
          <p:nvPr/>
        </p:nvSpPr>
        <p:spPr>
          <a:xfrm>
            <a:off x="968859" y="131584"/>
            <a:ext cx="10254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Le modèle : classe abstraite et classe héritée avec implémentation des méthodes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9DB6EF3-AB29-4068-AE77-E6C8D61EF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0587"/>
            <a:ext cx="5495925" cy="53244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8538A7E-FA35-431F-B5E4-7E2F4B6E7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454" y="1014412"/>
            <a:ext cx="4318300" cy="5141839"/>
          </a:xfrm>
          <a:prstGeom prst="rect">
            <a:avLst/>
          </a:prstGeom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D82F854-5F59-41B2-8EB7-C80DD187FC7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96000" y="593249"/>
            <a:ext cx="0" cy="6264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223BD13-549F-4268-A01C-88694670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11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947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318B654-42B3-43A3-A943-2FB7151BA169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Code ajouté dans le contrôleur : utilisation des objets modèles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4985BD-9E18-4252-B468-6EA16DFD5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212" y="814387"/>
            <a:ext cx="7267575" cy="572452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2B1518-5D52-4232-82ED-2C77A69E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271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32DC154-1E7A-45C2-812D-DC0DA34522F0}"/>
              </a:ext>
            </a:extLst>
          </p:cNvPr>
          <p:cNvSpPr txBox="1"/>
          <p:nvPr/>
        </p:nvSpPr>
        <p:spPr>
          <a:xfrm>
            <a:off x="0" y="122663"/>
            <a:ext cx="417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 DAO : implémentation de l’interface pour écrire les données dans le fichier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C262A0-511C-4F08-9AC4-5A9799C6D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336" y="0"/>
            <a:ext cx="6089431" cy="68580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9F7C939-21B5-4319-8EEC-E29B2846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13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07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2820277-3C07-44E9-9AF6-B5A19DA6A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6693"/>
            <a:ext cx="5720576" cy="611932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6EBF38E-772B-454A-9FEF-85358FD4C28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La solution fonctionnelle et sa vérification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C86F1D4-92F7-4A3A-9426-0753AD0F5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940" y="935425"/>
            <a:ext cx="4037719" cy="5930597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7476B5C-1E15-47C8-9F4F-95EACA3D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9872"/>
            <a:ext cx="2743200" cy="365125"/>
          </a:xfrm>
        </p:spPr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14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90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24EF0-3A4B-4E54-8339-CA6871D4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DD6D5-A309-4EB5-8CBF-E6C70A3FE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732" y="1825625"/>
            <a:ext cx="8500535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fr-FR" sz="2600" dirty="0">
                <a:hlinkClick r:id="rId3" action="ppaction://hlinksldjump"/>
              </a:rPr>
              <a:t>Le besoin</a:t>
            </a:r>
            <a:endParaRPr lang="fr-FR" sz="2600" dirty="0"/>
          </a:p>
          <a:p>
            <a:pPr>
              <a:lnSpc>
                <a:spcPct val="80000"/>
              </a:lnSpc>
            </a:pPr>
            <a:r>
              <a:rPr lang="fr-FR" sz="2600" dirty="0">
                <a:hlinkClick r:id="rId4" action="ppaction://hlinksldjump"/>
              </a:rPr>
              <a:t>Les contraintes techniques</a:t>
            </a:r>
            <a:endParaRPr lang="fr-FR" sz="2600" dirty="0"/>
          </a:p>
          <a:p>
            <a:pPr>
              <a:lnSpc>
                <a:spcPct val="80000"/>
              </a:lnSpc>
            </a:pPr>
            <a:r>
              <a:rPr lang="fr-FR" sz="2600" dirty="0">
                <a:hlinkClick r:id="rId5" action="ppaction://hlinksldjump"/>
              </a:rPr>
              <a:t>Test du code original</a:t>
            </a:r>
            <a:endParaRPr lang="fr-FR" sz="2600" dirty="0"/>
          </a:p>
          <a:p>
            <a:pPr>
              <a:lnSpc>
                <a:spcPct val="80000"/>
              </a:lnSpc>
            </a:pPr>
            <a:r>
              <a:rPr lang="fr-FR" sz="2600" dirty="0">
                <a:hlinkClick r:id="rId6" action="ppaction://hlinksldjump"/>
              </a:rPr>
              <a:t>1</a:t>
            </a:r>
            <a:r>
              <a:rPr lang="fr-FR" sz="2600" baseline="30000" dirty="0">
                <a:hlinkClick r:id="rId6" action="ppaction://hlinksldjump"/>
              </a:rPr>
              <a:t>ère</a:t>
            </a:r>
            <a:r>
              <a:rPr lang="fr-FR" sz="2600" dirty="0">
                <a:hlinkClick r:id="rId6" action="ppaction://hlinksldjump"/>
              </a:rPr>
              <a:t> itération : lire le fichier</a:t>
            </a:r>
            <a:endParaRPr lang="fr-FR" sz="26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7" action="ppaction://hlinksldjump"/>
              </a:rPr>
              <a:t>Le contrôleur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8" action="ppaction://hlinksldjump"/>
              </a:rPr>
              <a:t>DAO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9" action="ppaction://hlinksldjump"/>
              </a:rPr>
              <a:t>Résultat</a:t>
            </a:r>
            <a:endParaRPr lang="fr-FR" sz="2200" dirty="0"/>
          </a:p>
          <a:p>
            <a:pPr>
              <a:lnSpc>
                <a:spcPct val="80000"/>
              </a:lnSpc>
            </a:pPr>
            <a:r>
              <a:rPr lang="fr-FR" sz="2600" dirty="0">
                <a:hlinkClick r:id="rId10" action="ppaction://hlinksldjump"/>
              </a:rPr>
              <a:t>2ème itération : écrire le fichier </a:t>
            </a:r>
            <a:r>
              <a:rPr lang="fr-FR" sz="2600" dirty="0" err="1">
                <a:hlinkClick r:id="rId10" action="ppaction://hlinksldjump"/>
              </a:rPr>
              <a:t>result.out</a:t>
            </a:r>
            <a:endParaRPr lang="fr-FR" sz="26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1" action="ppaction://hlinksldjump"/>
              </a:rPr>
              <a:t>Le modèle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2" action="ppaction://hlinksldjump"/>
              </a:rPr>
              <a:t>Code ajouté dans le contrôleur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3" action="ppaction://hlinksldjump"/>
              </a:rPr>
              <a:t>DAO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4" action="ppaction://hlinksldjump"/>
              </a:rPr>
              <a:t>La solution fonctionnelle</a:t>
            </a:r>
            <a:endParaRPr lang="fr-FR" sz="2000" dirty="0"/>
          </a:p>
          <a:p>
            <a:pPr lvl="1">
              <a:lnSpc>
                <a:spcPct val="70000"/>
              </a:lnSpc>
              <a:buFont typeface="Courier New" panose="02070309020205020404" pitchFamily="49" charset="0"/>
              <a:buChar char="o"/>
            </a:pPr>
            <a:endParaRPr lang="fr-FR" sz="2000" dirty="0"/>
          </a:p>
          <a:p>
            <a:pPr lvl="1">
              <a:lnSpc>
                <a:spcPct val="70000"/>
              </a:lnSpc>
              <a:buFont typeface="Courier New" panose="02070309020205020404" pitchFamily="49" charset="0"/>
              <a:buChar char="o"/>
            </a:pPr>
            <a:endParaRPr lang="fr-FR" sz="2000" dirty="0"/>
          </a:p>
          <a:p>
            <a:endParaRPr lang="fr-FR" sz="2400" dirty="0"/>
          </a:p>
          <a:p>
            <a:endParaRPr lang="fr-FR" sz="2400" dirty="0"/>
          </a:p>
          <a:p>
            <a:pPr lvl="1">
              <a:buFont typeface="Courier New" panose="02070309020205020404" pitchFamily="49" charset="0"/>
              <a:buChar char="o"/>
            </a:pPr>
            <a:endParaRPr lang="fr-FR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D5CFC3-CCE2-41FA-B569-20CEA6AF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240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 besoin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fr-FR" dirty="0"/>
              <a:t>Solution fonctionnelle :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dirty="0"/>
              <a:t> lire correctement les données depuis le fichier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dirty="0"/>
              <a:t> les trier en ordre alphabétique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dirty="0"/>
              <a:t> compter le nombre d’occurrence de chaque symptôme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dirty="0"/>
              <a:t> afficher et écrire dans un fichier tous les symptômes dans l’ordre alphabétique avec leur(s) occurrence(s) respective(s)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3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9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C595B-F242-4543-A4EB-D42B84EE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contraintes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EDCA51-41BE-49FE-A2C4-320E6D755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dirty="0"/>
              <a:t> utilisation </a:t>
            </a:r>
            <a:r>
              <a:rPr lang="fr-FR" dirty="0" err="1"/>
              <a:t>d’eclipse</a:t>
            </a:r>
            <a:r>
              <a:rPr lang="fr-FR" dirty="0"/>
              <a:t> et de Git flow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dirty="0"/>
              <a:t> langue anglaise pour le code et les données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dirty="0"/>
              <a:t> code initial à récupérer sur un repository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dirty="0"/>
              <a:t> réécrire un code simple et lisible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dirty="0"/>
              <a:t> le code doit être réutilisable quelque soit le nombre de symptôme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dirty="0"/>
              <a:t> traitement des exceptions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dirty="0"/>
              <a:t> fermeture des ressources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dirty="0"/>
              <a:t> symptom.txt est le fichier à lire, </a:t>
            </a:r>
            <a:r>
              <a:rPr lang="fr-FR" dirty="0" err="1"/>
              <a:t>result.out</a:t>
            </a:r>
            <a:r>
              <a:rPr lang="fr-FR" dirty="0"/>
              <a:t> le fichier à écrire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dirty="0"/>
              <a:t> code documenté : </a:t>
            </a:r>
            <a:r>
              <a:rPr lang="fr-FR" dirty="0" err="1"/>
              <a:t>JavaDoc</a:t>
            </a:r>
            <a:r>
              <a:rPr lang="fr-FR" dirty="0"/>
              <a:t> et commentaires utiles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6998E7-1987-4497-B45B-2C68884A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4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35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37A43F00-E365-4C73-A8B0-806408C80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838" y="2405062"/>
            <a:ext cx="3838575" cy="204787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B51C028-58AD-4B1D-8D92-636A6BB32CEB}"/>
              </a:ext>
            </a:extLst>
          </p:cNvPr>
          <p:cNvSpPr txBox="1"/>
          <p:nvPr/>
        </p:nvSpPr>
        <p:spPr>
          <a:xfrm>
            <a:off x="402336" y="5773531"/>
            <a:ext cx="745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A78C9B5-54B7-424F-9051-2A52073F1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838" y="4686300"/>
            <a:ext cx="2257425" cy="21717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8863757-63B1-4153-983D-CE35976DB629}"/>
              </a:ext>
            </a:extLst>
          </p:cNvPr>
          <p:cNvSpPr txBox="1"/>
          <p:nvPr/>
        </p:nvSpPr>
        <p:spPr>
          <a:xfrm>
            <a:off x="402336" y="323961"/>
            <a:ext cx="112867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Test du code original :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"symptoms.txt"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symptoms.txt (Le fichier spécifié est introuvable)</a:t>
            </a:r>
          </a:p>
          <a:p>
            <a:endParaRPr lang="fr-F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fr-FR" sz="2400" dirty="0"/>
              <a:t>docs.oracle.com/</a:t>
            </a:r>
            <a:r>
              <a:rPr lang="fr-FR" sz="2400" dirty="0" err="1"/>
              <a:t>javase</a:t>
            </a:r>
            <a:r>
              <a:rPr lang="fr-FR" sz="2400" dirty="0"/>
              <a:t>/8/docs/api/ , Class File :</a:t>
            </a:r>
          </a:p>
          <a:p>
            <a:pPr>
              <a:spcAft>
                <a:spcPts val="600"/>
              </a:spcAft>
            </a:pPr>
            <a:r>
              <a:rPr lang="en-US" dirty="0"/>
              <a:t>By default the classes in the java.io package always resolve relative pathnames against the current user directory. This directory is named by the system property </a:t>
            </a:r>
            <a:r>
              <a:rPr lang="en-US" dirty="0" err="1">
                <a:highlight>
                  <a:srgbClr val="FFFF00"/>
                </a:highlight>
              </a:rPr>
              <a:t>user.dir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…</a:t>
            </a:r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r>
              <a:rPr lang="en-US" sz="2400" dirty="0" err="1"/>
              <a:t>Ajout</a:t>
            </a:r>
            <a:r>
              <a:rPr lang="en-US" sz="2400" dirty="0"/>
              <a:t> du code : 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getProperty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user.dir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fr-FR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400" dirty="0"/>
              <a:t>Modification du code 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"/Project02Eclipse/symptoms.txt"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/>
          </a:p>
        </p:txBody>
      </p: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257998A5-154C-4A03-B211-DF906111591E}"/>
              </a:ext>
            </a:extLst>
          </p:cNvPr>
          <p:cNvCxnSpPr>
            <a:cxnSpLocks/>
          </p:cNvCxnSpPr>
          <p:nvPr/>
        </p:nvCxnSpPr>
        <p:spPr>
          <a:xfrm flipV="1">
            <a:off x="3736258" y="2507226"/>
            <a:ext cx="3829580" cy="1327355"/>
          </a:xfrm>
          <a:prstGeom prst="bentConnector3">
            <a:avLst>
              <a:gd name="adj1" fmla="val 74134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DFA6DF0-A42A-4DEC-A283-1637F79D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5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98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38A7880-990B-44AC-AEA5-ADF1E330C445}"/>
              </a:ext>
            </a:extLst>
          </p:cNvPr>
          <p:cNvSpPr txBox="1"/>
          <p:nvPr/>
        </p:nvSpPr>
        <p:spPr>
          <a:xfrm>
            <a:off x="264409" y="286149"/>
            <a:ext cx="11634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1</a:t>
            </a:r>
            <a:r>
              <a:rPr lang="fr-FR" sz="3200" baseline="30000" dirty="0"/>
              <a:t>ère</a:t>
            </a:r>
            <a:r>
              <a:rPr lang="fr-FR" sz="3200" dirty="0"/>
              <a:t> itération : lire le fichier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DDBEE4C-B2AB-4A26-8320-3FED74D89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09" y="1604707"/>
            <a:ext cx="4549958" cy="4878389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50CF61C-DC26-49C5-ADD8-56CAE46F5A6F}"/>
              </a:ext>
            </a:extLst>
          </p:cNvPr>
          <p:cNvCxnSpPr>
            <a:cxnSpLocks/>
          </p:cNvCxnSpPr>
          <p:nvPr/>
        </p:nvCxnSpPr>
        <p:spPr>
          <a:xfrm>
            <a:off x="4931366" y="994034"/>
            <a:ext cx="0" cy="57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16E2AC71-5EAB-4CA4-8E0B-D18CBC4309EF}"/>
              </a:ext>
            </a:extLst>
          </p:cNvPr>
          <p:cNvSpPr txBox="1"/>
          <p:nvPr/>
        </p:nvSpPr>
        <p:spPr>
          <a:xfrm>
            <a:off x="5210979" y="1021235"/>
            <a:ext cx="479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Aucune logique dans le main (</a:t>
            </a:r>
            <a:r>
              <a:rPr lang="fr-FR" dirty="0" err="1"/>
              <a:t>AnalyticsCounter</a:t>
            </a:r>
            <a:r>
              <a:rPr lang="fr-FR" dirty="0"/>
              <a:t>)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5737779-FF34-47F3-AA8C-963970459FE2}"/>
              </a:ext>
            </a:extLst>
          </p:cNvPr>
          <p:cNvSpPr txBox="1"/>
          <p:nvPr/>
        </p:nvSpPr>
        <p:spPr>
          <a:xfrm>
            <a:off x="5048366" y="4023591"/>
            <a:ext cx="68419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Documentation JDK 1.8 </a:t>
            </a:r>
            <a:r>
              <a:rPr lang="fr-FR" dirty="0" err="1"/>
              <a:t>FileWriter</a:t>
            </a:r>
            <a:r>
              <a:rPr lang="fr-FR" dirty="0"/>
              <a:t> : </a:t>
            </a:r>
            <a:endParaRPr lang="en-US" dirty="0"/>
          </a:p>
          <a:p>
            <a:r>
              <a:rPr lang="en-US" dirty="0"/>
              <a:t>Some platforms, in particular, allow a file to be opened for writing by</a:t>
            </a:r>
          </a:p>
          <a:p>
            <a:r>
              <a:rPr lang="en-US" dirty="0"/>
              <a:t>only one </a:t>
            </a:r>
            <a:r>
              <a:rPr lang="en-US" dirty="0" err="1"/>
              <a:t>FileWriter</a:t>
            </a:r>
            <a:r>
              <a:rPr lang="en-US" dirty="0"/>
              <a:t> (or other file-writing object) at a time.</a:t>
            </a:r>
          </a:p>
          <a:p>
            <a:r>
              <a:rPr lang="en-US" dirty="0"/>
              <a:t>In such situations the constructors in this class will fail if the file involved is already open.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3EED654-CAE4-40D5-B41F-B771DFDFA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2949" y="1513677"/>
            <a:ext cx="5430008" cy="186716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B0609E4-1F72-48CB-8C05-D669F23EE721}"/>
              </a:ext>
            </a:extLst>
          </p:cNvPr>
          <p:cNvSpPr txBox="1"/>
          <p:nvPr/>
        </p:nvSpPr>
        <p:spPr>
          <a:xfrm>
            <a:off x="293370" y="860486"/>
            <a:ext cx="4657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Tout d’abord organisation en modèle, vue,</a:t>
            </a:r>
          </a:p>
          <a:p>
            <a:r>
              <a:rPr lang="fr-FR" dirty="0"/>
              <a:t>contrôleur et objet d’accès aux données (DAO) :</a:t>
            </a:r>
          </a:p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F8581E9-3D3B-4A5E-BF0B-B7019E04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6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2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9E6AF4B-CD01-4FFC-AA3E-7A43ED40B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187" y="-27001"/>
            <a:ext cx="7305" cy="6912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80E86C4-7E62-4AFB-A9B8-EDABAF87EBF7}"/>
              </a:ext>
            </a:extLst>
          </p:cNvPr>
          <p:cNvSpPr txBox="1"/>
          <p:nvPr/>
        </p:nvSpPr>
        <p:spPr>
          <a:xfrm>
            <a:off x="288" y="27000"/>
            <a:ext cx="5660043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Le contrôleur (</a:t>
            </a:r>
            <a:r>
              <a:rPr lang="fr-FR" dirty="0" err="1"/>
              <a:t>AnalitycsController</a:t>
            </a:r>
            <a:r>
              <a:rPr lang="fr-FR" dirty="0"/>
              <a:t>) :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fr-FR" dirty="0"/>
              <a:t>contiendra la logique de contrôle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fr-FR" dirty="0"/>
              <a:t>singleton : une seule instance afin d’éviter plusieurs </a:t>
            </a:r>
            <a:r>
              <a:rPr lang="fr-FR" dirty="0" err="1"/>
              <a:t>reader</a:t>
            </a:r>
            <a:r>
              <a:rPr lang="fr-FR" dirty="0"/>
              <a:t>/</a:t>
            </a:r>
            <a:r>
              <a:rPr lang="fr-FR" dirty="0" err="1"/>
              <a:t>writer</a:t>
            </a:r>
            <a:r>
              <a:rPr lang="fr-FR" dirty="0"/>
              <a:t> sur le même fichier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52441C5-7247-41B4-BEC8-065992C21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126" y="1381217"/>
            <a:ext cx="5476875" cy="501015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3BEB98F-D187-4A63-8229-4128CB8AD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930" y="385762"/>
            <a:ext cx="6429375" cy="587692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D1CA609-7EBC-48FF-A94C-DFA91A06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7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782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70FCACCA-1E12-4887-8012-74281607E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250" y="0"/>
            <a:ext cx="5871823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CDF928-E529-4DEF-9744-6B547C3200BB}"/>
              </a:ext>
            </a:extLst>
          </p:cNvPr>
          <p:cNvSpPr txBox="1"/>
          <p:nvPr/>
        </p:nvSpPr>
        <p:spPr>
          <a:xfrm>
            <a:off x="-1905" y="0"/>
            <a:ext cx="6892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DAO : interface (</a:t>
            </a:r>
            <a:r>
              <a:rPr lang="fr-FR" dirty="0" err="1"/>
              <a:t>ISymptomIO</a:t>
            </a:r>
            <a:r>
              <a:rPr lang="fr-FR" dirty="0"/>
              <a:t>) et implémentation (</a:t>
            </a:r>
            <a:r>
              <a:rPr lang="fr-FR" dirty="0" err="1"/>
              <a:t>SymptomReadDataFromFile</a:t>
            </a:r>
            <a:r>
              <a:rPr lang="fr-FR" dirty="0"/>
              <a:t>)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28AAE6-05A7-42CA-BFF1-F26C64BF1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945" y="0"/>
            <a:ext cx="7305" cy="69120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3736ACE-DD1F-4D23-B7C5-5790032C1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05" y="1065431"/>
            <a:ext cx="6419850" cy="435292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510DB55-D92D-4FCF-A71D-9118CE12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53873" y="6492875"/>
            <a:ext cx="2743200" cy="365125"/>
          </a:xfrm>
        </p:spPr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8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0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3499102-AB2A-4461-8160-752DA326B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671637"/>
            <a:ext cx="2286000" cy="351472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D540A37-43FA-4668-BA61-F1A2AA0A48BB}"/>
              </a:ext>
            </a:extLst>
          </p:cNvPr>
          <p:cNvSpPr txBox="1"/>
          <p:nvPr/>
        </p:nvSpPr>
        <p:spPr>
          <a:xfrm>
            <a:off x="4953000" y="409575"/>
            <a:ext cx="1349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Résultat :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37FD1A2-31C2-47C3-9E2E-135F7C8E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9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9859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2599</TotalTime>
  <Words>930</Words>
  <Application>Microsoft Office PowerPoint</Application>
  <PresentationFormat>Grand écran</PresentationFormat>
  <Paragraphs>148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Courier New</vt:lpstr>
      <vt:lpstr>Montserrat</vt:lpstr>
      <vt:lpstr>Wingdings</vt:lpstr>
      <vt:lpstr>Thème Office</vt:lpstr>
      <vt:lpstr>Présentation PowerPoint</vt:lpstr>
      <vt:lpstr>Sommaire</vt:lpstr>
      <vt:lpstr>Le besoin</vt:lpstr>
      <vt:lpstr>Les contraintes techniques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MOREL</dc:creator>
  <cp:lastModifiedBy>Olivier MOREL</cp:lastModifiedBy>
  <cp:revision>44</cp:revision>
  <dcterms:created xsi:type="dcterms:W3CDTF">2021-07-12T12:52:13Z</dcterms:created>
  <dcterms:modified xsi:type="dcterms:W3CDTF">2021-08-14T15:38:24Z</dcterms:modified>
</cp:coreProperties>
</file>