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1C6F7B-8732-4D84-8387-608A3A56F6E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C8A56-BAF0-4C12-A97C-D2CBE8BC6F36}" type="slidenum">
              <a:rPr lang="en-US" smtClean="0"/>
              <a:t>‹#›</a:t>
            </a:fld>
            <a:endParaRPr lang="en-US"/>
          </a:p>
        </p:txBody>
      </p:sp>
    </p:spTree>
    <p:extLst>
      <p:ext uri="{BB962C8B-B14F-4D97-AF65-F5344CB8AC3E}">
        <p14:creationId xmlns:p14="http://schemas.microsoft.com/office/powerpoint/2010/main" val="290805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C6F7B-8732-4D84-8387-608A3A56F6E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C8A56-BAF0-4C12-A97C-D2CBE8BC6F36}" type="slidenum">
              <a:rPr lang="en-US" smtClean="0"/>
              <a:t>‹#›</a:t>
            </a:fld>
            <a:endParaRPr lang="en-US"/>
          </a:p>
        </p:txBody>
      </p:sp>
    </p:spTree>
    <p:extLst>
      <p:ext uri="{BB962C8B-B14F-4D97-AF65-F5344CB8AC3E}">
        <p14:creationId xmlns:p14="http://schemas.microsoft.com/office/powerpoint/2010/main" val="333859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C6F7B-8732-4D84-8387-608A3A56F6E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C8A56-BAF0-4C12-A97C-D2CBE8BC6F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4272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C6F7B-8732-4D84-8387-608A3A56F6E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C8A56-BAF0-4C12-A97C-D2CBE8BC6F36}" type="slidenum">
              <a:rPr lang="en-US" smtClean="0"/>
              <a:t>‹#›</a:t>
            </a:fld>
            <a:endParaRPr lang="en-US"/>
          </a:p>
        </p:txBody>
      </p:sp>
    </p:spTree>
    <p:extLst>
      <p:ext uri="{BB962C8B-B14F-4D97-AF65-F5344CB8AC3E}">
        <p14:creationId xmlns:p14="http://schemas.microsoft.com/office/powerpoint/2010/main" val="873121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C6F7B-8732-4D84-8387-608A3A56F6E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C8A56-BAF0-4C12-A97C-D2CBE8BC6F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4722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C6F7B-8732-4D84-8387-608A3A56F6E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C8A56-BAF0-4C12-A97C-D2CBE8BC6F36}" type="slidenum">
              <a:rPr lang="en-US" smtClean="0"/>
              <a:t>‹#›</a:t>
            </a:fld>
            <a:endParaRPr lang="en-US"/>
          </a:p>
        </p:txBody>
      </p:sp>
    </p:spTree>
    <p:extLst>
      <p:ext uri="{BB962C8B-B14F-4D97-AF65-F5344CB8AC3E}">
        <p14:creationId xmlns:p14="http://schemas.microsoft.com/office/powerpoint/2010/main" val="1127771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C6F7B-8732-4D84-8387-608A3A56F6E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C8A56-BAF0-4C12-A97C-D2CBE8BC6F36}" type="slidenum">
              <a:rPr lang="en-US" smtClean="0"/>
              <a:t>‹#›</a:t>
            </a:fld>
            <a:endParaRPr lang="en-US"/>
          </a:p>
        </p:txBody>
      </p:sp>
    </p:spTree>
    <p:extLst>
      <p:ext uri="{BB962C8B-B14F-4D97-AF65-F5344CB8AC3E}">
        <p14:creationId xmlns:p14="http://schemas.microsoft.com/office/powerpoint/2010/main" val="4074712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C6F7B-8732-4D84-8387-608A3A56F6E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C8A56-BAF0-4C12-A97C-D2CBE8BC6F36}" type="slidenum">
              <a:rPr lang="en-US" smtClean="0"/>
              <a:t>‹#›</a:t>
            </a:fld>
            <a:endParaRPr lang="en-US"/>
          </a:p>
        </p:txBody>
      </p:sp>
    </p:spTree>
    <p:extLst>
      <p:ext uri="{BB962C8B-B14F-4D97-AF65-F5344CB8AC3E}">
        <p14:creationId xmlns:p14="http://schemas.microsoft.com/office/powerpoint/2010/main" val="391331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C6F7B-8732-4D84-8387-608A3A56F6E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C8A56-BAF0-4C12-A97C-D2CBE8BC6F36}" type="slidenum">
              <a:rPr lang="en-US" smtClean="0"/>
              <a:t>‹#›</a:t>
            </a:fld>
            <a:endParaRPr lang="en-US"/>
          </a:p>
        </p:txBody>
      </p:sp>
    </p:spTree>
    <p:extLst>
      <p:ext uri="{BB962C8B-B14F-4D97-AF65-F5344CB8AC3E}">
        <p14:creationId xmlns:p14="http://schemas.microsoft.com/office/powerpoint/2010/main" val="2486218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C6F7B-8732-4D84-8387-608A3A56F6E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C8A56-BAF0-4C12-A97C-D2CBE8BC6F36}" type="slidenum">
              <a:rPr lang="en-US" smtClean="0"/>
              <a:t>‹#›</a:t>
            </a:fld>
            <a:endParaRPr lang="en-US"/>
          </a:p>
        </p:txBody>
      </p:sp>
    </p:spTree>
    <p:extLst>
      <p:ext uri="{BB962C8B-B14F-4D97-AF65-F5344CB8AC3E}">
        <p14:creationId xmlns:p14="http://schemas.microsoft.com/office/powerpoint/2010/main" val="39512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1C6F7B-8732-4D84-8387-608A3A56F6E2}"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C8A56-BAF0-4C12-A97C-D2CBE8BC6F36}" type="slidenum">
              <a:rPr lang="en-US" smtClean="0"/>
              <a:t>‹#›</a:t>
            </a:fld>
            <a:endParaRPr lang="en-US"/>
          </a:p>
        </p:txBody>
      </p:sp>
    </p:spTree>
    <p:extLst>
      <p:ext uri="{BB962C8B-B14F-4D97-AF65-F5344CB8AC3E}">
        <p14:creationId xmlns:p14="http://schemas.microsoft.com/office/powerpoint/2010/main" val="437468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1C6F7B-8732-4D84-8387-608A3A56F6E2}"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EC8A56-BAF0-4C12-A97C-D2CBE8BC6F36}" type="slidenum">
              <a:rPr lang="en-US" smtClean="0"/>
              <a:t>‹#›</a:t>
            </a:fld>
            <a:endParaRPr lang="en-US"/>
          </a:p>
        </p:txBody>
      </p:sp>
    </p:spTree>
    <p:extLst>
      <p:ext uri="{BB962C8B-B14F-4D97-AF65-F5344CB8AC3E}">
        <p14:creationId xmlns:p14="http://schemas.microsoft.com/office/powerpoint/2010/main" val="421852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1C6F7B-8732-4D84-8387-608A3A56F6E2}"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EC8A56-BAF0-4C12-A97C-D2CBE8BC6F36}" type="slidenum">
              <a:rPr lang="en-US" smtClean="0"/>
              <a:t>‹#›</a:t>
            </a:fld>
            <a:endParaRPr lang="en-US"/>
          </a:p>
        </p:txBody>
      </p:sp>
    </p:spTree>
    <p:extLst>
      <p:ext uri="{BB962C8B-B14F-4D97-AF65-F5344CB8AC3E}">
        <p14:creationId xmlns:p14="http://schemas.microsoft.com/office/powerpoint/2010/main" val="80497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C6F7B-8732-4D84-8387-608A3A56F6E2}"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EC8A56-BAF0-4C12-A97C-D2CBE8BC6F36}" type="slidenum">
              <a:rPr lang="en-US" smtClean="0"/>
              <a:t>‹#›</a:t>
            </a:fld>
            <a:endParaRPr lang="en-US"/>
          </a:p>
        </p:txBody>
      </p:sp>
    </p:spTree>
    <p:extLst>
      <p:ext uri="{BB962C8B-B14F-4D97-AF65-F5344CB8AC3E}">
        <p14:creationId xmlns:p14="http://schemas.microsoft.com/office/powerpoint/2010/main" val="2183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1C6F7B-8732-4D84-8387-608A3A56F6E2}"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C8A56-BAF0-4C12-A97C-D2CBE8BC6F36}" type="slidenum">
              <a:rPr lang="en-US" smtClean="0"/>
              <a:t>‹#›</a:t>
            </a:fld>
            <a:endParaRPr lang="en-US"/>
          </a:p>
        </p:txBody>
      </p:sp>
    </p:spTree>
    <p:extLst>
      <p:ext uri="{BB962C8B-B14F-4D97-AF65-F5344CB8AC3E}">
        <p14:creationId xmlns:p14="http://schemas.microsoft.com/office/powerpoint/2010/main" val="44083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1C6F7B-8732-4D84-8387-608A3A56F6E2}"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C8A56-BAF0-4C12-A97C-D2CBE8BC6F36}" type="slidenum">
              <a:rPr lang="en-US" smtClean="0"/>
              <a:t>‹#›</a:t>
            </a:fld>
            <a:endParaRPr lang="en-US"/>
          </a:p>
        </p:txBody>
      </p:sp>
    </p:spTree>
    <p:extLst>
      <p:ext uri="{BB962C8B-B14F-4D97-AF65-F5344CB8AC3E}">
        <p14:creationId xmlns:p14="http://schemas.microsoft.com/office/powerpoint/2010/main" val="346856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1C6F7B-8732-4D84-8387-608A3A56F6E2}" type="datetimeFigureOut">
              <a:rPr lang="en-US" smtClean="0"/>
              <a:t>1/23/2021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EC8A56-BAF0-4C12-A97C-D2CBE8BC6F36}" type="slidenum">
              <a:rPr lang="en-US" smtClean="0"/>
              <a:t>‹#›</a:t>
            </a:fld>
            <a:endParaRPr lang="en-US"/>
          </a:p>
        </p:txBody>
      </p:sp>
    </p:spTree>
    <p:extLst>
      <p:ext uri="{BB962C8B-B14F-4D97-AF65-F5344CB8AC3E}">
        <p14:creationId xmlns:p14="http://schemas.microsoft.com/office/powerpoint/2010/main" val="2645883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ile:///G:\My%20Drive\UNC%20Coding%20Bootcamp\Class%20Materials\Projects\Project_1\Resources\Grocery_Restaurant_Chart.png"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EF33-AD56-4F1F-A063-1ADD0C7C233C}"/>
              </a:ext>
            </a:extLst>
          </p:cNvPr>
          <p:cNvSpPr>
            <a:spLocks noGrp="1"/>
          </p:cNvSpPr>
          <p:nvPr>
            <p:ph type="ctrTitle"/>
          </p:nvPr>
        </p:nvSpPr>
        <p:spPr/>
        <p:txBody>
          <a:bodyPr/>
          <a:lstStyle/>
          <a:p>
            <a:r>
              <a:rPr lang="en-US" dirty="0">
                <a:latin typeface="Garamond" panose="02020404030301010803" pitchFamily="18" charset="0"/>
              </a:rPr>
              <a:t>Group 2 </a:t>
            </a:r>
            <a:br>
              <a:rPr lang="en-US" dirty="0">
                <a:latin typeface="Garamond" panose="02020404030301010803" pitchFamily="18" charset="0"/>
              </a:rPr>
            </a:br>
            <a:r>
              <a:rPr lang="en-US" dirty="0">
                <a:latin typeface="Garamond" panose="02020404030301010803" pitchFamily="18" charset="0"/>
              </a:rPr>
              <a:t>Project Presentation</a:t>
            </a:r>
          </a:p>
        </p:txBody>
      </p:sp>
    </p:spTree>
    <p:extLst>
      <p:ext uri="{BB962C8B-B14F-4D97-AF65-F5344CB8AC3E}">
        <p14:creationId xmlns:p14="http://schemas.microsoft.com/office/powerpoint/2010/main" val="46220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8B71-7A40-4E59-BA71-CAEE7A6D31D8}"/>
              </a:ext>
            </a:extLst>
          </p:cNvPr>
          <p:cNvSpPr>
            <a:spLocks noGrp="1"/>
          </p:cNvSpPr>
          <p:nvPr>
            <p:ph type="title"/>
          </p:nvPr>
        </p:nvSpPr>
        <p:spPr/>
        <p:txBody>
          <a:bodyPr/>
          <a:lstStyle/>
          <a:p>
            <a:r>
              <a:rPr lang="en-US" dirty="0">
                <a:latin typeface="Garamond" panose="02020404030301010803" pitchFamily="18" charset="0"/>
              </a:rPr>
              <a:t>Project Objective</a:t>
            </a:r>
          </a:p>
        </p:txBody>
      </p:sp>
      <p:sp>
        <p:nvSpPr>
          <p:cNvPr id="3" name="Content Placeholder 2">
            <a:extLst>
              <a:ext uri="{FF2B5EF4-FFF2-40B4-BE49-F238E27FC236}">
                <a16:creationId xmlns:a16="http://schemas.microsoft.com/office/drawing/2014/main" id="{6A0656A1-78BE-49B2-8D58-CD676AE35979}"/>
              </a:ext>
            </a:extLst>
          </p:cNvPr>
          <p:cNvSpPr>
            <a:spLocks noGrp="1"/>
          </p:cNvSpPr>
          <p:nvPr>
            <p:ph idx="1"/>
          </p:nvPr>
        </p:nvSpPr>
        <p:spPr/>
        <p:txBody>
          <a:bodyPr/>
          <a:lstStyle/>
          <a:p>
            <a:r>
              <a:rPr lang="en-US" dirty="0">
                <a:latin typeface="Garamond" panose="02020404030301010803" pitchFamily="18" charset="0"/>
              </a:rPr>
              <a:t>Our goal was to identify trends of food purchases relative to recipe searches, trends in food delivery services and general trends in eating in vs. dining out in the US.</a:t>
            </a:r>
          </a:p>
          <a:p>
            <a:r>
              <a:rPr lang="en-US" dirty="0">
                <a:latin typeface="Garamond" panose="02020404030301010803" pitchFamily="18" charset="0"/>
              </a:rPr>
              <a:t>The main questions we wanted to address were:</a:t>
            </a:r>
          </a:p>
          <a:p>
            <a:pPr lvl="1"/>
            <a:r>
              <a:rPr lang="en-US" dirty="0">
                <a:latin typeface="Garamond" panose="02020404030301010803" pitchFamily="18" charset="0"/>
              </a:rPr>
              <a:t>What are the broad trends in grocery/food store sales vs. restaurant/dining sales during 2020 vs. longer periods of time?</a:t>
            </a:r>
          </a:p>
          <a:p>
            <a:pPr lvl="1"/>
            <a:r>
              <a:rPr lang="en-US" dirty="0">
                <a:latin typeface="Garamond" panose="02020404030301010803" pitchFamily="18" charset="0"/>
              </a:rPr>
              <a:t>Was there evidence to support these trends on an individual company basis?</a:t>
            </a:r>
          </a:p>
          <a:p>
            <a:pPr lvl="1"/>
            <a:r>
              <a:rPr lang="en-US" dirty="0">
                <a:latin typeface="Garamond" panose="02020404030301010803" pitchFamily="18" charset="0"/>
              </a:rPr>
              <a:t>Was there any relationship between grocery sales trends and restaurant search data?</a:t>
            </a:r>
          </a:p>
          <a:p>
            <a:pPr lvl="1"/>
            <a:r>
              <a:rPr lang="en-US" dirty="0">
                <a:latin typeface="Garamond" panose="02020404030301010803" pitchFamily="18" charset="0"/>
              </a:rPr>
              <a:t>Was there any relationship between food delivery service data and grocery sale trends?</a:t>
            </a:r>
          </a:p>
        </p:txBody>
      </p:sp>
    </p:spTree>
    <p:extLst>
      <p:ext uri="{BB962C8B-B14F-4D97-AF65-F5344CB8AC3E}">
        <p14:creationId xmlns:p14="http://schemas.microsoft.com/office/powerpoint/2010/main" val="342587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6535-C785-4E59-9DC4-0C2C0C78366E}"/>
              </a:ext>
            </a:extLst>
          </p:cNvPr>
          <p:cNvSpPr>
            <a:spLocks noGrp="1"/>
          </p:cNvSpPr>
          <p:nvPr>
            <p:ph type="title"/>
          </p:nvPr>
        </p:nvSpPr>
        <p:spPr/>
        <p:txBody>
          <a:bodyPr/>
          <a:lstStyle/>
          <a:p>
            <a:r>
              <a:rPr lang="en-US" dirty="0">
                <a:latin typeface="Garamond" panose="02020404030301010803" pitchFamily="18" charset="0"/>
              </a:rPr>
              <a:t>Sources of Data</a:t>
            </a:r>
          </a:p>
        </p:txBody>
      </p:sp>
      <p:sp>
        <p:nvSpPr>
          <p:cNvPr id="3" name="Content Placeholder 2">
            <a:extLst>
              <a:ext uri="{FF2B5EF4-FFF2-40B4-BE49-F238E27FC236}">
                <a16:creationId xmlns:a16="http://schemas.microsoft.com/office/drawing/2014/main" id="{BCA97248-F9DD-4B3E-BFD8-535797E9B043}"/>
              </a:ext>
            </a:extLst>
          </p:cNvPr>
          <p:cNvSpPr>
            <a:spLocks noGrp="1"/>
          </p:cNvSpPr>
          <p:nvPr>
            <p:ph idx="1"/>
          </p:nvPr>
        </p:nvSpPr>
        <p:spPr/>
        <p:txBody>
          <a:bodyPr/>
          <a:lstStyle/>
          <a:p>
            <a:r>
              <a:rPr lang="en-US" dirty="0">
                <a:latin typeface="Garamond" panose="02020404030301010803" pitchFamily="18" charset="0"/>
              </a:rPr>
              <a:t>USDA</a:t>
            </a:r>
          </a:p>
          <a:p>
            <a:r>
              <a:rPr lang="en-US" dirty="0">
                <a:latin typeface="Garamond" panose="02020404030301010803" pitchFamily="18" charset="0"/>
              </a:rPr>
              <a:t>US Census Bureau</a:t>
            </a:r>
          </a:p>
          <a:p>
            <a:r>
              <a:rPr lang="en-US" dirty="0">
                <a:latin typeface="Garamond" panose="02020404030301010803" pitchFamily="18" charset="0"/>
              </a:rPr>
              <a:t>SEC public filings</a:t>
            </a:r>
          </a:p>
          <a:p>
            <a:r>
              <a:rPr lang="en-US" dirty="0">
                <a:latin typeface="Garamond" panose="02020404030301010803" pitchFamily="18" charset="0"/>
              </a:rPr>
              <a:t>Yelp.com</a:t>
            </a:r>
          </a:p>
          <a:p>
            <a:r>
              <a:rPr lang="en-US" dirty="0">
                <a:latin typeface="Garamond" panose="02020404030301010803" pitchFamily="18" charset="0"/>
              </a:rPr>
              <a:t>Any others?</a:t>
            </a:r>
          </a:p>
        </p:txBody>
      </p:sp>
    </p:spTree>
    <p:extLst>
      <p:ext uri="{BB962C8B-B14F-4D97-AF65-F5344CB8AC3E}">
        <p14:creationId xmlns:p14="http://schemas.microsoft.com/office/powerpoint/2010/main" val="337065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0403-7044-4723-832F-04E4592A9C69}"/>
              </a:ext>
            </a:extLst>
          </p:cNvPr>
          <p:cNvSpPr>
            <a:spLocks noGrp="1"/>
          </p:cNvSpPr>
          <p:nvPr>
            <p:ph type="title"/>
          </p:nvPr>
        </p:nvSpPr>
        <p:spPr/>
        <p:txBody>
          <a:bodyPr/>
          <a:lstStyle/>
          <a:p>
            <a:r>
              <a:rPr lang="en-US" dirty="0">
                <a:latin typeface="Garamond" panose="02020404030301010803" pitchFamily="18" charset="0"/>
              </a:rPr>
              <a:t>Individual Company Trends</a:t>
            </a:r>
            <a:br>
              <a:rPr lang="en-US" dirty="0">
                <a:latin typeface="Garamond" panose="02020404030301010803" pitchFamily="18" charset="0"/>
              </a:rPr>
            </a:br>
            <a:endParaRPr lang="en-US" dirty="0">
              <a:latin typeface="Garamond" panose="02020404030301010803" pitchFamily="18" charset="0"/>
            </a:endParaRPr>
          </a:p>
        </p:txBody>
      </p:sp>
      <p:pic>
        <p:nvPicPr>
          <p:cNvPr id="6" name="Content Placeholder 5" descr="Chart, line chart&#10;&#10;Description automatically generated">
            <a:hlinkClick r:id="rId2" action="ppaction://hlinkfile"/>
            <a:extLst>
              <a:ext uri="{FF2B5EF4-FFF2-40B4-BE49-F238E27FC236}">
                <a16:creationId xmlns:a16="http://schemas.microsoft.com/office/drawing/2014/main" id="{D4C3DDCE-3CC6-47AD-9255-8BA87039413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3" y="2794100"/>
            <a:ext cx="4183062" cy="2614413"/>
          </a:xfrm>
        </p:spPr>
      </p:pic>
      <p:sp>
        <p:nvSpPr>
          <p:cNvPr id="4" name="Content Placeholder 3">
            <a:extLst>
              <a:ext uri="{FF2B5EF4-FFF2-40B4-BE49-F238E27FC236}">
                <a16:creationId xmlns:a16="http://schemas.microsoft.com/office/drawing/2014/main" id="{A2BA280B-6B27-48AF-9015-619A26F28379}"/>
              </a:ext>
            </a:extLst>
          </p:cNvPr>
          <p:cNvSpPr>
            <a:spLocks noGrp="1"/>
          </p:cNvSpPr>
          <p:nvPr>
            <p:ph sz="half" idx="2"/>
          </p:nvPr>
        </p:nvSpPr>
        <p:spPr/>
        <p:txBody>
          <a:bodyPr>
            <a:normAutofit fontScale="55000" lnSpcReduction="20000"/>
          </a:bodyPr>
          <a:lstStyle/>
          <a:p>
            <a:r>
              <a:rPr lang="en-US" dirty="0">
                <a:latin typeface="Garamond" panose="02020404030301010803" pitchFamily="18" charset="0"/>
              </a:rPr>
              <a:t>I chose several publicly traded grocery chains (Kroger, Sprouts Farmers Market, Grocery Outlet), large multi-channel retailers (Costco, Target, Walmart) and Amazon, as they acquired Whole Foods several years ago.</a:t>
            </a:r>
          </a:p>
          <a:p>
            <a:r>
              <a:rPr lang="en-US" dirty="0">
                <a:latin typeface="Garamond" panose="02020404030301010803" pitchFamily="18" charset="0"/>
              </a:rPr>
              <a:t>I also chose 3 publicly traded restaurant chains, </a:t>
            </a:r>
            <a:r>
              <a:rPr lang="en-US" dirty="0" err="1">
                <a:latin typeface="Garamond" panose="02020404030301010803" pitchFamily="18" charset="0"/>
              </a:rPr>
              <a:t>Bloomin</a:t>
            </a:r>
            <a:r>
              <a:rPr lang="en-US" dirty="0">
                <a:latin typeface="Garamond" panose="02020404030301010803" pitchFamily="18" charset="0"/>
              </a:rPr>
              <a:t> Brands (Outback, Carrabba’s, Bone Fish Grill, Fleming’s), Brinker International (Chili’s and Maggiano’s) and Cheesecake Factory.</a:t>
            </a:r>
          </a:p>
          <a:p>
            <a:r>
              <a:rPr lang="en-US" dirty="0">
                <a:latin typeface="Garamond" panose="02020404030301010803" pitchFamily="18" charset="0"/>
              </a:rPr>
              <a:t>After compiling the data into a .csv file, I brought the data into a </a:t>
            </a:r>
            <a:r>
              <a:rPr lang="en-US" dirty="0" err="1">
                <a:latin typeface="Garamond" panose="02020404030301010803" pitchFamily="18" charset="0"/>
              </a:rPr>
              <a:t>dataframe</a:t>
            </a:r>
            <a:r>
              <a:rPr lang="en-US" dirty="0">
                <a:latin typeface="Garamond" panose="02020404030301010803" pitchFamily="18" charset="0"/>
              </a:rPr>
              <a:t> in pandas and began to clean the formatting.</a:t>
            </a:r>
          </a:p>
          <a:p>
            <a:r>
              <a:rPr lang="en-US" dirty="0">
                <a:latin typeface="Garamond" panose="02020404030301010803" pitchFamily="18" charset="0"/>
              </a:rPr>
              <a:t>To estimate full year 2020 revenue data, since most companies have not announced their earnings data yet, I had to make a pro-forma estimate of full year 2020 revenue using </a:t>
            </a:r>
            <a:r>
              <a:rPr lang="en-US" dirty="0" err="1">
                <a:latin typeface="Garamond" panose="02020404030301010803" pitchFamily="18" charset="0"/>
              </a:rPr>
              <a:t>TTM</a:t>
            </a:r>
            <a:r>
              <a:rPr lang="en-US" dirty="0">
                <a:latin typeface="Garamond" panose="02020404030301010803" pitchFamily="18" charset="0"/>
              </a:rPr>
              <a:t> revenue numbers and then projecting using Q1 – Q3 revenue numbers which gave me a rough estimate for what Q4 would look like and then rolled all four quarters into an annual estimate for 2020.</a:t>
            </a:r>
          </a:p>
          <a:p>
            <a:r>
              <a:rPr lang="en-US" dirty="0">
                <a:latin typeface="Garamond" panose="02020404030301010803" pitchFamily="18" charset="0"/>
              </a:rPr>
              <a:t>After cleaning the revenue data, I made a calculation for the percentage change year over year and created a new </a:t>
            </a:r>
            <a:r>
              <a:rPr lang="en-US" dirty="0" err="1">
                <a:latin typeface="Garamond" panose="02020404030301010803" pitchFamily="18" charset="0"/>
              </a:rPr>
              <a:t>dataframe</a:t>
            </a:r>
            <a:r>
              <a:rPr lang="en-US" dirty="0">
                <a:latin typeface="Garamond" panose="02020404030301010803" pitchFamily="18" charset="0"/>
              </a:rPr>
              <a:t> with that information.  </a:t>
            </a:r>
          </a:p>
          <a:p>
            <a:r>
              <a:rPr lang="en-US" dirty="0">
                <a:latin typeface="Garamond" panose="02020404030301010803" pitchFamily="18" charset="0"/>
              </a:rPr>
              <a:t>Lastly, I plotted the year over year percentage change in revenue to visualize the data graphically, focusing on the divergence between grocers and publicly traded restaurants.  As you can see, many of the grocers maintained or actually grew their revenues faster than they had on a trending basis, while the publicly traded restaurant revenues fell off a cliff in 2020.</a:t>
            </a:r>
          </a:p>
        </p:txBody>
      </p:sp>
    </p:spTree>
    <p:extLst>
      <p:ext uri="{BB962C8B-B14F-4D97-AF65-F5344CB8AC3E}">
        <p14:creationId xmlns:p14="http://schemas.microsoft.com/office/powerpoint/2010/main" val="33457197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1385</TotalTime>
  <Words>394</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Garamond</vt:lpstr>
      <vt:lpstr>Trebuchet MS</vt:lpstr>
      <vt:lpstr>Wingdings 3</vt:lpstr>
      <vt:lpstr>Facet</vt:lpstr>
      <vt:lpstr>Group 2  Project Presentation</vt:lpstr>
      <vt:lpstr>Project Objective</vt:lpstr>
      <vt:lpstr>Sources of Data</vt:lpstr>
      <vt:lpstr>Individual Company Trends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Project Presentation</dc:title>
  <dc:creator>Glenn Moore</dc:creator>
  <cp:lastModifiedBy>Glenn Moore</cp:lastModifiedBy>
  <cp:revision>4</cp:revision>
  <dcterms:created xsi:type="dcterms:W3CDTF">2021-01-23T15:19:24Z</dcterms:created>
  <dcterms:modified xsi:type="dcterms:W3CDTF">2021-01-24T14:25:10Z</dcterms:modified>
</cp:coreProperties>
</file>