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embeddedFontLst>
    <p:embeddedFont>
      <p:font typeface="Garamond"/>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8" roundtripDataSignature="AMtx7miu6z7zl3BO/ZgyMjjWEk/an4tsl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Garamond-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Garamond-italic.fntdata"/><Relationship Id="rId25" Type="http://schemas.openxmlformats.org/officeDocument/2006/relationships/font" Target="fonts/Garamond-bold.fntdata"/><Relationship Id="rId28" Type="http://customschemas.google.com/relationships/presentationmetadata" Target="metadata"/><Relationship Id="rId27" Type="http://schemas.openxmlformats.org/officeDocument/2006/relationships/font" Target="fonts/Garamond-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1" name="Google Shape;14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0" name="Google Shape;21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6" name="Google Shape;14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2" name="Google Shape;15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21"/>
          <p:cNvGrpSpPr/>
          <p:nvPr/>
        </p:nvGrpSpPr>
        <p:grpSpPr>
          <a:xfrm>
            <a:off x="0" y="-8467"/>
            <a:ext cx="12192000" cy="6866467"/>
            <a:chOff x="0" y="-8467"/>
            <a:chExt cx="12192000" cy="6866467"/>
          </a:xfrm>
        </p:grpSpPr>
        <p:cxnSp>
          <p:nvCxnSpPr>
            <p:cNvPr id="24" name="Google Shape;24;p21"/>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5" name="Google Shape;25;p21"/>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26" name="Google Shape;26;p2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019"/>
              </a:schemeClr>
            </a:solidFill>
            <a:ln>
              <a:noFill/>
            </a:ln>
          </p:spPr>
        </p:sp>
        <p:sp>
          <p:nvSpPr>
            <p:cNvPr id="27" name="Google Shape;27;p2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21"/>
            <p:cNvSpPr/>
            <p:nvPr/>
          </p:nvSpPr>
          <p:spPr>
            <a:xfrm>
              <a:off x="8932333" y="3048000"/>
              <a:ext cx="3259667" cy="3810000"/>
            </a:xfrm>
            <a:prstGeom prst="triangle">
              <a:avLst>
                <a:gd fmla="val 100000" name="adj"/>
              </a:avLst>
            </a:prstGeom>
            <a:solidFill>
              <a:schemeClr val="accent2">
                <a:alpha val="7098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019"/>
              </a:srgbClr>
            </a:solidFill>
            <a:ln>
              <a:noFill/>
            </a:ln>
          </p:spPr>
        </p:sp>
        <p:sp>
          <p:nvSpPr>
            <p:cNvPr id="30" name="Google Shape;30;p2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019"/>
              </a:srgbClr>
            </a:solidFill>
            <a:ln>
              <a:noFill/>
            </a:ln>
          </p:spPr>
        </p:sp>
        <p:sp>
          <p:nvSpPr>
            <p:cNvPr id="31" name="Google Shape;31;p2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3921"/>
              </a:schemeClr>
            </a:solidFill>
            <a:ln>
              <a:noFill/>
            </a:ln>
          </p:spPr>
        </p:sp>
        <p:sp>
          <p:nvSpPr>
            <p:cNvPr id="32" name="Google Shape;32;p21"/>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1"/>
            <p:cNvSpPr/>
            <p:nvPr/>
          </p:nvSpPr>
          <p:spPr>
            <a:xfrm rot="10800000">
              <a:off x="0" y="0"/>
              <a:ext cx="842596" cy="5666154"/>
            </a:xfrm>
            <a:prstGeom prst="triangle">
              <a:avLst>
                <a:gd fmla="val 100000" name="adj"/>
              </a:avLst>
            </a:prstGeom>
            <a:solidFill>
              <a:schemeClr val="accent1">
                <a:alpha val="8392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21"/>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Clr>
                <a:schemeClr val="accent1"/>
              </a:buClr>
              <a:buSzPts val="5400"/>
              <a:buFont typeface="Trebuchet MS"/>
              <a:buNone/>
              <a:defRPr sz="54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1"/>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Autofit/>
          </a:bodyPr>
          <a:lstStyle>
            <a:lvl1pPr lvl="0" algn="r">
              <a:lnSpc>
                <a:spcPct val="100000"/>
              </a:lnSpc>
              <a:spcBef>
                <a:spcPts val="1000"/>
              </a:spcBef>
              <a:spcAft>
                <a:spcPts val="0"/>
              </a:spcAft>
              <a:buSzPts val="1440"/>
              <a:buNone/>
              <a:defRPr>
                <a:solidFill>
                  <a:srgbClr val="7F7F7F"/>
                </a:solidFill>
              </a:defRPr>
            </a:lvl1pPr>
            <a:lvl2pPr lvl="1" algn="ctr">
              <a:lnSpc>
                <a:spcPct val="100000"/>
              </a:lnSpc>
              <a:spcBef>
                <a:spcPts val="1000"/>
              </a:spcBef>
              <a:spcAft>
                <a:spcPts val="0"/>
              </a:spcAft>
              <a:buSzPts val="1280"/>
              <a:buNone/>
              <a:defRPr>
                <a:solidFill>
                  <a:srgbClr val="888888"/>
                </a:solidFill>
              </a:defRPr>
            </a:lvl2pPr>
            <a:lvl3pPr lvl="2" algn="ctr">
              <a:lnSpc>
                <a:spcPct val="100000"/>
              </a:lnSpc>
              <a:spcBef>
                <a:spcPts val="1000"/>
              </a:spcBef>
              <a:spcAft>
                <a:spcPts val="0"/>
              </a:spcAft>
              <a:buSzPts val="1120"/>
              <a:buNone/>
              <a:defRPr>
                <a:solidFill>
                  <a:srgbClr val="888888"/>
                </a:solidFill>
              </a:defRPr>
            </a:lvl3pPr>
            <a:lvl4pPr lvl="3" algn="ctr">
              <a:lnSpc>
                <a:spcPct val="100000"/>
              </a:lnSpc>
              <a:spcBef>
                <a:spcPts val="1000"/>
              </a:spcBef>
              <a:spcAft>
                <a:spcPts val="0"/>
              </a:spcAft>
              <a:buSzPts val="960"/>
              <a:buNone/>
              <a:defRPr>
                <a:solidFill>
                  <a:srgbClr val="888888"/>
                </a:solidFill>
              </a:defRPr>
            </a:lvl4pPr>
            <a:lvl5pPr lvl="4" algn="ctr">
              <a:lnSpc>
                <a:spcPct val="100000"/>
              </a:lnSpc>
              <a:spcBef>
                <a:spcPts val="1000"/>
              </a:spcBef>
              <a:spcAft>
                <a:spcPts val="0"/>
              </a:spcAft>
              <a:buSzPts val="960"/>
              <a:buNone/>
              <a:defRPr>
                <a:solidFill>
                  <a:srgbClr val="888888"/>
                </a:solidFill>
              </a:defRPr>
            </a:lvl5pPr>
            <a:lvl6pPr lvl="5" algn="ctr">
              <a:lnSpc>
                <a:spcPct val="100000"/>
              </a:lnSpc>
              <a:spcBef>
                <a:spcPts val="1000"/>
              </a:spcBef>
              <a:spcAft>
                <a:spcPts val="0"/>
              </a:spcAft>
              <a:buSzPts val="960"/>
              <a:buNone/>
              <a:defRPr>
                <a:solidFill>
                  <a:srgbClr val="888888"/>
                </a:solidFill>
              </a:defRPr>
            </a:lvl6pPr>
            <a:lvl7pPr lvl="6" algn="ctr">
              <a:lnSpc>
                <a:spcPct val="100000"/>
              </a:lnSpc>
              <a:spcBef>
                <a:spcPts val="1000"/>
              </a:spcBef>
              <a:spcAft>
                <a:spcPts val="0"/>
              </a:spcAft>
              <a:buSzPts val="960"/>
              <a:buNone/>
              <a:defRPr>
                <a:solidFill>
                  <a:srgbClr val="888888"/>
                </a:solidFill>
              </a:defRPr>
            </a:lvl7pPr>
            <a:lvl8pPr lvl="7" algn="ctr">
              <a:lnSpc>
                <a:spcPct val="100000"/>
              </a:lnSpc>
              <a:spcBef>
                <a:spcPts val="1000"/>
              </a:spcBef>
              <a:spcAft>
                <a:spcPts val="0"/>
              </a:spcAft>
              <a:buSzPts val="960"/>
              <a:buNone/>
              <a:defRPr>
                <a:solidFill>
                  <a:srgbClr val="888888"/>
                </a:solidFill>
              </a:defRPr>
            </a:lvl8pPr>
            <a:lvl9pPr lvl="8" algn="ctr">
              <a:lnSpc>
                <a:spcPct val="100000"/>
              </a:lnSpc>
              <a:spcBef>
                <a:spcPts val="1000"/>
              </a:spcBef>
              <a:spcAft>
                <a:spcPts val="0"/>
              </a:spcAft>
              <a:buSzPts val="960"/>
              <a:buNone/>
              <a:defRPr>
                <a:solidFill>
                  <a:srgbClr val="888888"/>
                </a:solidFill>
              </a:defRPr>
            </a:lvl9pPr>
          </a:lstStyle>
          <a:p/>
        </p:txBody>
      </p:sp>
      <p:sp>
        <p:nvSpPr>
          <p:cNvPr id="36" name="Google Shape;36;p2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0" name="Shape 90"/>
        <p:cNvGrpSpPr/>
        <p:nvPr/>
      </p:nvGrpSpPr>
      <p:grpSpPr>
        <a:xfrm>
          <a:off x="0" y="0"/>
          <a:ext cx="0" cy="0"/>
          <a:chOff x="0" y="0"/>
          <a:chExt cx="0" cy="0"/>
        </a:xfrm>
      </p:grpSpPr>
      <p:sp>
        <p:nvSpPr>
          <p:cNvPr id="91" name="Google Shape;91;p30"/>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30"/>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93" name="Google Shape;93;p3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3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3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6" name="Shape 96"/>
        <p:cNvGrpSpPr/>
        <p:nvPr/>
      </p:nvGrpSpPr>
      <p:grpSpPr>
        <a:xfrm>
          <a:off x="0" y="0"/>
          <a:ext cx="0" cy="0"/>
          <a:chOff x="0" y="0"/>
          <a:chExt cx="0" cy="0"/>
        </a:xfrm>
      </p:grpSpPr>
      <p:sp>
        <p:nvSpPr>
          <p:cNvPr id="97" name="Google Shape;97;p31"/>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31"/>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000"/>
              </a:spcBef>
              <a:spcAft>
                <a:spcPts val="0"/>
              </a:spcAft>
              <a:buSzPts val="1280"/>
              <a:buFont typeface="Trebuchet MS"/>
              <a:buNone/>
              <a:defRPr sz="1600">
                <a:solidFill>
                  <a:srgbClr val="7F7F7F"/>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99" name="Google Shape;99;p31"/>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00" name="Google Shape;100;p3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3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3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03" name="Google Shape;103;p31"/>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BFE47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04" name="Google Shape;104;p31"/>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BFE471"/>
                </a:solidFill>
                <a:latin typeface="Arial"/>
                <a:ea typeface="Arial"/>
                <a:cs typeface="Arial"/>
                <a:sym typeface="Arial"/>
              </a:rPr>
              <a:t>”</a:t>
            </a:r>
            <a:endParaRPr b="0" i="0" sz="1800" u="none" cap="none" strike="noStrike">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5" name="Shape 105"/>
        <p:cNvGrpSpPr/>
        <p:nvPr/>
      </p:nvGrpSpPr>
      <p:grpSpPr>
        <a:xfrm>
          <a:off x="0" y="0"/>
          <a:ext cx="0" cy="0"/>
          <a:chOff x="0" y="0"/>
          <a:chExt cx="0" cy="0"/>
        </a:xfrm>
      </p:grpSpPr>
      <p:sp>
        <p:nvSpPr>
          <p:cNvPr id="106" name="Google Shape;106;p32"/>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32"/>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08" name="Google Shape;108;p3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3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3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1" name="Shape 111"/>
        <p:cNvGrpSpPr/>
        <p:nvPr/>
      </p:nvGrpSpPr>
      <p:grpSpPr>
        <a:xfrm>
          <a:off x="0" y="0"/>
          <a:ext cx="0" cy="0"/>
          <a:chOff x="0" y="0"/>
          <a:chExt cx="0" cy="0"/>
        </a:xfrm>
      </p:grpSpPr>
      <p:sp>
        <p:nvSpPr>
          <p:cNvPr id="112" name="Google Shape;112;p33"/>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33"/>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Font typeface="Trebuchet MS"/>
              <a:buNone/>
              <a:defRPr sz="2400">
                <a:solidFill>
                  <a:srgbClr val="3F3F3F"/>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14" name="Google Shape;114;p33"/>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SzPts val="1440"/>
              <a:buNone/>
              <a:defRPr sz="18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15" name="Google Shape;115;p3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3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3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18" name="Google Shape;118;p33"/>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BFE47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19" name="Google Shape;119;p33"/>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BFE47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0" name="Shape 120"/>
        <p:cNvGrpSpPr/>
        <p:nvPr/>
      </p:nvGrpSpPr>
      <p:grpSpPr>
        <a:xfrm>
          <a:off x="0" y="0"/>
          <a:ext cx="0" cy="0"/>
          <a:chOff x="0" y="0"/>
          <a:chExt cx="0" cy="0"/>
        </a:xfrm>
      </p:grpSpPr>
      <p:sp>
        <p:nvSpPr>
          <p:cNvPr id="121" name="Google Shape;121;p34"/>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34"/>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Font typeface="Trebuchet MS"/>
              <a:buNone/>
              <a:defRPr sz="2400">
                <a:solidFill>
                  <a:schemeClr val="accent1"/>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23" name="Google Shape;123;p34"/>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SzPts val="1440"/>
              <a:buNone/>
              <a:defRPr sz="18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24" name="Google Shape;124;p3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3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3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3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35"/>
          <p:cNvSpPr txBox="1"/>
          <p:nvPr>
            <p:ph idx="1" type="body"/>
          </p:nvPr>
        </p:nvSpPr>
        <p:spPr>
          <a:xfrm rot="5400000">
            <a:off x="3035282" y="-197358"/>
            <a:ext cx="3880773" cy="8596668"/>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30" name="Google Shape;130;p3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3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3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36"/>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36"/>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36" name="Google Shape;136;p3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3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3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 name="Shape 39"/>
        <p:cNvGrpSpPr/>
        <p:nvPr/>
      </p:nvGrpSpPr>
      <p:grpSpPr>
        <a:xfrm>
          <a:off x="0" y="0"/>
          <a:ext cx="0" cy="0"/>
          <a:chOff x="0" y="0"/>
          <a:chExt cx="0" cy="0"/>
        </a:xfrm>
      </p:grpSpPr>
      <p:sp>
        <p:nvSpPr>
          <p:cNvPr id="40" name="Google Shape;40;p2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accent1"/>
              </a:buClr>
              <a:buSzPts val="3600"/>
              <a:buFont typeface="Trebuchet M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2"/>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42" name="Google Shape;42;p2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sp>
        <p:nvSpPr>
          <p:cNvPr id="46" name="Google Shape;46;p23"/>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accent1"/>
              </a:buClr>
              <a:buSzPts val="4000"/>
              <a:buFont typeface="Trebuchet MS"/>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3"/>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SzPts val="1600"/>
              <a:buNone/>
              <a:defRPr sz="20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48" name="Google Shape;48;p2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2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4"/>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54" name="Google Shape;54;p24"/>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55" name="Google Shape;55;p2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2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3" name="Shape 63"/>
        <p:cNvGrpSpPr/>
        <p:nvPr/>
      </p:nvGrpSpPr>
      <p:grpSpPr>
        <a:xfrm>
          <a:off x="0" y="0"/>
          <a:ext cx="0" cy="0"/>
          <a:chOff x="0" y="0"/>
          <a:chExt cx="0" cy="0"/>
        </a:xfrm>
      </p:grpSpPr>
      <p:sp>
        <p:nvSpPr>
          <p:cNvPr id="64" name="Google Shape;64;p2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accent1"/>
              </a:buClr>
              <a:buSzPts val="3600"/>
              <a:buFont typeface="Trebuchet M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6"/>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66" name="Google Shape;66;p26"/>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67" name="Google Shape;67;p26"/>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68" name="Google Shape;68;p26"/>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69" name="Google Shape;69;p2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2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28"/>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accent1"/>
              </a:buClr>
              <a:buSzPts val="2000"/>
              <a:buFont typeface="Trebuchet MS"/>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8"/>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79" name="Google Shape;79;p28"/>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1120"/>
              <a:buNone/>
              <a:defRPr sz="1400"/>
            </a:lvl2pPr>
            <a:lvl3pPr indent="-228600" lvl="2" marL="1371600" algn="l">
              <a:lnSpc>
                <a:spcPct val="100000"/>
              </a:lnSpc>
              <a:spcBef>
                <a:spcPts val="1000"/>
              </a:spcBef>
              <a:spcAft>
                <a:spcPts val="0"/>
              </a:spcAft>
              <a:buSzPts val="960"/>
              <a:buNone/>
              <a:defRPr sz="1200"/>
            </a:lvl3pPr>
            <a:lvl4pPr indent="-228600" lvl="3" marL="1828800" algn="l">
              <a:lnSpc>
                <a:spcPct val="100000"/>
              </a:lnSpc>
              <a:spcBef>
                <a:spcPts val="1000"/>
              </a:spcBef>
              <a:spcAft>
                <a:spcPts val="0"/>
              </a:spcAft>
              <a:buSzPts val="800"/>
              <a:buNone/>
              <a:defRPr sz="1000"/>
            </a:lvl4pPr>
            <a:lvl5pPr indent="-228600" lvl="4" marL="2286000" algn="l">
              <a:lnSpc>
                <a:spcPct val="100000"/>
              </a:lnSpc>
              <a:spcBef>
                <a:spcPts val="1000"/>
              </a:spcBef>
              <a:spcAft>
                <a:spcPts val="0"/>
              </a:spcAft>
              <a:buSzPts val="800"/>
              <a:buNone/>
              <a:defRPr sz="1000"/>
            </a:lvl5pPr>
            <a:lvl6pPr indent="-228600" lvl="5" marL="2743200" algn="l">
              <a:lnSpc>
                <a:spcPct val="100000"/>
              </a:lnSpc>
              <a:spcBef>
                <a:spcPts val="1000"/>
              </a:spcBef>
              <a:spcAft>
                <a:spcPts val="0"/>
              </a:spcAft>
              <a:buSzPts val="800"/>
              <a:buNone/>
              <a:defRPr sz="1000"/>
            </a:lvl6pPr>
            <a:lvl7pPr indent="-228600" lvl="6" marL="3200400" algn="l">
              <a:lnSpc>
                <a:spcPct val="100000"/>
              </a:lnSpc>
              <a:spcBef>
                <a:spcPts val="1000"/>
              </a:spcBef>
              <a:spcAft>
                <a:spcPts val="0"/>
              </a:spcAft>
              <a:buSzPts val="800"/>
              <a:buNone/>
              <a:defRPr sz="1000"/>
            </a:lvl7pPr>
            <a:lvl8pPr indent="-228600" lvl="7" marL="3657600" algn="l">
              <a:lnSpc>
                <a:spcPct val="100000"/>
              </a:lnSpc>
              <a:spcBef>
                <a:spcPts val="1000"/>
              </a:spcBef>
              <a:spcAft>
                <a:spcPts val="0"/>
              </a:spcAft>
              <a:buSzPts val="800"/>
              <a:buNone/>
              <a:defRPr sz="1000"/>
            </a:lvl8pPr>
            <a:lvl9pPr indent="-228600" lvl="8" marL="4114800" algn="l">
              <a:lnSpc>
                <a:spcPct val="100000"/>
              </a:lnSpc>
              <a:spcBef>
                <a:spcPts val="1000"/>
              </a:spcBef>
              <a:spcAft>
                <a:spcPts val="0"/>
              </a:spcAft>
              <a:buSzPts val="800"/>
              <a:buNone/>
              <a:defRPr sz="1000"/>
            </a:lvl9pPr>
          </a:lstStyle>
          <a:p/>
        </p:txBody>
      </p:sp>
      <p:sp>
        <p:nvSpPr>
          <p:cNvPr id="80" name="Google Shape;80;p2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3" name="Shape 83"/>
        <p:cNvGrpSpPr/>
        <p:nvPr/>
      </p:nvGrpSpPr>
      <p:grpSpPr>
        <a:xfrm>
          <a:off x="0" y="0"/>
          <a:ext cx="0" cy="0"/>
          <a:chOff x="0" y="0"/>
          <a:chExt cx="0" cy="0"/>
        </a:xfrm>
      </p:grpSpPr>
      <p:sp>
        <p:nvSpPr>
          <p:cNvPr id="84" name="Google Shape;84;p29"/>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accent1"/>
              </a:buClr>
              <a:buSzPts val="2400"/>
              <a:buFont typeface="Trebuchet MS"/>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9"/>
          <p:cNvSpPr/>
          <p:nvPr>
            <p:ph idx="2" type="pic"/>
          </p:nvPr>
        </p:nvSpPr>
        <p:spPr>
          <a:xfrm>
            <a:off x="677334" y="609600"/>
            <a:ext cx="8596668" cy="3845718"/>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1pPr>
            <a:lvl2pPr lvl="1"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2pPr>
            <a:lvl3pPr lvl="2"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3pPr>
            <a:lvl4pPr lvl="3"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4pPr>
            <a:lvl5pPr lvl="4"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5pPr>
            <a:lvl6pPr lvl="5"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6pPr>
            <a:lvl7pPr lvl="6"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7pPr>
            <a:lvl8pPr lvl="7"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8pPr>
            <a:lvl9pPr lvl="8"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9pPr>
          </a:lstStyle>
          <a:p/>
        </p:txBody>
      </p:sp>
      <p:sp>
        <p:nvSpPr>
          <p:cNvPr id="86" name="Google Shape;86;p29"/>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SzPts val="960"/>
              <a:buNone/>
              <a:defRPr sz="12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87" name="Google Shape;87;p2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2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2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20"/>
          <p:cNvGrpSpPr/>
          <p:nvPr/>
        </p:nvGrpSpPr>
        <p:grpSpPr>
          <a:xfrm>
            <a:off x="0" y="-8467"/>
            <a:ext cx="12192000" cy="6866467"/>
            <a:chOff x="0" y="-8467"/>
            <a:chExt cx="12192000" cy="6866467"/>
          </a:xfrm>
        </p:grpSpPr>
        <p:cxnSp>
          <p:nvCxnSpPr>
            <p:cNvPr id="7" name="Google Shape;7;p20"/>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8" name="Google Shape;8;p20"/>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9" name="Google Shape;9;p20"/>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019"/>
              </a:schemeClr>
            </a:solidFill>
            <a:ln>
              <a:noFill/>
            </a:ln>
          </p:spPr>
        </p:sp>
        <p:sp>
          <p:nvSpPr>
            <p:cNvPr id="10" name="Google Shape;10;p20"/>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20"/>
            <p:cNvSpPr/>
            <p:nvPr/>
          </p:nvSpPr>
          <p:spPr>
            <a:xfrm>
              <a:off x="8932333" y="3048000"/>
              <a:ext cx="3259667" cy="3810000"/>
            </a:xfrm>
            <a:prstGeom prst="triangle">
              <a:avLst>
                <a:gd fmla="val 100000" name="adj"/>
              </a:avLst>
            </a:prstGeom>
            <a:solidFill>
              <a:schemeClr val="accent2">
                <a:alpha val="7098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0"/>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019"/>
              </a:srgbClr>
            </a:solidFill>
            <a:ln>
              <a:noFill/>
            </a:ln>
          </p:spPr>
        </p:sp>
        <p:sp>
          <p:nvSpPr>
            <p:cNvPr id="13" name="Google Shape;13;p20"/>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019"/>
              </a:srgbClr>
            </a:solidFill>
            <a:ln>
              <a:noFill/>
            </a:ln>
          </p:spPr>
        </p:sp>
        <p:sp>
          <p:nvSpPr>
            <p:cNvPr id="14" name="Google Shape;14;p20"/>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3921"/>
              </a:schemeClr>
            </a:solidFill>
            <a:ln>
              <a:noFill/>
            </a:ln>
          </p:spPr>
        </p:sp>
        <p:sp>
          <p:nvSpPr>
            <p:cNvPr id="15" name="Google Shape;15;p20"/>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0"/>
            <p:cNvSpPr/>
            <p:nvPr/>
          </p:nvSpPr>
          <p:spPr>
            <a:xfrm>
              <a:off x="0" y="4013200"/>
              <a:ext cx="448733" cy="2844800"/>
            </a:xfrm>
            <a:prstGeom prst="triangle">
              <a:avLst>
                <a:gd fmla="val 0" name="adj"/>
              </a:avLst>
            </a:prstGeom>
            <a:solidFill>
              <a:schemeClr val="accent1">
                <a:alpha val="8392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 name="Google Shape;17;p2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8" name="Google Shape;18;p20"/>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lvl1pPr indent="-320040" lvl="0" marL="457200" marR="0" rtl="0" algn="l">
              <a:lnSpc>
                <a:spcPct val="100000"/>
              </a:lnSpc>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lnSpc>
                <a:spcPct val="100000"/>
              </a:lnSpc>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lnSpc>
                <a:spcPct val="100000"/>
              </a:lnSpc>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2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2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2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hyperlink" Target="about:blank" TargetMode="Externa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accent1"/>
              </a:buClr>
              <a:buSzPts val="5400"/>
              <a:buFont typeface="Garamond"/>
              <a:buNone/>
            </a:pPr>
            <a:r>
              <a:rPr lang="en-US">
                <a:latin typeface="Garamond"/>
                <a:ea typeface="Garamond"/>
                <a:cs typeface="Garamond"/>
                <a:sym typeface="Garamond"/>
              </a:rPr>
              <a:t>Group 2 </a:t>
            </a:r>
            <a:br>
              <a:rPr lang="en-US">
                <a:latin typeface="Garamond"/>
                <a:ea typeface="Garamond"/>
                <a:cs typeface="Garamond"/>
                <a:sym typeface="Garamond"/>
              </a:rPr>
            </a:br>
            <a:r>
              <a:rPr lang="en-US">
                <a:latin typeface="Garamond"/>
                <a:ea typeface="Garamond"/>
                <a:cs typeface="Garamond"/>
                <a:sym typeface="Garamond"/>
              </a:rPr>
              <a:t>Project Presentation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3600"/>
              <a:buFont typeface="Garamond"/>
              <a:buNone/>
            </a:pPr>
            <a:r>
              <a:rPr lang="en-US">
                <a:latin typeface="Garamond"/>
                <a:ea typeface="Garamond"/>
                <a:cs typeface="Garamond"/>
                <a:sym typeface="Garamond"/>
              </a:rPr>
              <a:t>Individual Company Trends</a:t>
            </a:r>
            <a:br>
              <a:rPr lang="en-US">
                <a:latin typeface="Garamond"/>
                <a:ea typeface="Garamond"/>
                <a:cs typeface="Garamond"/>
                <a:sym typeface="Garamond"/>
              </a:rPr>
            </a:br>
            <a:endParaRPr>
              <a:latin typeface="Garamond"/>
              <a:ea typeface="Garamond"/>
              <a:cs typeface="Garamond"/>
              <a:sym typeface="Garamond"/>
            </a:endParaRPr>
          </a:p>
        </p:txBody>
      </p:sp>
      <p:pic>
        <p:nvPicPr>
          <p:cNvPr descr="Chart, line chart  Description automatically generated" id="213" name="Google Shape;213;p10">
            <a:hlinkClick r:id="rId3"/>
          </p:cNvPr>
          <p:cNvPicPr preferRelativeResize="0"/>
          <p:nvPr>
            <p:ph idx="1" type="body"/>
          </p:nvPr>
        </p:nvPicPr>
        <p:blipFill rotWithShape="1">
          <a:blip r:embed="rId4">
            <a:alphaModFix/>
          </a:blip>
          <a:srcRect b="0" l="0" r="0" t="0"/>
          <a:stretch/>
        </p:blipFill>
        <p:spPr>
          <a:xfrm>
            <a:off x="677877" y="2317568"/>
            <a:ext cx="4945500" cy="3090900"/>
          </a:xfrm>
          <a:prstGeom prst="rect">
            <a:avLst/>
          </a:prstGeom>
          <a:noFill/>
          <a:ln>
            <a:noFill/>
          </a:ln>
        </p:spPr>
      </p:pic>
      <p:sp>
        <p:nvSpPr>
          <p:cNvPr id="214" name="Google Shape;214;p10"/>
          <p:cNvSpPr txBox="1"/>
          <p:nvPr>
            <p:ph idx="2" type="body"/>
          </p:nvPr>
        </p:nvSpPr>
        <p:spPr>
          <a:xfrm>
            <a:off x="5623370" y="2160589"/>
            <a:ext cx="4184100" cy="38808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791"/>
              <a:buChar char="►"/>
            </a:pPr>
            <a:r>
              <a:rPr lang="en-US" sz="989">
                <a:latin typeface="Garamond"/>
                <a:ea typeface="Garamond"/>
                <a:cs typeface="Garamond"/>
                <a:sym typeface="Garamond"/>
              </a:rPr>
              <a:t>I chose several publicly traded grocery chains (Kroger, Sprouts Farmers Market, Grocery Outlet), large multi-channel retailers (Costco, Target, Walmart) and Amazon, as they acquired Whole Foods several years ago.</a:t>
            </a:r>
            <a:endParaRPr/>
          </a:p>
          <a:p>
            <a:pPr indent="-342900" lvl="0" marL="342900" rtl="0" algn="l">
              <a:lnSpc>
                <a:spcPct val="80000"/>
              </a:lnSpc>
              <a:spcBef>
                <a:spcPts val="1000"/>
              </a:spcBef>
              <a:spcAft>
                <a:spcPts val="0"/>
              </a:spcAft>
              <a:buSzPts val="791"/>
              <a:buChar char="►"/>
            </a:pPr>
            <a:r>
              <a:rPr lang="en-US" sz="989">
                <a:latin typeface="Garamond"/>
                <a:ea typeface="Garamond"/>
                <a:cs typeface="Garamond"/>
                <a:sym typeface="Garamond"/>
              </a:rPr>
              <a:t>I also chose 3 publicly traded restaurant chains, Bloomin Brands (Outback, Carrabba’s, Bone Fish Grill, Fleming’s), Brinker International (Chili’s and Maggiano’s) and Cheesecake Factory.</a:t>
            </a:r>
            <a:endParaRPr/>
          </a:p>
          <a:p>
            <a:pPr indent="-342900" lvl="0" marL="342900" rtl="0" algn="l">
              <a:lnSpc>
                <a:spcPct val="80000"/>
              </a:lnSpc>
              <a:spcBef>
                <a:spcPts val="1000"/>
              </a:spcBef>
              <a:spcAft>
                <a:spcPts val="0"/>
              </a:spcAft>
              <a:buSzPts val="791"/>
              <a:buChar char="►"/>
            </a:pPr>
            <a:r>
              <a:rPr lang="en-US" sz="989">
                <a:latin typeface="Garamond"/>
                <a:ea typeface="Garamond"/>
                <a:cs typeface="Garamond"/>
                <a:sym typeface="Garamond"/>
              </a:rPr>
              <a:t>After compiling the data into a .csv file, I brought the data into a dataframe in pandas and began to clean the formatting.</a:t>
            </a:r>
            <a:endParaRPr/>
          </a:p>
          <a:p>
            <a:pPr indent="-342900" lvl="0" marL="342900" rtl="0" algn="l">
              <a:lnSpc>
                <a:spcPct val="80000"/>
              </a:lnSpc>
              <a:spcBef>
                <a:spcPts val="1000"/>
              </a:spcBef>
              <a:spcAft>
                <a:spcPts val="0"/>
              </a:spcAft>
              <a:buSzPts val="791"/>
              <a:buChar char="►"/>
            </a:pPr>
            <a:r>
              <a:rPr lang="en-US" sz="989">
                <a:latin typeface="Garamond"/>
                <a:ea typeface="Garamond"/>
                <a:cs typeface="Garamond"/>
                <a:sym typeface="Garamond"/>
              </a:rPr>
              <a:t>To estimate full year 2020 revenue data, since most companies have not announced their earnings data yet, I had to make a pro-forma estimate of full year 2020 revenue using TTM revenue numbers and then projecting using Q1 – Q3 revenue numbers which gave me a rough estimate for what Q4 would look like and then rolled all four quarters into an annual estimate for 2020.</a:t>
            </a:r>
            <a:endParaRPr/>
          </a:p>
          <a:p>
            <a:pPr indent="-342900" lvl="0" marL="342900" rtl="0" algn="l">
              <a:lnSpc>
                <a:spcPct val="80000"/>
              </a:lnSpc>
              <a:spcBef>
                <a:spcPts val="1000"/>
              </a:spcBef>
              <a:spcAft>
                <a:spcPts val="0"/>
              </a:spcAft>
              <a:buSzPts val="791"/>
              <a:buChar char="►"/>
            </a:pPr>
            <a:r>
              <a:rPr lang="en-US" sz="989">
                <a:latin typeface="Garamond"/>
                <a:ea typeface="Garamond"/>
                <a:cs typeface="Garamond"/>
                <a:sym typeface="Garamond"/>
              </a:rPr>
              <a:t>After cleaning the revenue data, I made a calculation for the percentage change year over year and created a new dataframe with that information.  </a:t>
            </a:r>
            <a:endParaRPr/>
          </a:p>
          <a:p>
            <a:pPr indent="-342900" lvl="0" marL="342900" rtl="0" algn="l">
              <a:lnSpc>
                <a:spcPct val="80000"/>
              </a:lnSpc>
              <a:spcBef>
                <a:spcPts val="1000"/>
              </a:spcBef>
              <a:spcAft>
                <a:spcPts val="0"/>
              </a:spcAft>
              <a:buSzPts val="791"/>
              <a:buChar char="►"/>
            </a:pPr>
            <a:r>
              <a:rPr lang="en-US" sz="989">
                <a:latin typeface="Garamond"/>
                <a:ea typeface="Garamond"/>
                <a:cs typeface="Garamond"/>
                <a:sym typeface="Garamond"/>
              </a:rPr>
              <a:t>Lastly, I plotted the year over year percentage change in revenue to visualize the data graphically, focusing on the divergence between grocers and publicly traded restaurants.  As you can see, many of the grocers maintained or actually grew their revenues faster than they had on a trending basis, while the publicly traded restaurant revenues fell off a cliff in 2020.</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1"/>
          <p:cNvSpPr txBox="1"/>
          <p:nvPr>
            <p:ph type="title"/>
          </p:nvPr>
        </p:nvSpPr>
        <p:spPr>
          <a:xfrm>
            <a:off x="677335" y="2548467"/>
            <a:ext cx="8596800" cy="1826700"/>
          </a:xfrm>
          <a:prstGeom prst="rect">
            <a:avLst/>
          </a:prstGeom>
          <a:noFill/>
          <a:ln>
            <a:noFill/>
          </a:ln>
        </p:spPr>
        <p:txBody>
          <a:bodyPr anchorCtr="0" anchor="b" bIns="45700" lIns="91425" spcFirstLastPara="1" rIns="91425" wrap="square" tIns="45700">
            <a:noAutofit/>
          </a:bodyPr>
          <a:lstStyle/>
          <a:p>
            <a:pPr indent="0" lvl="0" marL="457200" rtl="0" algn="l">
              <a:lnSpc>
                <a:spcPct val="100000"/>
              </a:lnSpc>
              <a:spcBef>
                <a:spcPts val="1000"/>
              </a:spcBef>
              <a:spcAft>
                <a:spcPts val="0"/>
              </a:spcAft>
              <a:buSzPts val="4000"/>
              <a:buNone/>
            </a:pPr>
            <a:r>
              <a:rPr lang="en-US" sz="2700">
                <a:solidFill>
                  <a:srgbClr val="3F3F3F"/>
                </a:solidFill>
                <a:latin typeface="Garamond"/>
                <a:ea typeface="Garamond"/>
                <a:cs typeface="Garamond"/>
                <a:sym typeface="Garamond"/>
              </a:rPr>
              <a:t>Was there any relationship between food at home vs. food away from home?</a:t>
            </a:r>
            <a:endParaRPr sz="2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2"/>
          <p:cNvSpPr txBox="1"/>
          <p:nvPr>
            <p:ph type="title"/>
          </p:nvPr>
        </p:nvSpPr>
        <p:spPr>
          <a:xfrm>
            <a:off x="657384" y="171025"/>
            <a:ext cx="8596800" cy="1320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a:latin typeface="Garamond"/>
                <a:ea typeface="Garamond"/>
                <a:cs typeface="Garamond"/>
                <a:sym typeface="Garamond"/>
              </a:rPr>
              <a:t>There is a drastic drop in sales for Food Away from Home in 2020</a:t>
            </a:r>
            <a:endParaRPr>
              <a:latin typeface="Garamond"/>
              <a:ea typeface="Garamond"/>
              <a:cs typeface="Garamond"/>
              <a:sym typeface="Garamond"/>
            </a:endParaRPr>
          </a:p>
        </p:txBody>
      </p:sp>
      <p:pic>
        <p:nvPicPr>
          <p:cNvPr id="225" name="Google Shape;225;p12"/>
          <p:cNvPicPr preferRelativeResize="0"/>
          <p:nvPr/>
        </p:nvPicPr>
        <p:blipFill rotWithShape="1">
          <a:blip r:embed="rId3">
            <a:alphaModFix/>
          </a:blip>
          <a:srcRect b="6566" l="5841" r="7622" t="7033"/>
          <a:stretch/>
        </p:blipFill>
        <p:spPr>
          <a:xfrm>
            <a:off x="378800" y="1491925"/>
            <a:ext cx="7049700" cy="5027150"/>
          </a:xfrm>
          <a:prstGeom prst="rect">
            <a:avLst/>
          </a:prstGeom>
          <a:noFill/>
          <a:ln>
            <a:noFill/>
          </a:ln>
        </p:spPr>
      </p:pic>
      <p:sp>
        <p:nvSpPr>
          <p:cNvPr id="226" name="Google Shape;226;p12"/>
          <p:cNvSpPr txBox="1"/>
          <p:nvPr/>
        </p:nvSpPr>
        <p:spPr>
          <a:xfrm>
            <a:off x="907100" y="6459275"/>
            <a:ext cx="41766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Trebuchet MS"/>
                <a:ea typeface="Trebuchet MS"/>
                <a:cs typeface="Trebuchet MS"/>
                <a:sym typeface="Trebuchet MS"/>
              </a:rPr>
              <a:t>*2020 data only includes January - October </a:t>
            </a:r>
            <a:endParaRPr b="0" i="0" sz="1000" u="none" cap="none" strike="noStrike">
              <a:solidFill>
                <a:srgbClr val="000000"/>
              </a:solidFill>
              <a:latin typeface="Trebuchet MS"/>
              <a:ea typeface="Trebuchet MS"/>
              <a:cs typeface="Trebuchet MS"/>
              <a:sym typeface="Trebuchet MS"/>
            </a:endParaRPr>
          </a:p>
        </p:txBody>
      </p:sp>
      <p:sp>
        <p:nvSpPr>
          <p:cNvPr id="227" name="Google Shape;227;p12"/>
          <p:cNvSpPr txBox="1"/>
          <p:nvPr/>
        </p:nvSpPr>
        <p:spPr>
          <a:xfrm>
            <a:off x="7625550" y="1674625"/>
            <a:ext cx="2093400" cy="44946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Trebuchet MS"/>
              <a:buChar char="➢"/>
            </a:pPr>
            <a:r>
              <a:rPr b="0" i="0" lang="en-US" sz="1400" u="none" cap="none" strike="noStrike">
                <a:solidFill>
                  <a:srgbClr val="000000"/>
                </a:solidFill>
                <a:latin typeface="Trebuchet MS"/>
                <a:ea typeface="Trebuchet MS"/>
                <a:cs typeface="Trebuchet MS"/>
                <a:sym typeface="Trebuchet MS"/>
              </a:rPr>
              <a:t>Data was downloaded from USDA for 1998-2020 as excel files, and converted to csv for ease of reading in</a:t>
            </a:r>
            <a:endParaRPr b="0" i="0" sz="1400" u="none" cap="none" strike="noStrike">
              <a:solidFill>
                <a:srgbClr val="000000"/>
              </a:solidFill>
              <a:latin typeface="Trebuchet MS"/>
              <a:ea typeface="Trebuchet MS"/>
              <a:cs typeface="Trebuchet MS"/>
              <a:sym typeface="Trebuchet MS"/>
            </a:endParaRPr>
          </a:p>
          <a:p>
            <a:pPr indent="-317500" lvl="0" marL="457200" marR="0" rtl="0" algn="l">
              <a:lnSpc>
                <a:spcPct val="100000"/>
              </a:lnSpc>
              <a:spcBef>
                <a:spcPts val="0"/>
              </a:spcBef>
              <a:spcAft>
                <a:spcPts val="0"/>
              </a:spcAft>
              <a:buClr>
                <a:srgbClr val="000000"/>
              </a:buClr>
              <a:buSzPts val="1400"/>
              <a:buFont typeface="Trebuchet MS"/>
              <a:buChar char="➢"/>
            </a:pPr>
            <a:r>
              <a:rPr b="0" i="0" lang="en-US" sz="1400" u="none" cap="none" strike="noStrike">
                <a:solidFill>
                  <a:srgbClr val="000000"/>
                </a:solidFill>
                <a:latin typeface="Trebuchet MS"/>
                <a:ea typeface="Trebuchet MS"/>
                <a:cs typeface="Trebuchet MS"/>
                <a:sym typeface="Trebuchet MS"/>
              </a:rPr>
              <a:t>“Food at Home” refers to any food purchased at a grocery store and taken home to prepare/consume</a:t>
            </a:r>
            <a:endParaRPr b="0" i="0" sz="1400" u="none" cap="none" strike="noStrike">
              <a:solidFill>
                <a:srgbClr val="000000"/>
              </a:solidFill>
              <a:latin typeface="Trebuchet MS"/>
              <a:ea typeface="Trebuchet MS"/>
              <a:cs typeface="Trebuchet MS"/>
              <a:sym typeface="Trebuchet MS"/>
            </a:endParaRPr>
          </a:p>
          <a:p>
            <a:pPr indent="-317500" lvl="0" marL="457200" marR="0" rtl="0" algn="l">
              <a:lnSpc>
                <a:spcPct val="100000"/>
              </a:lnSpc>
              <a:spcBef>
                <a:spcPts val="0"/>
              </a:spcBef>
              <a:spcAft>
                <a:spcPts val="0"/>
              </a:spcAft>
              <a:buClr>
                <a:srgbClr val="000000"/>
              </a:buClr>
              <a:buSzPts val="1400"/>
              <a:buFont typeface="Trebuchet MS"/>
              <a:buChar char="➢"/>
            </a:pPr>
            <a:r>
              <a:rPr b="0" i="0" lang="en-US" sz="1400" u="none" cap="none" strike="noStrike">
                <a:solidFill>
                  <a:srgbClr val="000000"/>
                </a:solidFill>
                <a:latin typeface="Trebuchet MS"/>
                <a:ea typeface="Trebuchet MS"/>
                <a:cs typeface="Trebuchet MS"/>
                <a:sym typeface="Trebuchet MS"/>
              </a:rPr>
              <a:t>“Food Away from Home” refers to any food purchased from restaurants</a:t>
            </a:r>
            <a:endParaRPr b="0" i="0" sz="14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3"/>
          <p:cNvSpPr txBox="1"/>
          <p:nvPr>
            <p:ph type="title"/>
          </p:nvPr>
        </p:nvSpPr>
        <p:spPr>
          <a:xfrm>
            <a:off x="677284" y="91275"/>
            <a:ext cx="8596800" cy="1320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a:latin typeface="Garamond"/>
                <a:ea typeface="Garamond"/>
                <a:cs typeface="Garamond"/>
                <a:sym typeface="Garamond"/>
              </a:rPr>
              <a:t>Food prices increase substantially for food at home items</a:t>
            </a:r>
            <a:endParaRPr>
              <a:latin typeface="Garamond"/>
              <a:ea typeface="Garamond"/>
              <a:cs typeface="Garamond"/>
              <a:sym typeface="Garamond"/>
            </a:endParaRPr>
          </a:p>
        </p:txBody>
      </p:sp>
      <p:sp>
        <p:nvSpPr>
          <p:cNvPr id="233" name="Google Shape;233;p13"/>
          <p:cNvSpPr txBox="1"/>
          <p:nvPr>
            <p:ph idx="2" type="body"/>
          </p:nvPr>
        </p:nvSpPr>
        <p:spPr>
          <a:xfrm>
            <a:off x="5999270" y="2160589"/>
            <a:ext cx="4184100" cy="3880800"/>
          </a:xfrm>
          <a:prstGeom prst="rect">
            <a:avLst/>
          </a:prstGeom>
          <a:noFill/>
          <a:ln>
            <a:noFill/>
          </a:ln>
        </p:spPr>
        <p:txBody>
          <a:bodyPr anchorCtr="0" anchor="t" bIns="45700" lIns="91425" spcFirstLastPara="1" rIns="91425" wrap="square" tIns="45700">
            <a:noAutofit/>
          </a:bodyPr>
          <a:lstStyle/>
          <a:p>
            <a:pPr indent="-300990" lvl="0" marL="457200" rtl="0" algn="l">
              <a:lnSpc>
                <a:spcPct val="100000"/>
              </a:lnSpc>
              <a:spcBef>
                <a:spcPts val="1000"/>
              </a:spcBef>
              <a:spcAft>
                <a:spcPts val="0"/>
              </a:spcAft>
              <a:buSzPts val="1140"/>
              <a:buChar char="►"/>
            </a:pPr>
            <a:r>
              <a:rPr lang="en-US" sz="1500"/>
              <a:t>Average 2020 because data does not include the entire year (data was collected in December, so does not include the entire year)</a:t>
            </a:r>
            <a:endParaRPr sz="1500"/>
          </a:p>
        </p:txBody>
      </p:sp>
      <p:pic>
        <p:nvPicPr>
          <p:cNvPr id="234" name="Google Shape;234;p13"/>
          <p:cNvPicPr preferRelativeResize="0"/>
          <p:nvPr/>
        </p:nvPicPr>
        <p:blipFill rotWithShape="1">
          <a:blip r:embed="rId3">
            <a:alphaModFix/>
          </a:blip>
          <a:srcRect b="5263" l="4940" r="7616" t="4742"/>
          <a:stretch/>
        </p:blipFill>
        <p:spPr>
          <a:xfrm>
            <a:off x="368825" y="1383337"/>
            <a:ext cx="5630450" cy="482896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4"/>
          <p:cNvSpPr txBox="1"/>
          <p:nvPr>
            <p:ph type="title"/>
          </p:nvPr>
        </p:nvSpPr>
        <p:spPr>
          <a:xfrm>
            <a:off x="617509" y="91250"/>
            <a:ext cx="8596800" cy="1320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a:latin typeface="Garamond"/>
                <a:ea typeface="Garamond"/>
                <a:cs typeface="Garamond"/>
                <a:sym typeface="Garamond"/>
              </a:rPr>
              <a:t>Prices increase for several grocery items</a:t>
            </a:r>
            <a:endParaRPr>
              <a:latin typeface="Garamond"/>
              <a:ea typeface="Garamond"/>
              <a:cs typeface="Garamond"/>
              <a:sym typeface="Garamond"/>
            </a:endParaRPr>
          </a:p>
        </p:txBody>
      </p:sp>
      <p:sp>
        <p:nvSpPr>
          <p:cNvPr id="240" name="Google Shape;240;p14"/>
          <p:cNvSpPr txBox="1"/>
          <p:nvPr>
            <p:ph idx="2" type="body"/>
          </p:nvPr>
        </p:nvSpPr>
        <p:spPr>
          <a:xfrm>
            <a:off x="7263423" y="1488600"/>
            <a:ext cx="2228700" cy="3880800"/>
          </a:xfrm>
          <a:prstGeom prst="rect">
            <a:avLst/>
          </a:prstGeom>
          <a:noFill/>
          <a:ln>
            <a:noFill/>
          </a:ln>
        </p:spPr>
        <p:txBody>
          <a:bodyPr anchorCtr="0" anchor="t" bIns="45700" lIns="91425" spcFirstLastPara="1" rIns="91425" wrap="square" tIns="45700">
            <a:noAutofit/>
          </a:bodyPr>
          <a:lstStyle/>
          <a:p>
            <a:pPr indent="-320040" lvl="0" marL="457200" rtl="0" algn="l">
              <a:lnSpc>
                <a:spcPct val="100000"/>
              </a:lnSpc>
              <a:spcBef>
                <a:spcPts val="1000"/>
              </a:spcBef>
              <a:spcAft>
                <a:spcPts val="0"/>
              </a:spcAft>
              <a:buSzPts val="1440"/>
              <a:buChar char="►"/>
            </a:pPr>
            <a:r>
              <a:rPr lang="en-US"/>
              <a:t>Items are more expensive for all items except fresh fruit and fats/oils</a:t>
            </a:r>
            <a:endParaRPr/>
          </a:p>
        </p:txBody>
      </p:sp>
      <p:pic>
        <p:nvPicPr>
          <p:cNvPr id="241" name="Google Shape;241;p14"/>
          <p:cNvPicPr preferRelativeResize="0"/>
          <p:nvPr/>
        </p:nvPicPr>
        <p:blipFill rotWithShape="1">
          <a:blip r:embed="rId3">
            <a:alphaModFix/>
          </a:blip>
          <a:srcRect b="0" l="0" r="0" t="0"/>
          <a:stretch/>
        </p:blipFill>
        <p:spPr>
          <a:xfrm>
            <a:off x="47050" y="814150"/>
            <a:ext cx="7099524" cy="61021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5"/>
          <p:cNvSpPr txBox="1"/>
          <p:nvPr>
            <p:ph type="title"/>
          </p:nvPr>
        </p:nvSpPr>
        <p:spPr>
          <a:xfrm>
            <a:off x="677334" y="-2575"/>
            <a:ext cx="8596800" cy="1320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a:t>Recipe searches show some spikes in unexpected months of the year</a:t>
            </a:r>
            <a:endParaRPr/>
          </a:p>
        </p:txBody>
      </p:sp>
      <p:sp>
        <p:nvSpPr>
          <p:cNvPr id="247" name="Google Shape;247;p15"/>
          <p:cNvSpPr txBox="1"/>
          <p:nvPr>
            <p:ph idx="2" type="body"/>
          </p:nvPr>
        </p:nvSpPr>
        <p:spPr>
          <a:xfrm>
            <a:off x="7059375" y="2716125"/>
            <a:ext cx="2948700" cy="3880800"/>
          </a:xfrm>
          <a:prstGeom prst="rect">
            <a:avLst/>
          </a:prstGeom>
          <a:noFill/>
          <a:ln>
            <a:noFill/>
          </a:ln>
        </p:spPr>
        <p:txBody>
          <a:bodyPr anchorCtr="0" anchor="t" bIns="45700" lIns="91425" spcFirstLastPara="1" rIns="91425" wrap="square" tIns="45700">
            <a:noAutofit/>
          </a:bodyPr>
          <a:lstStyle/>
          <a:p>
            <a:pPr indent="-300990" lvl="0" marL="457200" rtl="0" algn="l">
              <a:lnSpc>
                <a:spcPct val="100000"/>
              </a:lnSpc>
              <a:spcBef>
                <a:spcPts val="1000"/>
              </a:spcBef>
              <a:spcAft>
                <a:spcPts val="0"/>
              </a:spcAft>
              <a:buSzPts val="1140"/>
              <a:buChar char="►"/>
            </a:pPr>
            <a:r>
              <a:rPr lang="en-US" sz="1500"/>
              <a:t>Data from Google Trends</a:t>
            </a:r>
            <a:endParaRPr sz="1500"/>
          </a:p>
          <a:p>
            <a:pPr indent="-300990" lvl="0" marL="457200" rtl="0" algn="l">
              <a:lnSpc>
                <a:spcPct val="100000"/>
              </a:lnSpc>
              <a:spcBef>
                <a:spcPts val="0"/>
              </a:spcBef>
              <a:spcAft>
                <a:spcPts val="0"/>
              </a:spcAft>
              <a:buSzPts val="1140"/>
              <a:buChar char="►"/>
            </a:pPr>
            <a:r>
              <a:rPr lang="en-US" sz="1500"/>
              <a:t>Number of searches higher in months that are not typically peak months for recipe searches</a:t>
            </a:r>
            <a:endParaRPr sz="1500"/>
          </a:p>
        </p:txBody>
      </p:sp>
      <p:pic>
        <p:nvPicPr>
          <p:cNvPr id="248" name="Google Shape;248;p15"/>
          <p:cNvPicPr preferRelativeResize="0"/>
          <p:nvPr/>
        </p:nvPicPr>
        <p:blipFill rotWithShape="1">
          <a:blip r:embed="rId3">
            <a:alphaModFix/>
          </a:blip>
          <a:srcRect b="6377" l="6775" r="7884" t="7079"/>
          <a:stretch/>
        </p:blipFill>
        <p:spPr>
          <a:xfrm>
            <a:off x="0" y="1599550"/>
            <a:ext cx="7133049" cy="4520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6"/>
          <p:cNvSpPr txBox="1"/>
          <p:nvPr>
            <p:ph type="title"/>
          </p:nvPr>
        </p:nvSpPr>
        <p:spPr>
          <a:xfrm>
            <a:off x="677335" y="2396067"/>
            <a:ext cx="8596800" cy="1826700"/>
          </a:xfrm>
          <a:prstGeom prst="rect">
            <a:avLst/>
          </a:prstGeom>
          <a:noFill/>
          <a:ln>
            <a:noFill/>
          </a:ln>
        </p:spPr>
        <p:txBody>
          <a:bodyPr anchorCtr="0" anchor="b" bIns="45700" lIns="91425" spcFirstLastPara="1" rIns="91425" wrap="square" tIns="45700">
            <a:noAutofit/>
          </a:bodyPr>
          <a:lstStyle/>
          <a:p>
            <a:pPr indent="0" lvl="0" marL="457200" rtl="0" algn="l">
              <a:lnSpc>
                <a:spcPct val="100000"/>
              </a:lnSpc>
              <a:spcBef>
                <a:spcPts val="1000"/>
              </a:spcBef>
              <a:spcAft>
                <a:spcPts val="0"/>
              </a:spcAft>
              <a:buSzPts val="4000"/>
              <a:buNone/>
            </a:pPr>
            <a:r>
              <a:rPr lang="en-US" sz="2700">
                <a:solidFill>
                  <a:srgbClr val="3F3F3F"/>
                </a:solidFill>
                <a:latin typeface="Garamond"/>
                <a:ea typeface="Garamond"/>
                <a:cs typeface="Garamond"/>
                <a:sym typeface="Garamond"/>
              </a:rPr>
              <a:t>Was there any relationship between food delivery service data and grocery sale trends?</a:t>
            </a:r>
            <a:endParaRPr sz="51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7"/>
          <p:cNvSpPr txBox="1"/>
          <p:nvPr>
            <p:ph type="ctrTitle"/>
          </p:nvPr>
        </p:nvSpPr>
        <p:spPr>
          <a:xfrm>
            <a:off x="1507067" y="2404534"/>
            <a:ext cx="7767000" cy="1646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5400"/>
              <a:buNone/>
            </a:pPr>
            <a:r>
              <a:rPr lang="en-US"/>
              <a:t>What were the trends we see in the delivery service and restaurant diners during covid?</a:t>
            </a:r>
            <a:endParaRPr/>
          </a:p>
        </p:txBody>
      </p:sp>
      <p:sp>
        <p:nvSpPr>
          <p:cNvPr id="259" name="Google Shape;259;p17"/>
          <p:cNvSpPr txBox="1"/>
          <p:nvPr>
            <p:ph idx="1" type="subTitle"/>
          </p:nvPr>
        </p:nvSpPr>
        <p:spPr>
          <a:xfrm>
            <a:off x="1507067" y="4050833"/>
            <a:ext cx="7767000" cy="10968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1000"/>
              </a:spcBef>
              <a:spcAft>
                <a:spcPts val="0"/>
              </a:spcAft>
              <a:buSzPts val="1440"/>
              <a:buNone/>
            </a:pPr>
            <a:r>
              <a:rPr lang="en-US"/>
              <a:t>W</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18"/>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600"/>
              <a:buNone/>
            </a:pPr>
            <a:r>
              <a:rPr lang="en-US"/>
              <a:t>Delivery Service Trends</a:t>
            </a:r>
            <a:endParaRPr/>
          </a:p>
        </p:txBody>
      </p:sp>
      <p:sp>
        <p:nvSpPr>
          <p:cNvPr id="265" name="Google Shape;265;p18"/>
          <p:cNvSpPr txBox="1"/>
          <p:nvPr>
            <p:ph idx="1" type="body"/>
          </p:nvPr>
        </p:nvSpPr>
        <p:spPr>
          <a:xfrm>
            <a:off x="675745" y="2160983"/>
            <a:ext cx="4185600" cy="5763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1000"/>
              </a:spcBef>
              <a:spcAft>
                <a:spcPts val="0"/>
              </a:spcAft>
              <a:buSzPts val="1920"/>
              <a:buNone/>
            </a:pPr>
            <a:r>
              <a:t/>
            </a:r>
            <a:endParaRPr/>
          </a:p>
        </p:txBody>
      </p:sp>
      <p:sp>
        <p:nvSpPr>
          <p:cNvPr id="266" name="Google Shape;266;p18"/>
          <p:cNvSpPr txBox="1"/>
          <p:nvPr>
            <p:ph idx="2" type="body"/>
          </p:nvPr>
        </p:nvSpPr>
        <p:spPr>
          <a:xfrm>
            <a:off x="675745" y="2737245"/>
            <a:ext cx="4185600" cy="3304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SzPts val="1440"/>
              <a:buNone/>
            </a:pPr>
            <a:r>
              <a:t/>
            </a:r>
            <a:endParaRPr/>
          </a:p>
        </p:txBody>
      </p:sp>
      <p:sp>
        <p:nvSpPr>
          <p:cNvPr id="267" name="Google Shape;267;p18"/>
          <p:cNvSpPr txBox="1"/>
          <p:nvPr>
            <p:ph idx="4" type="body"/>
          </p:nvPr>
        </p:nvSpPr>
        <p:spPr>
          <a:xfrm>
            <a:off x="5088375" y="2160975"/>
            <a:ext cx="4185600" cy="3880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SzPts val="1440"/>
              <a:buNone/>
            </a:pPr>
            <a:r>
              <a:rPr lang="en-US"/>
              <a:t>We used the data from Business of Apps to assess the aggregate (all delivery apps) change in YoY revenue and users. We found that both percentage change from 2019 to 2020 increased, with user changed at an increasing rate. We then used Google Trend data to assess the search of the individual trends of the big four companies: UberEats, Postmates, DoorDash, and Grubhub. We plotted the same important date markers as before. </a:t>
            </a:r>
            <a:endParaRPr/>
          </a:p>
        </p:txBody>
      </p:sp>
      <p:pic>
        <p:nvPicPr>
          <p:cNvPr id="268" name="Google Shape;268;p18"/>
          <p:cNvPicPr preferRelativeResize="0"/>
          <p:nvPr/>
        </p:nvPicPr>
        <p:blipFill rotWithShape="1">
          <a:blip r:embed="rId3">
            <a:alphaModFix/>
          </a:blip>
          <a:srcRect b="0" l="0" r="0" t="0"/>
          <a:stretch/>
        </p:blipFill>
        <p:spPr>
          <a:xfrm>
            <a:off x="135575" y="1930500"/>
            <a:ext cx="4725774" cy="2362900"/>
          </a:xfrm>
          <a:prstGeom prst="rect">
            <a:avLst/>
          </a:prstGeom>
          <a:noFill/>
          <a:ln>
            <a:noFill/>
          </a:ln>
        </p:spPr>
      </p:pic>
      <p:pic>
        <p:nvPicPr>
          <p:cNvPr id="269" name="Google Shape;269;p18"/>
          <p:cNvPicPr preferRelativeResize="0"/>
          <p:nvPr/>
        </p:nvPicPr>
        <p:blipFill rotWithShape="1">
          <a:blip r:embed="rId4">
            <a:alphaModFix/>
          </a:blip>
          <a:srcRect b="0" l="0" r="0" t="0"/>
          <a:stretch/>
        </p:blipFill>
        <p:spPr>
          <a:xfrm>
            <a:off x="364175" y="4217200"/>
            <a:ext cx="4569178" cy="2284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19"/>
          <p:cNvSpPr txBox="1"/>
          <p:nvPr>
            <p:ph idx="1" type="body"/>
          </p:nvPr>
        </p:nvSpPr>
        <p:spPr>
          <a:xfrm>
            <a:off x="1014045" y="1001753"/>
            <a:ext cx="3296100" cy="5364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SzPts val="1440"/>
              <a:buNone/>
            </a:pPr>
            <a:r>
              <a:rPr lang="en-US"/>
              <a:t>Using OpenTable’s 2019-2021 data we calculated the average monthly YoY percentage change in in-restaurant diners. We can see the trends are congruent with our findings that in March we see the biggest increase in percentage change, May 2020 is the rebound, and Aug 2020 we see an increase in the YoY percentage when we have our 2nd covid hospitalization maximum.</a:t>
            </a:r>
            <a:endParaRPr/>
          </a:p>
        </p:txBody>
      </p:sp>
      <p:pic>
        <p:nvPicPr>
          <p:cNvPr id="275" name="Google Shape;275;p19"/>
          <p:cNvPicPr preferRelativeResize="0"/>
          <p:nvPr/>
        </p:nvPicPr>
        <p:blipFill rotWithShape="1">
          <a:blip r:embed="rId3">
            <a:alphaModFix/>
          </a:blip>
          <a:srcRect b="0" l="0" r="0" t="0"/>
          <a:stretch/>
        </p:blipFill>
        <p:spPr>
          <a:xfrm>
            <a:off x="4324975" y="1731900"/>
            <a:ext cx="7631752" cy="38158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3600"/>
              <a:buFont typeface="Garamond"/>
              <a:buNone/>
            </a:pPr>
            <a:r>
              <a:rPr lang="en-US">
                <a:latin typeface="Garamond"/>
                <a:ea typeface="Garamond"/>
                <a:cs typeface="Garamond"/>
                <a:sym typeface="Garamond"/>
              </a:rPr>
              <a:t>Project Objective</a:t>
            </a:r>
            <a:endParaRPr/>
          </a:p>
        </p:txBody>
      </p:sp>
      <p:sp>
        <p:nvSpPr>
          <p:cNvPr id="149" name="Google Shape;149;p2"/>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latin typeface="Garamond"/>
                <a:ea typeface="Garamond"/>
                <a:cs typeface="Garamond"/>
                <a:sym typeface="Garamond"/>
              </a:rPr>
              <a:t>Our goal was to identify trends of food purchases relative to recipe searches, trends in food delivery services and general trends in eating in vs. dining out in the US.</a:t>
            </a:r>
            <a:endParaRPr/>
          </a:p>
          <a:p>
            <a:pPr indent="-342900" lvl="0" marL="342900" rtl="0" algn="l">
              <a:lnSpc>
                <a:spcPct val="100000"/>
              </a:lnSpc>
              <a:spcBef>
                <a:spcPts val="1000"/>
              </a:spcBef>
              <a:spcAft>
                <a:spcPts val="0"/>
              </a:spcAft>
              <a:buSzPts val="1440"/>
              <a:buChar char="►"/>
            </a:pPr>
            <a:r>
              <a:rPr lang="en-US">
                <a:latin typeface="Garamond"/>
                <a:ea typeface="Garamond"/>
                <a:cs typeface="Garamond"/>
                <a:sym typeface="Garamond"/>
              </a:rPr>
              <a:t>The main questions we wanted to address were:</a:t>
            </a:r>
            <a:endParaRPr/>
          </a:p>
          <a:p>
            <a:pPr indent="-285750" lvl="1" marL="742950" rtl="0" algn="l">
              <a:lnSpc>
                <a:spcPct val="100000"/>
              </a:lnSpc>
              <a:spcBef>
                <a:spcPts val="1000"/>
              </a:spcBef>
              <a:spcAft>
                <a:spcPts val="0"/>
              </a:spcAft>
              <a:buSzPts val="1280"/>
              <a:buChar char="►"/>
            </a:pPr>
            <a:r>
              <a:rPr lang="en-US">
                <a:latin typeface="Garamond"/>
                <a:ea typeface="Garamond"/>
                <a:cs typeface="Garamond"/>
                <a:sym typeface="Garamond"/>
              </a:rPr>
              <a:t>What are the broad trends in grocery/food store sales vs. restaurant/dining sales during 2020 vs. longer periods of time?</a:t>
            </a:r>
            <a:endParaRPr/>
          </a:p>
          <a:p>
            <a:pPr indent="-285750" lvl="1" marL="742950" rtl="0" algn="l">
              <a:lnSpc>
                <a:spcPct val="100000"/>
              </a:lnSpc>
              <a:spcBef>
                <a:spcPts val="1000"/>
              </a:spcBef>
              <a:spcAft>
                <a:spcPts val="0"/>
              </a:spcAft>
              <a:buSzPts val="1280"/>
              <a:buChar char="►"/>
            </a:pPr>
            <a:r>
              <a:rPr lang="en-US">
                <a:latin typeface="Garamond"/>
                <a:ea typeface="Garamond"/>
                <a:cs typeface="Garamond"/>
                <a:sym typeface="Garamond"/>
              </a:rPr>
              <a:t>Was there evidence to support these trends on an individual company basis?</a:t>
            </a:r>
            <a:endParaRPr/>
          </a:p>
          <a:p>
            <a:pPr indent="-285750" lvl="1" marL="742950" rtl="0" algn="l">
              <a:lnSpc>
                <a:spcPct val="100000"/>
              </a:lnSpc>
              <a:spcBef>
                <a:spcPts val="1000"/>
              </a:spcBef>
              <a:spcAft>
                <a:spcPts val="0"/>
              </a:spcAft>
              <a:buSzPts val="1280"/>
              <a:buChar char="►"/>
            </a:pPr>
            <a:r>
              <a:rPr lang="en-US">
                <a:latin typeface="Garamond"/>
                <a:ea typeface="Garamond"/>
                <a:cs typeface="Garamond"/>
                <a:sym typeface="Garamond"/>
              </a:rPr>
              <a:t>Was there any relationship between food at home vs. food away from home?</a:t>
            </a:r>
            <a:endParaRPr/>
          </a:p>
          <a:p>
            <a:pPr indent="-285750" lvl="1" marL="742950" rtl="0" algn="l">
              <a:lnSpc>
                <a:spcPct val="100000"/>
              </a:lnSpc>
              <a:spcBef>
                <a:spcPts val="1000"/>
              </a:spcBef>
              <a:spcAft>
                <a:spcPts val="0"/>
              </a:spcAft>
              <a:buSzPts val="1280"/>
              <a:buChar char="►"/>
            </a:pPr>
            <a:r>
              <a:rPr lang="en-US">
                <a:latin typeface="Garamond"/>
                <a:ea typeface="Garamond"/>
                <a:cs typeface="Garamond"/>
                <a:sym typeface="Garamond"/>
              </a:rPr>
              <a:t>Was there any relationship between food delivery service data and grocery sale trends?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3600"/>
              <a:buFont typeface="Garamond"/>
              <a:buNone/>
            </a:pPr>
            <a:r>
              <a:rPr lang="en-US">
                <a:latin typeface="Garamond"/>
                <a:ea typeface="Garamond"/>
                <a:cs typeface="Garamond"/>
                <a:sym typeface="Garamond"/>
              </a:rPr>
              <a:t>Sources of Data</a:t>
            </a:r>
            <a:endParaRPr/>
          </a:p>
        </p:txBody>
      </p:sp>
      <p:sp>
        <p:nvSpPr>
          <p:cNvPr id="155" name="Google Shape;155;p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latin typeface="Garamond"/>
                <a:ea typeface="Garamond"/>
                <a:cs typeface="Garamond"/>
                <a:sym typeface="Garamond"/>
              </a:rPr>
              <a:t>USDA</a:t>
            </a:r>
            <a:endParaRPr/>
          </a:p>
          <a:p>
            <a:pPr indent="-342900" lvl="0" marL="342900" rtl="0" algn="l">
              <a:lnSpc>
                <a:spcPct val="100000"/>
              </a:lnSpc>
              <a:spcBef>
                <a:spcPts val="1000"/>
              </a:spcBef>
              <a:spcAft>
                <a:spcPts val="0"/>
              </a:spcAft>
              <a:buSzPts val="1440"/>
              <a:buChar char="►"/>
            </a:pPr>
            <a:r>
              <a:rPr lang="en-US">
                <a:latin typeface="Garamond"/>
                <a:ea typeface="Garamond"/>
                <a:cs typeface="Garamond"/>
                <a:sym typeface="Garamond"/>
              </a:rPr>
              <a:t>US Census Bureau</a:t>
            </a:r>
            <a:endParaRPr/>
          </a:p>
          <a:p>
            <a:pPr indent="-342900" lvl="0" marL="342900" rtl="0" algn="l">
              <a:lnSpc>
                <a:spcPct val="100000"/>
              </a:lnSpc>
              <a:spcBef>
                <a:spcPts val="1000"/>
              </a:spcBef>
              <a:spcAft>
                <a:spcPts val="0"/>
              </a:spcAft>
              <a:buSzPts val="1440"/>
              <a:buChar char="►"/>
            </a:pPr>
            <a:r>
              <a:rPr lang="en-US">
                <a:latin typeface="Garamond"/>
                <a:ea typeface="Garamond"/>
                <a:cs typeface="Garamond"/>
                <a:sym typeface="Garamond"/>
              </a:rPr>
              <a:t>SEC public filings</a:t>
            </a:r>
            <a:endParaRPr/>
          </a:p>
          <a:p>
            <a:pPr indent="-342900" lvl="0" marL="342900" rtl="0" algn="l">
              <a:lnSpc>
                <a:spcPct val="100000"/>
              </a:lnSpc>
              <a:spcBef>
                <a:spcPts val="1000"/>
              </a:spcBef>
              <a:spcAft>
                <a:spcPts val="0"/>
              </a:spcAft>
              <a:buSzPts val="1440"/>
              <a:buChar char="►"/>
            </a:pPr>
            <a:r>
              <a:rPr lang="en-US">
                <a:latin typeface="Garamond"/>
                <a:ea typeface="Garamond"/>
                <a:cs typeface="Garamond"/>
                <a:sym typeface="Garamond"/>
              </a:rPr>
              <a:t>Open Table</a:t>
            </a:r>
            <a:endParaRPr/>
          </a:p>
          <a:p>
            <a:pPr indent="-342900" lvl="0" marL="342900" rtl="0" algn="l">
              <a:lnSpc>
                <a:spcPct val="100000"/>
              </a:lnSpc>
              <a:spcBef>
                <a:spcPts val="1000"/>
              </a:spcBef>
              <a:spcAft>
                <a:spcPts val="0"/>
              </a:spcAft>
              <a:buSzPts val="1440"/>
              <a:buChar char="►"/>
            </a:pPr>
            <a:r>
              <a:rPr lang="en-US">
                <a:latin typeface="Garamond"/>
                <a:ea typeface="Garamond"/>
                <a:cs typeface="Garamond"/>
                <a:sym typeface="Garamond"/>
              </a:rPr>
              <a:t>Google Trends</a:t>
            </a:r>
            <a:endParaRPr>
              <a:latin typeface="Garamond"/>
              <a:ea typeface="Garamond"/>
              <a:cs typeface="Garamond"/>
              <a:sym typeface="Garamond"/>
            </a:endParaRPr>
          </a:p>
          <a:p>
            <a:pPr indent="-342900" lvl="0" marL="342900" rtl="0" algn="l">
              <a:lnSpc>
                <a:spcPct val="100000"/>
              </a:lnSpc>
              <a:spcBef>
                <a:spcPts val="1000"/>
              </a:spcBef>
              <a:spcAft>
                <a:spcPts val="0"/>
              </a:spcAft>
              <a:buSzPts val="1440"/>
              <a:buFont typeface="Garamond"/>
              <a:buChar char="►"/>
            </a:pPr>
            <a:r>
              <a:rPr lang="en-US">
                <a:latin typeface="Garamond"/>
                <a:ea typeface="Garamond"/>
                <a:cs typeface="Garamond"/>
                <a:sym typeface="Garamond"/>
              </a:rPr>
              <a:t>COVID Tracking Project</a:t>
            </a:r>
            <a:endParaRPr>
              <a:latin typeface="Garamond"/>
              <a:ea typeface="Garamond"/>
              <a:cs typeface="Garamond"/>
              <a:sym typeface="Garamond"/>
            </a:endParaRPr>
          </a:p>
          <a:p>
            <a:pPr indent="-342900" lvl="0" marL="342900" rtl="0" algn="l">
              <a:lnSpc>
                <a:spcPct val="100000"/>
              </a:lnSpc>
              <a:spcBef>
                <a:spcPts val="1000"/>
              </a:spcBef>
              <a:spcAft>
                <a:spcPts val="0"/>
              </a:spcAft>
              <a:buSzPts val="1440"/>
              <a:buFont typeface="Garamond"/>
              <a:buChar char="►"/>
            </a:pPr>
            <a:r>
              <a:rPr lang="en-US">
                <a:latin typeface="Garamond"/>
                <a:ea typeface="Garamond"/>
                <a:cs typeface="Garamond"/>
                <a:sym typeface="Garamond"/>
              </a:rPr>
              <a:t>Business of Apps</a:t>
            </a:r>
            <a:endParaRPr>
              <a:latin typeface="Garamond"/>
              <a:ea typeface="Garamond"/>
              <a:cs typeface="Garamond"/>
              <a:sym typeface="Garamo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4"/>
          <p:cNvSpPr txBox="1"/>
          <p:nvPr>
            <p:ph type="title"/>
          </p:nvPr>
        </p:nvSpPr>
        <p:spPr>
          <a:xfrm>
            <a:off x="677335" y="2700867"/>
            <a:ext cx="8596800" cy="1826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1000"/>
              </a:spcBef>
              <a:spcAft>
                <a:spcPts val="0"/>
              </a:spcAft>
              <a:buSzPts val="4000"/>
              <a:buNone/>
            </a:pPr>
            <a:r>
              <a:rPr lang="en-US" sz="2700">
                <a:solidFill>
                  <a:srgbClr val="3F3F3F"/>
                </a:solidFill>
                <a:latin typeface="Garamond"/>
                <a:ea typeface="Garamond"/>
                <a:cs typeface="Garamond"/>
                <a:sym typeface="Garamond"/>
              </a:rPr>
              <a:t>What are the broad trends in grocery/food store sales vs. restaurant/dining sales during 2020 vs. longer periods of time?</a:t>
            </a:r>
            <a:endParaRPr sz="2700">
              <a:solidFill>
                <a:srgbClr val="3F3F3F"/>
              </a:solidFill>
              <a:latin typeface="Trebuchet MS"/>
              <a:ea typeface="Trebuchet MS"/>
              <a:cs typeface="Trebuchet MS"/>
              <a:sym typeface="Trebuchet MS"/>
            </a:endParaRPr>
          </a:p>
          <a:p>
            <a:pPr indent="0" lvl="0" marL="0" rtl="0" algn="l">
              <a:lnSpc>
                <a:spcPct val="100000"/>
              </a:lnSpc>
              <a:spcBef>
                <a:spcPts val="0"/>
              </a:spcBef>
              <a:spcAft>
                <a:spcPts val="0"/>
              </a:spcAft>
              <a:buSzPts val="4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5"/>
          <p:cNvSpPr txBox="1"/>
          <p:nvPr>
            <p:ph type="title"/>
          </p:nvPr>
        </p:nvSpPr>
        <p:spPr>
          <a:xfrm>
            <a:off x="677334" y="381000"/>
            <a:ext cx="8596800" cy="1320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a:latin typeface="Garamond"/>
                <a:ea typeface="Garamond"/>
                <a:cs typeface="Garamond"/>
                <a:sym typeface="Garamond"/>
              </a:rPr>
              <a:t>Covid Hospitalization from Covid Tracking Project</a:t>
            </a:r>
            <a:endParaRPr>
              <a:latin typeface="Garamond"/>
              <a:ea typeface="Garamond"/>
              <a:cs typeface="Garamond"/>
              <a:sym typeface="Garamond"/>
            </a:endParaRPr>
          </a:p>
        </p:txBody>
      </p:sp>
      <p:sp>
        <p:nvSpPr>
          <p:cNvPr id="166" name="Google Shape;166;p5"/>
          <p:cNvSpPr txBox="1"/>
          <p:nvPr>
            <p:ph idx="1" type="body"/>
          </p:nvPr>
        </p:nvSpPr>
        <p:spPr>
          <a:xfrm>
            <a:off x="6044625" y="1913700"/>
            <a:ext cx="3833100" cy="3880500"/>
          </a:xfrm>
          <a:prstGeom prst="rect">
            <a:avLst/>
          </a:prstGeom>
          <a:noFill/>
          <a:ln>
            <a:noFill/>
          </a:ln>
        </p:spPr>
        <p:txBody>
          <a:bodyPr anchorCtr="0" anchor="t" bIns="45700" lIns="91425" spcFirstLastPara="1" rIns="91425" wrap="square" tIns="45700">
            <a:noAutofit/>
          </a:bodyPr>
          <a:lstStyle/>
          <a:p>
            <a:pPr indent="-320040" lvl="0" marL="457200" rtl="0" algn="l">
              <a:lnSpc>
                <a:spcPct val="100000"/>
              </a:lnSpc>
              <a:spcBef>
                <a:spcPts val="1000"/>
              </a:spcBef>
              <a:spcAft>
                <a:spcPts val="0"/>
              </a:spcAft>
              <a:buSzPts val="1440"/>
              <a:buFont typeface="Garamond"/>
              <a:buChar char="►"/>
            </a:pPr>
            <a:r>
              <a:rPr lang="en-US">
                <a:latin typeface="Garamond"/>
                <a:ea typeface="Garamond"/>
                <a:cs typeface="Garamond"/>
                <a:sym typeface="Garamond"/>
              </a:rPr>
              <a:t>Most recent Covid Tracking Project Covid-19 U.S. Current Covid Hospitalizations data was downloaded in .csv form from covidtracking.com</a:t>
            </a:r>
            <a:endParaRPr>
              <a:latin typeface="Garamond"/>
              <a:ea typeface="Garamond"/>
              <a:cs typeface="Garamond"/>
              <a:sym typeface="Garamond"/>
            </a:endParaRPr>
          </a:p>
          <a:p>
            <a:pPr indent="-320040" lvl="0" marL="457200" rtl="0" algn="l">
              <a:lnSpc>
                <a:spcPct val="100000"/>
              </a:lnSpc>
              <a:spcBef>
                <a:spcPts val="0"/>
              </a:spcBef>
              <a:spcAft>
                <a:spcPts val="0"/>
              </a:spcAft>
              <a:buSzPts val="1440"/>
              <a:buFont typeface="Garamond"/>
              <a:buChar char="►"/>
            </a:pPr>
            <a:r>
              <a:rPr lang="en-US">
                <a:latin typeface="Garamond"/>
                <a:ea typeface="Garamond"/>
                <a:cs typeface="Garamond"/>
                <a:sym typeface="Garamond"/>
              </a:rPr>
              <a:t>Minimal dataframe cleanup was necessary for the plot</a:t>
            </a:r>
            <a:endParaRPr>
              <a:latin typeface="Garamond"/>
              <a:ea typeface="Garamond"/>
              <a:cs typeface="Garamond"/>
              <a:sym typeface="Garamond"/>
            </a:endParaRPr>
          </a:p>
          <a:p>
            <a:pPr indent="-320040" lvl="0" marL="457200" rtl="0" algn="l">
              <a:lnSpc>
                <a:spcPct val="100000"/>
              </a:lnSpc>
              <a:spcBef>
                <a:spcPts val="0"/>
              </a:spcBef>
              <a:spcAft>
                <a:spcPts val="0"/>
              </a:spcAft>
              <a:buSzPts val="1440"/>
              <a:buFont typeface="Garamond"/>
              <a:buChar char="►"/>
            </a:pPr>
            <a:r>
              <a:rPr lang="en-US">
                <a:latin typeface="Garamond"/>
                <a:ea typeface="Garamond"/>
                <a:cs typeface="Garamond"/>
                <a:sym typeface="Garamond"/>
              </a:rPr>
              <a:t>Local maxima were determined using .max() function and .loc</a:t>
            </a:r>
            <a:endParaRPr>
              <a:latin typeface="Garamond"/>
              <a:ea typeface="Garamond"/>
              <a:cs typeface="Garamond"/>
              <a:sym typeface="Garamond"/>
            </a:endParaRPr>
          </a:p>
          <a:p>
            <a:pPr indent="-320040" lvl="0" marL="457200" rtl="0" algn="l">
              <a:lnSpc>
                <a:spcPct val="100000"/>
              </a:lnSpc>
              <a:spcBef>
                <a:spcPts val="0"/>
              </a:spcBef>
              <a:spcAft>
                <a:spcPts val="0"/>
              </a:spcAft>
              <a:buSzPts val="1440"/>
              <a:buFont typeface="Garamond"/>
              <a:buChar char="►"/>
            </a:pPr>
            <a:r>
              <a:rPr lang="en-US">
                <a:latin typeface="Garamond"/>
                <a:ea typeface="Garamond"/>
                <a:cs typeface="Garamond"/>
                <a:sym typeface="Garamond"/>
              </a:rPr>
              <a:t>Peak dates of hospitalization were used as a comparison to other data</a:t>
            </a:r>
            <a:endParaRPr>
              <a:latin typeface="Garamond"/>
              <a:ea typeface="Garamond"/>
              <a:cs typeface="Garamond"/>
              <a:sym typeface="Garamond"/>
            </a:endParaRPr>
          </a:p>
        </p:txBody>
      </p:sp>
      <p:pic>
        <p:nvPicPr>
          <p:cNvPr id="167" name="Google Shape;167;p5"/>
          <p:cNvPicPr preferRelativeResize="0"/>
          <p:nvPr/>
        </p:nvPicPr>
        <p:blipFill rotWithShape="1">
          <a:blip r:embed="rId3">
            <a:alphaModFix/>
          </a:blip>
          <a:srcRect b="3989" l="5095" r="6752" t="7349"/>
          <a:stretch/>
        </p:blipFill>
        <p:spPr>
          <a:xfrm>
            <a:off x="238025" y="1644725"/>
            <a:ext cx="5946601" cy="4200375"/>
          </a:xfrm>
          <a:prstGeom prst="rect">
            <a:avLst/>
          </a:prstGeom>
          <a:noFill/>
          <a:ln>
            <a:noFill/>
          </a:ln>
        </p:spPr>
      </p:pic>
      <p:sp>
        <p:nvSpPr>
          <p:cNvPr id="168" name="Google Shape;168;p5"/>
          <p:cNvSpPr txBox="1"/>
          <p:nvPr/>
        </p:nvSpPr>
        <p:spPr>
          <a:xfrm>
            <a:off x="5510130" y="2287919"/>
            <a:ext cx="601200" cy="1335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6"/>
          <p:cNvSpPr txBox="1"/>
          <p:nvPr>
            <p:ph type="title"/>
          </p:nvPr>
        </p:nvSpPr>
        <p:spPr>
          <a:xfrm>
            <a:off x="677334" y="228600"/>
            <a:ext cx="8596800" cy="1320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a:latin typeface="Garamond"/>
                <a:ea typeface="Garamond"/>
                <a:cs typeface="Garamond"/>
                <a:sym typeface="Garamond"/>
              </a:rPr>
              <a:t>U.S. Monthly Retail Trade and Food Service Data from Census.gov</a:t>
            </a:r>
            <a:endParaRPr>
              <a:latin typeface="Garamond"/>
              <a:ea typeface="Garamond"/>
              <a:cs typeface="Garamond"/>
              <a:sym typeface="Garamond"/>
            </a:endParaRPr>
          </a:p>
        </p:txBody>
      </p:sp>
      <p:sp>
        <p:nvSpPr>
          <p:cNvPr id="174" name="Google Shape;174;p6"/>
          <p:cNvSpPr txBox="1"/>
          <p:nvPr>
            <p:ph idx="1" type="body"/>
          </p:nvPr>
        </p:nvSpPr>
        <p:spPr>
          <a:xfrm>
            <a:off x="6991912" y="1814351"/>
            <a:ext cx="2556634" cy="3880609"/>
          </a:xfrm>
          <a:prstGeom prst="rect">
            <a:avLst/>
          </a:prstGeom>
          <a:noFill/>
          <a:ln>
            <a:noFill/>
          </a:ln>
        </p:spPr>
        <p:txBody>
          <a:bodyPr anchorCtr="0" anchor="t" bIns="45700" lIns="91425" spcFirstLastPara="1" rIns="91425" wrap="square" tIns="45700">
            <a:noAutofit/>
          </a:bodyPr>
          <a:lstStyle/>
          <a:p>
            <a:pPr indent="-320040" lvl="0" marL="457200" rtl="0" algn="l">
              <a:lnSpc>
                <a:spcPct val="100000"/>
              </a:lnSpc>
              <a:spcBef>
                <a:spcPts val="1000"/>
              </a:spcBef>
              <a:spcAft>
                <a:spcPts val="0"/>
              </a:spcAft>
              <a:buSzPts val="1440"/>
              <a:buFont typeface="Garamond"/>
              <a:buChar char="►"/>
            </a:pPr>
            <a:r>
              <a:rPr lang="en-US" sz="1400">
                <a:latin typeface="Garamond"/>
                <a:ea typeface="Garamond"/>
                <a:cs typeface="Garamond"/>
                <a:sym typeface="Garamond"/>
              </a:rPr>
              <a:t>Census conducts monthly business surveys and data is available at census.gov</a:t>
            </a:r>
            <a:endParaRPr>
              <a:latin typeface="Garamond"/>
              <a:ea typeface="Garamond"/>
              <a:cs typeface="Garamond"/>
              <a:sym typeface="Garamond"/>
            </a:endParaRPr>
          </a:p>
          <a:p>
            <a:pPr indent="-320040" lvl="0" marL="457200" rtl="0" algn="l">
              <a:lnSpc>
                <a:spcPct val="100000"/>
              </a:lnSpc>
              <a:spcBef>
                <a:spcPts val="0"/>
              </a:spcBef>
              <a:spcAft>
                <a:spcPts val="0"/>
              </a:spcAft>
              <a:buSzPts val="1440"/>
              <a:buFont typeface="Garamond"/>
              <a:buChar char="►"/>
            </a:pPr>
            <a:r>
              <a:rPr lang="en-US" sz="1400">
                <a:latin typeface="Garamond"/>
                <a:ea typeface="Garamond"/>
                <a:cs typeface="Garamond"/>
                <a:sym typeface="Garamond"/>
              </a:rPr>
              <a:t>Total sales (in millions of dollars) and monthly sales percentage change is available</a:t>
            </a:r>
            <a:endParaRPr>
              <a:latin typeface="Garamond"/>
              <a:ea typeface="Garamond"/>
              <a:cs typeface="Garamond"/>
              <a:sym typeface="Garamond"/>
            </a:endParaRPr>
          </a:p>
          <a:p>
            <a:pPr indent="-320040" lvl="0" marL="457200" rtl="0" algn="l">
              <a:lnSpc>
                <a:spcPct val="100000"/>
              </a:lnSpc>
              <a:spcBef>
                <a:spcPts val="0"/>
              </a:spcBef>
              <a:spcAft>
                <a:spcPts val="0"/>
              </a:spcAft>
              <a:buSzPts val="1440"/>
              <a:buFont typeface="Garamond"/>
              <a:buChar char="►"/>
            </a:pPr>
            <a:r>
              <a:rPr lang="en-US" sz="1400">
                <a:latin typeface="Garamond"/>
                <a:ea typeface="Garamond"/>
                <a:cs typeface="Garamond"/>
                <a:sym typeface="Garamond"/>
              </a:rPr>
              <a:t>Multiple data sets were downloaded in .csv form from available time frame (Jan-2017 to Nov-2020)</a:t>
            </a:r>
            <a:endParaRPr>
              <a:latin typeface="Garamond"/>
              <a:ea typeface="Garamond"/>
              <a:cs typeface="Garamond"/>
              <a:sym typeface="Garamond"/>
            </a:endParaRPr>
          </a:p>
          <a:p>
            <a:pPr indent="-320040" lvl="0" marL="457200" rtl="0" algn="l">
              <a:lnSpc>
                <a:spcPct val="100000"/>
              </a:lnSpc>
              <a:spcBef>
                <a:spcPts val="0"/>
              </a:spcBef>
              <a:spcAft>
                <a:spcPts val="0"/>
              </a:spcAft>
              <a:buSzPts val="1440"/>
              <a:buFont typeface="Garamond"/>
              <a:buChar char="►"/>
            </a:pPr>
            <a:r>
              <a:rPr lang="en-US" sz="1400">
                <a:latin typeface="Garamond"/>
                <a:ea typeface="Garamond"/>
                <a:cs typeface="Garamond"/>
                <a:sym typeface="Garamond"/>
              </a:rPr>
              <a:t>Clear trend is visible around pandemic onset in the U.S.</a:t>
            </a:r>
            <a:endParaRPr>
              <a:latin typeface="Garamond"/>
              <a:ea typeface="Garamond"/>
              <a:cs typeface="Garamond"/>
              <a:sym typeface="Garamond"/>
            </a:endParaRPr>
          </a:p>
          <a:p>
            <a:pPr indent="-320040" lvl="0" marL="457200" rtl="0" algn="l">
              <a:lnSpc>
                <a:spcPct val="100000"/>
              </a:lnSpc>
              <a:spcBef>
                <a:spcPts val="0"/>
              </a:spcBef>
              <a:spcAft>
                <a:spcPts val="0"/>
              </a:spcAft>
              <a:buSzPts val="1440"/>
              <a:buFont typeface="Garamond"/>
              <a:buChar char="►"/>
            </a:pPr>
            <a:r>
              <a:rPr lang="en-US" sz="1400">
                <a:latin typeface="Garamond"/>
                <a:ea typeface="Garamond"/>
                <a:cs typeface="Garamond"/>
                <a:sym typeface="Garamond"/>
              </a:rPr>
              <a:t>Red vertical lines indicate points of interest</a:t>
            </a:r>
            <a:endParaRPr>
              <a:latin typeface="Garamond"/>
              <a:ea typeface="Garamond"/>
              <a:cs typeface="Garamond"/>
              <a:sym typeface="Garamond"/>
            </a:endParaRPr>
          </a:p>
          <a:p>
            <a:pPr indent="-320040" lvl="0" marL="457200" rtl="0" algn="l">
              <a:lnSpc>
                <a:spcPct val="100000"/>
              </a:lnSpc>
              <a:spcBef>
                <a:spcPts val="0"/>
              </a:spcBef>
              <a:spcAft>
                <a:spcPts val="0"/>
              </a:spcAft>
              <a:buSzPts val="1440"/>
              <a:buFont typeface="Garamond"/>
              <a:buChar char="►"/>
            </a:pPr>
            <a:r>
              <a:rPr lang="en-US" sz="1400">
                <a:latin typeface="Garamond"/>
                <a:ea typeface="Garamond"/>
                <a:cs typeface="Garamond"/>
                <a:sym typeface="Garamond"/>
              </a:rPr>
              <a:t>Additional hospitalization maxima do not appear to correlate</a:t>
            </a:r>
            <a:endParaRPr>
              <a:latin typeface="Garamond"/>
              <a:ea typeface="Garamond"/>
              <a:cs typeface="Garamond"/>
              <a:sym typeface="Garamond"/>
            </a:endParaRPr>
          </a:p>
        </p:txBody>
      </p:sp>
      <p:pic>
        <p:nvPicPr>
          <p:cNvPr id="175" name="Google Shape;175;p6"/>
          <p:cNvPicPr preferRelativeResize="0"/>
          <p:nvPr/>
        </p:nvPicPr>
        <p:blipFill rotWithShape="1">
          <a:blip r:embed="rId3">
            <a:alphaModFix/>
          </a:blip>
          <a:srcRect b="0" l="0" r="0" t="0"/>
          <a:stretch/>
        </p:blipFill>
        <p:spPr>
          <a:xfrm>
            <a:off x="366790" y="1575397"/>
            <a:ext cx="6862763" cy="4428534"/>
          </a:xfrm>
          <a:prstGeom prst="rect">
            <a:avLst/>
          </a:prstGeom>
          <a:noFill/>
          <a:ln>
            <a:noFill/>
          </a:ln>
        </p:spPr>
      </p:pic>
      <p:sp>
        <p:nvSpPr>
          <p:cNvPr id="176" name="Google Shape;176;p6"/>
          <p:cNvSpPr txBox="1"/>
          <p:nvPr/>
        </p:nvSpPr>
        <p:spPr>
          <a:xfrm>
            <a:off x="5380015" y="2091195"/>
            <a:ext cx="1175385" cy="1477328"/>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Arial"/>
                <a:ea typeface="Arial"/>
                <a:cs typeface="Arial"/>
                <a:sym typeface="Arial"/>
              </a:rPr>
              <a:t>Indicates Late-July 2nd covid hospitalization maximum</a:t>
            </a:r>
            <a:endParaRPr b="1" i="0" sz="1400" u="none" cap="none" strike="noStrike">
              <a:solidFill>
                <a:srgbClr val="000000"/>
              </a:solidFill>
              <a:latin typeface="Arial"/>
              <a:ea typeface="Arial"/>
              <a:cs typeface="Arial"/>
              <a:sym typeface="Arial"/>
            </a:endParaRPr>
          </a:p>
        </p:txBody>
      </p:sp>
      <p:sp>
        <p:nvSpPr>
          <p:cNvPr id="177" name="Google Shape;177;p6"/>
          <p:cNvSpPr txBox="1"/>
          <p:nvPr/>
        </p:nvSpPr>
        <p:spPr>
          <a:xfrm>
            <a:off x="4140098" y="4552645"/>
            <a:ext cx="1140857" cy="1261472"/>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Arial"/>
                <a:ea typeface="Arial"/>
                <a:cs typeface="Arial"/>
                <a:sym typeface="Arial"/>
              </a:rPr>
              <a:t>May 2020 sees rebound of restaurants and food service places</a:t>
            </a:r>
            <a:endParaRPr b="1" i="0" sz="1400" u="none" cap="none" strike="noStrike">
              <a:solidFill>
                <a:srgbClr val="000000"/>
              </a:solidFill>
              <a:latin typeface="Arial"/>
              <a:ea typeface="Arial"/>
              <a:cs typeface="Arial"/>
              <a:sym typeface="Arial"/>
            </a:endParaRPr>
          </a:p>
        </p:txBody>
      </p:sp>
      <p:sp>
        <p:nvSpPr>
          <p:cNvPr id="178" name="Google Shape;178;p6"/>
          <p:cNvSpPr txBox="1"/>
          <p:nvPr/>
        </p:nvSpPr>
        <p:spPr>
          <a:xfrm>
            <a:off x="1355855" y="4213412"/>
            <a:ext cx="1390650" cy="169295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Arial"/>
                <a:ea typeface="Arial"/>
                <a:cs typeface="Arial"/>
                <a:sym typeface="Arial"/>
              </a:rPr>
              <a:t>March 2020 sees expected increase and decrease of stores and restaurants, respectively</a:t>
            </a:r>
            <a:endParaRPr b="1" i="0" sz="1400" u="none" cap="none" strike="noStrike">
              <a:solidFill>
                <a:srgbClr val="000000"/>
              </a:solidFill>
              <a:latin typeface="Arial"/>
              <a:ea typeface="Arial"/>
              <a:cs typeface="Arial"/>
              <a:sym typeface="Arial"/>
            </a:endParaRPr>
          </a:p>
        </p:txBody>
      </p:sp>
      <p:cxnSp>
        <p:nvCxnSpPr>
          <p:cNvPr id="179" name="Google Shape;179;p6"/>
          <p:cNvCxnSpPr/>
          <p:nvPr/>
        </p:nvCxnSpPr>
        <p:spPr>
          <a:xfrm flipH="1">
            <a:off x="5188915" y="2878369"/>
            <a:ext cx="514112" cy="285512"/>
          </a:xfrm>
          <a:prstGeom prst="straightConnector1">
            <a:avLst/>
          </a:prstGeom>
          <a:noFill/>
          <a:ln cap="flat" cmpd="sng" w="9525">
            <a:solidFill>
              <a:schemeClr val="dk2"/>
            </a:solidFill>
            <a:prstDash val="solid"/>
            <a:round/>
            <a:headEnd len="sm" w="sm" type="none"/>
            <a:tailEnd len="med" w="med" type="triangle"/>
          </a:ln>
        </p:spPr>
      </p:cxnSp>
      <p:cxnSp>
        <p:nvCxnSpPr>
          <p:cNvPr id="180" name="Google Shape;180;p6"/>
          <p:cNvCxnSpPr/>
          <p:nvPr/>
        </p:nvCxnSpPr>
        <p:spPr>
          <a:xfrm rot="10800000">
            <a:off x="3954961" y="4237577"/>
            <a:ext cx="500063" cy="449580"/>
          </a:xfrm>
          <a:prstGeom prst="straightConnector1">
            <a:avLst/>
          </a:prstGeom>
          <a:noFill/>
          <a:ln cap="flat" cmpd="sng" w="9525">
            <a:solidFill>
              <a:schemeClr val="dk2"/>
            </a:solidFill>
            <a:prstDash val="solid"/>
            <a:round/>
            <a:headEnd len="sm" w="sm" type="none"/>
            <a:tailEnd len="med" w="med" type="triangle"/>
          </a:ln>
        </p:spPr>
      </p:cxnSp>
      <p:cxnSp>
        <p:nvCxnSpPr>
          <p:cNvPr id="181" name="Google Shape;181;p6"/>
          <p:cNvCxnSpPr/>
          <p:nvPr/>
        </p:nvCxnSpPr>
        <p:spPr>
          <a:xfrm flipH="1" rot="10800000">
            <a:off x="2425225" y="4217603"/>
            <a:ext cx="480774" cy="436959"/>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5" name="Shape 185"/>
        <p:cNvGrpSpPr/>
        <p:nvPr/>
      </p:nvGrpSpPr>
      <p:grpSpPr>
        <a:xfrm>
          <a:off x="0" y="0"/>
          <a:ext cx="0" cy="0"/>
          <a:chOff x="0" y="0"/>
          <a:chExt cx="0" cy="0"/>
        </a:xfrm>
      </p:grpSpPr>
      <p:sp>
        <p:nvSpPr>
          <p:cNvPr id="186" name="Google Shape;186;p7"/>
          <p:cNvSpPr txBox="1"/>
          <p:nvPr>
            <p:ph type="title"/>
          </p:nvPr>
        </p:nvSpPr>
        <p:spPr>
          <a:xfrm>
            <a:off x="512742" y="198120"/>
            <a:ext cx="8596789" cy="132076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a:latin typeface="Garamond"/>
                <a:ea typeface="Garamond"/>
                <a:cs typeface="Garamond"/>
                <a:sym typeface="Garamond"/>
              </a:rPr>
              <a:t>Google Search Trends</a:t>
            </a:r>
            <a:endParaRPr>
              <a:latin typeface="Garamond"/>
              <a:ea typeface="Garamond"/>
              <a:cs typeface="Garamond"/>
              <a:sym typeface="Garamond"/>
            </a:endParaRPr>
          </a:p>
        </p:txBody>
      </p:sp>
      <p:sp>
        <p:nvSpPr>
          <p:cNvPr id="187" name="Google Shape;187;p7"/>
          <p:cNvSpPr txBox="1"/>
          <p:nvPr>
            <p:ph idx="1" type="body"/>
          </p:nvPr>
        </p:nvSpPr>
        <p:spPr>
          <a:xfrm>
            <a:off x="7180507" y="667583"/>
            <a:ext cx="2385906" cy="4497102"/>
          </a:xfrm>
          <a:prstGeom prst="rect">
            <a:avLst/>
          </a:prstGeom>
          <a:noFill/>
          <a:ln>
            <a:noFill/>
          </a:ln>
        </p:spPr>
        <p:txBody>
          <a:bodyPr anchorCtr="0" anchor="t" bIns="45700" lIns="91425" spcFirstLastPara="1" rIns="91425" wrap="square" tIns="45700">
            <a:noAutofit/>
          </a:bodyPr>
          <a:lstStyle/>
          <a:p>
            <a:pPr indent="-320040" lvl="0" marL="457200" rtl="0" algn="l">
              <a:lnSpc>
                <a:spcPct val="100000"/>
              </a:lnSpc>
              <a:spcBef>
                <a:spcPts val="1000"/>
              </a:spcBef>
              <a:spcAft>
                <a:spcPts val="0"/>
              </a:spcAft>
              <a:buSzPts val="1440"/>
              <a:buFont typeface="Garamond"/>
              <a:buChar char="►"/>
            </a:pPr>
            <a:r>
              <a:rPr lang="en-US" sz="1400">
                <a:latin typeface="Garamond"/>
                <a:ea typeface="Garamond"/>
                <a:cs typeface="Garamond"/>
                <a:sym typeface="Garamond"/>
              </a:rPr>
              <a:t>Google search trend data is downloadable in .csv form from trends.google.com</a:t>
            </a:r>
            <a:endParaRPr>
              <a:latin typeface="Garamond"/>
              <a:ea typeface="Garamond"/>
              <a:cs typeface="Garamond"/>
              <a:sym typeface="Garamond"/>
            </a:endParaRPr>
          </a:p>
          <a:p>
            <a:pPr indent="-320040" lvl="0" marL="457200" rtl="0" algn="l">
              <a:lnSpc>
                <a:spcPct val="100000"/>
              </a:lnSpc>
              <a:spcBef>
                <a:spcPts val="0"/>
              </a:spcBef>
              <a:spcAft>
                <a:spcPts val="0"/>
              </a:spcAft>
              <a:buSzPts val="1440"/>
              <a:buFont typeface="Garamond"/>
              <a:buChar char="►"/>
            </a:pPr>
            <a:r>
              <a:rPr lang="en-US" sz="1400">
                <a:latin typeface="Garamond"/>
                <a:ea typeface="Garamond"/>
                <a:cs typeface="Garamond"/>
                <a:sym typeface="Garamond"/>
              </a:rPr>
              <a:t>Four food/grocery/restaurant related terms were compared in the U.S. for the last 5 yrs: RECIPE, GROCERY, DELIVERY, and HOURS</a:t>
            </a:r>
            <a:endParaRPr>
              <a:latin typeface="Garamond"/>
              <a:ea typeface="Garamond"/>
              <a:cs typeface="Garamond"/>
              <a:sym typeface="Garamond"/>
            </a:endParaRPr>
          </a:p>
          <a:p>
            <a:pPr indent="-320040" lvl="0" marL="457200" rtl="0" algn="l">
              <a:lnSpc>
                <a:spcPct val="100000"/>
              </a:lnSpc>
              <a:spcBef>
                <a:spcPts val="0"/>
              </a:spcBef>
              <a:spcAft>
                <a:spcPts val="0"/>
              </a:spcAft>
              <a:buSzPts val="1440"/>
              <a:buFont typeface="Garamond"/>
              <a:buChar char="►"/>
            </a:pPr>
            <a:r>
              <a:rPr lang="en-US" sz="1400">
                <a:latin typeface="Garamond"/>
                <a:ea typeface="Garamond"/>
                <a:cs typeface="Garamond"/>
                <a:sym typeface="Garamond"/>
              </a:rPr>
              <a:t>Data required minimal clean up; two distinct peaks corresponding to approximate date of Thanksgiving and Christmas were visible.</a:t>
            </a:r>
            <a:endParaRPr>
              <a:latin typeface="Garamond"/>
              <a:ea typeface="Garamond"/>
              <a:cs typeface="Garamond"/>
              <a:sym typeface="Garamond"/>
            </a:endParaRPr>
          </a:p>
          <a:p>
            <a:pPr indent="-320040" lvl="0" marL="457200" rtl="0" algn="l">
              <a:lnSpc>
                <a:spcPct val="100000"/>
              </a:lnSpc>
              <a:spcBef>
                <a:spcPts val="0"/>
              </a:spcBef>
              <a:spcAft>
                <a:spcPts val="0"/>
              </a:spcAft>
              <a:buSzPts val="1440"/>
              <a:buFont typeface="Garamond"/>
              <a:buChar char="►"/>
            </a:pPr>
            <a:r>
              <a:rPr lang="en-US" sz="1400">
                <a:latin typeface="Garamond"/>
                <a:ea typeface="Garamond"/>
                <a:cs typeface="Garamond"/>
                <a:sym typeface="Garamond"/>
              </a:rPr>
              <a:t>Similar to census data, search terms spiked with onset of pandemic but primarily do not  follow hospitalization features.</a:t>
            </a:r>
            <a:endParaRPr>
              <a:latin typeface="Garamond"/>
              <a:ea typeface="Garamond"/>
              <a:cs typeface="Garamond"/>
              <a:sym typeface="Garamond"/>
            </a:endParaRPr>
          </a:p>
          <a:p>
            <a:pPr indent="-320040" lvl="0" marL="457200" rtl="0" algn="l">
              <a:lnSpc>
                <a:spcPct val="100000"/>
              </a:lnSpc>
              <a:spcBef>
                <a:spcPts val="0"/>
              </a:spcBef>
              <a:spcAft>
                <a:spcPts val="0"/>
              </a:spcAft>
              <a:buSzPts val="1440"/>
              <a:buFont typeface="Garamond"/>
              <a:buChar char="►"/>
            </a:pPr>
            <a:r>
              <a:rPr lang="en-US" sz="1400">
                <a:latin typeface="Garamond"/>
                <a:ea typeface="Garamond"/>
                <a:cs typeface="Garamond"/>
                <a:sym typeface="Garamond"/>
              </a:rPr>
              <a:t>HOURS shows some additional features, but likely within pre-pandemic baseline.</a:t>
            </a:r>
            <a:endParaRPr>
              <a:latin typeface="Garamond"/>
              <a:ea typeface="Garamond"/>
              <a:cs typeface="Garamond"/>
              <a:sym typeface="Garamond"/>
            </a:endParaRPr>
          </a:p>
        </p:txBody>
      </p:sp>
      <p:pic>
        <p:nvPicPr>
          <p:cNvPr id="188" name="Google Shape;188;p7"/>
          <p:cNvPicPr preferRelativeResize="0"/>
          <p:nvPr/>
        </p:nvPicPr>
        <p:blipFill rotWithShape="1">
          <a:blip r:embed="rId3">
            <a:alphaModFix/>
          </a:blip>
          <a:srcRect b="3654" l="6813" r="7584" t="8461"/>
          <a:stretch/>
        </p:blipFill>
        <p:spPr>
          <a:xfrm>
            <a:off x="385858" y="871090"/>
            <a:ext cx="6986588" cy="5379006"/>
          </a:xfrm>
          <a:prstGeom prst="rect">
            <a:avLst/>
          </a:prstGeom>
          <a:noFill/>
          <a:ln>
            <a:noFill/>
          </a:ln>
        </p:spPr>
      </p:pic>
      <p:sp>
        <p:nvSpPr>
          <p:cNvPr id="189" name="Google Shape;189;p7"/>
          <p:cNvSpPr txBox="1"/>
          <p:nvPr/>
        </p:nvSpPr>
        <p:spPr>
          <a:xfrm>
            <a:off x="988784" y="1713187"/>
            <a:ext cx="1105537" cy="1477446"/>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Arial"/>
                <a:ea typeface="Arial"/>
                <a:cs typeface="Arial"/>
                <a:sym typeface="Arial"/>
              </a:rPr>
              <a:t>Double peaks correspond to Thanksgiving and Christmas (not seen for DELIVERY)</a:t>
            </a:r>
            <a:endParaRPr b="1" i="0" sz="1400" u="none" cap="none" strike="noStrike">
              <a:solidFill>
                <a:srgbClr val="000000"/>
              </a:solidFill>
              <a:latin typeface="Arial"/>
              <a:ea typeface="Arial"/>
              <a:cs typeface="Arial"/>
              <a:sym typeface="Arial"/>
            </a:endParaRPr>
          </a:p>
        </p:txBody>
      </p:sp>
      <p:cxnSp>
        <p:nvCxnSpPr>
          <p:cNvPr id="190" name="Google Shape;190;p7"/>
          <p:cNvCxnSpPr/>
          <p:nvPr/>
        </p:nvCxnSpPr>
        <p:spPr>
          <a:xfrm flipH="1" rot="10800000">
            <a:off x="1978066" y="2593543"/>
            <a:ext cx="299799" cy="141089"/>
          </a:xfrm>
          <a:prstGeom prst="straightConnector1">
            <a:avLst/>
          </a:prstGeom>
          <a:noFill/>
          <a:ln cap="flat" cmpd="sng" w="9525">
            <a:solidFill>
              <a:schemeClr val="dk2"/>
            </a:solidFill>
            <a:prstDash val="solid"/>
            <a:round/>
            <a:headEnd len="sm" w="sm" type="none"/>
            <a:tailEnd len="med" w="med" type="triangle"/>
          </a:ln>
        </p:spPr>
      </p:cxnSp>
      <p:cxnSp>
        <p:nvCxnSpPr>
          <p:cNvPr id="191" name="Google Shape;191;p7"/>
          <p:cNvCxnSpPr/>
          <p:nvPr/>
        </p:nvCxnSpPr>
        <p:spPr>
          <a:xfrm>
            <a:off x="2018797" y="2763806"/>
            <a:ext cx="4530380" cy="1100019"/>
          </a:xfrm>
          <a:prstGeom prst="straightConnector1">
            <a:avLst/>
          </a:prstGeom>
          <a:noFill/>
          <a:ln cap="flat" cmpd="sng" w="9525">
            <a:solidFill>
              <a:schemeClr val="dk2"/>
            </a:solidFill>
            <a:prstDash val="solid"/>
            <a:round/>
            <a:headEnd len="sm" w="sm" type="none"/>
            <a:tailEnd len="med" w="med" type="triangle"/>
          </a:ln>
        </p:spPr>
      </p:cxnSp>
      <p:sp>
        <p:nvSpPr>
          <p:cNvPr id="192" name="Google Shape;192;p7"/>
          <p:cNvSpPr txBox="1"/>
          <p:nvPr/>
        </p:nvSpPr>
        <p:spPr>
          <a:xfrm rot="-5400000">
            <a:off x="3163576" y="1693212"/>
            <a:ext cx="1466850" cy="40005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Arial"/>
                <a:ea typeface="Arial"/>
                <a:cs typeface="Arial"/>
                <a:sym typeface="Arial"/>
              </a:rPr>
              <a:t>4/5/2020</a:t>
            </a:r>
            <a:endParaRPr b="1" i="0" sz="1400" u="none" cap="none" strike="noStrike">
              <a:solidFill>
                <a:srgbClr val="000000"/>
              </a:solidFill>
              <a:latin typeface="Arial"/>
              <a:ea typeface="Arial"/>
              <a:cs typeface="Arial"/>
              <a:sym typeface="Arial"/>
            </a:endParaRPr>
          </a:p>
        </p:txBody>
      </p:sp>
      <p:sp>
        <p:nvSpPr>
          <p:cNvPr id="193" name="Google Shape;193;p7"/>
          <p:cNvSpPr txBox="1"/>
          <p:nvPr/>
        </p:nvSpPr>
        <p:spPr>
          <a:xfrm>
            <a:off x="5362836" y="1093835"/>
            <a:ext cx="1204074" cy="1477328"/>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Arial"/>
                <a:ea typeface="Arial"/>
                <a:cs typeface="Arial"/>
                <a:sym typeface="Arial"/>
              </a:rPr>
              <a:t>Indicates Late-July 2nd covid hospitalization maximum</a:t>
            </a:r>
            <a:endParaRPr b="1" i="0" sz="1400" u="none" cap="none" strike="noStrike">
              <a:solidFill>
                <a:srgbClr val="000000"/>
              </a:solidFill>
              <a:latin typeface="Arial"/>
              <a:ea typeface="Arial"/>
              <a:cs typeface="Arial"/>
              <a:sym typeface="Arial"/>
            </a:endParaRPr>
          </a:p>
        </p:txBody>
      </p:sp>
      <p:cxnSp>
        <p:nvCxnSpPr>
          <p:cNvPr id="194" name="Google Shape;194;p7"/>
          <p:cNvCxnSpPr/>
          <p:nvPr/>
        </p:nvCxnSpPr>
        <p:spPr>
          <a:xfrm flipH="1">
            <a:off x="5286356" y="1923193"/>
            <a:ext cx="514112" cy="285512"/>
          </a:xfrm>
          <a:prstGeom prst="straightConnector1">
            <a:avLst/>
          </a:prstGeom>
          <a:noFill/>
          <a:ln cap="flat" cmpd="sng" w="9525">
            <a:solidFill>
              <a:schemeClr val="dk2"/>
            </a:solidFill>
            <a:prstDash val="solid"/>
            <a:round/>
            <a:headEnd len="sm" w="sm" type="none"/>
            <a:tailEnd len="med" w="med" type="triangle"/>
          </a:ln>
        </p:spPr>
      </p:cxnSp>
      <p:sp>
        <p:nvSpPr>
          <p:cNvPr id="195" name="Google Shape;195;p7"/>
          <p:cNvSpPr txBox="1"/>
          <p:nvPr/>
        </p:nvSpPr>
        <p:spPr>
          <a:xfrm rot="-5400000">
            <a:off x="3766737" y="1758105"/>
            <a:ext cx="1466850" cy="40005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Arial"/>
                <a:ea typeface="Arial"/>
                <a:cs typeface="Arial"/>
                <a:sym typeface="Arial"/>
              </a:rPr>
              <a:t>5/24/2020</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9" name="Shape 199"/>
        <p:cNvGrpSpPr/>
        <p:nvPr/>
      </p:nvGrpSpPr>
      <p:grpSpPr>
        <a:xfrm>
          <a:off x="0" y="0"/>
          <a:ext cx="0" cy="0"/>
          <a:chOff x="0" y="0"/>
          <a:chExt cx="0" cy="0"/>
        </a:xfrm>
      </p:grpSpPr>
      <p:sp>
        <p:nvSpPr>
          <p:cNvPr id="200" name="Google Shape;200;p8"/>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a:latin typeface="Garamond"/>
                <a:ea typeface="Garamond"/>
                <a:cs typeface="Garamond"/>
                <a:sym typeface="Garamond"/>
              </a:rPr>
              <a:t>Extra</a:t>
            </a:r>
            <a:endParaRPr>
              <a:latin typeface="Garamond"/>
              <a:ea typeface="Garamond"/>
              <a:cs typeface="Garamond"/>
              <a:sym typeface="Garamond"/>
            </a:endParaRPr>
          </a:p>
        </p:txBody>
      </p:sp>
      <p:sp>
        <p:nvSpPr>
          <p:cNvPr id="201" name="Google Shape;201;p8"/>
          <p:cNvSpPr txBox="1"/>
          <p:nvPr>
            <p:ph idx="1" type="body"/>
          </p:nvPr>
        </p:nvSpPr>
        <p:spPr>
          <a:xfrm>
            <a:off x="567955" y="1255328"/>
            <a:ext cx="2599849" cy="3880609"/>
          </a:xfrm>
          <a:prstGeom prst="rect">
            <a:avLst/>
          </a:prstGeom>
          <a:noFill/>
          <a:ln>
            <a:noFill/>
          </a:ln>
        </p:spPr>
        <p:txBody>
          <a:bodyPr anchorCtr="0" anchor="t" bIns="45700" lIns="91425" spcFirstLastPara="1" rIns="91425" wrap="square" tIns="45700">
            <a:noAutofit/>
          </a:bodyPr>
          <a:lstStyle/>
          <a:p>
            <a:pPr indent="-320040" lvl="0" marL="457200" rtl="0" algn="l">
              <a:lnSpc>
                <a:spcPct val="100000"/>
              </a:lnSpc>
              <a:spcBef>
                <a:spcPts val="1000"/>
              </a:spcBef>
              <a:spcAft>
                <a:spcPts val="0"/>
              </a:spcAft>
              <a:buSzPts val="1440"/>
              <a:buFont typeface="Garamond"/>
              <a:buChar char="►"/>
            </a:pPr>
            <a:r>
              <a:rPr lang="en-US">
                <a:latin typeface="Garamond"/>
                <a:ea typeface="Garamond"/>
                <a:cs typeface="Garamond"/>
                <a:sym typeface="Garamond"/>
              </a:rPr>
              <a:t>Monthly total sales in millions of dollars</a:t>
            </a:r>
            <a:endParaRPr>
              <a:latin typeface="Garamond"/>
              <a:ea typeface="Garamond"/>
              <a:cs typeface="Garamond"/>
              <a:sym typeface="Garamond"/>
            </a:endParaRPr>
          </a:p>
        </p:txBody>
      </p:sp>
      <p:pic>
        <p:nvPicPr>
          <p:cNvPr id="202" name="Google Shape;202;p8"/>
          <p:cNvPicPr preferRelativeResize="0"/>
          <p:nvPr/>
        </p:nvPicPr>
        <p:blipFill rotWithShape="1">
          <a:blip r:embed="rId3">
            <a:alphaModFix/>
          </a:blip>
          <a:srcRect b="-4554" l="6538" r="8077" t="9632"/>
          <a:stretch/>
        </p:blipFill>
        <p:spPr>
          <a:xfrm>
            <a:off x="525271" y="1295520"/>
            <a:ext cx="7479284" cy="54134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9"/>
          <p:cNvSpPr txBox="1"/>
          <p:nvPr>
            <p:ph type="title"/>
          </p:nvPr>
        </p:nvSpPr>
        <p:spPr>
          <a:xfrm>
            <a:off x="677335" y="2396067"/>
            <a:ext cx="8596800" cy="1826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1000"/>
              </a:spcBef>
              <a:spcAft>
                <a:spcPts val="0"/>
              </a:spcAft>
              <a:buSzPts val="4000"/>
              <a:buNone/>
            </a:pPr>
            <a:r>
              <a:rPr lang="en-US" sz="2700">
                <a:solidFill>
                  <a:srgbClr val="3F3F3F"/>
                </a:solidFill>
                <a:latin typeface="Garamond"/>
                <a:ea typeface="Garamond"/>
                <a:cs typeface="Garamond"/>
                <a:sym typeface="Garamond"/>
              </a:rPr>
              <a:t>Was there evidence to support these trends on an individual company basis?</a:t>
            </a:r>
            <a:endParaRPr sz="2700"/>
          </a:p>
        </p:txBody>
      </p:sp>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