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327" r:id="rId4"/>
    <p:sldId id="287" r:id="rId5"/>
    <p:sldId id="329" r:id="rId6"/>
    <p:sldId id="311" r:id="rId7"/>
    <p:sldId id="306" r:id="rId8"/>
    <p:sldId id="314" r:id="rId9"/>
    <p:sldId id="321" r:id="rId10"/>
    <p:sldId id="316" r:id="rId11"/>
    <p:sldId id="330" r:id="rId12"/>
    <p:sldId id="326" r:id="rId13"/>
    <p:sldId id="267" r:id="rId14"/>
    <p:sldId id="324" r:id="rId15"/>
    <p:sldId id="263" r:id="rId16"/>
    <p:sldId id="264" r:id="rId17"/>
    <p:sldId id="265" r:id="rId18"/>
    <p:sldId id="305" r:id="rId19"/>
    <p:sldId id="284" r:id="rId20"/>
    <p:sldId id="331" r:id="rId21"/>
    <p:sldId id="328" r:id="rId22"/>
    <p:sldId id="270" r:id="rId23"/>
    <p:sldId id="271" r:id="rId24"/>
    <p:sldId id="323" r:id="rId25"/>
    <p:sldId id="292" r:id="rId26"/>
    <p:sldId id="29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693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4252" autoAdjust="0"/>
    <p:restoredTop sz="68760" autoAdjust="0"/>
  </p:normalViewPr>
  <p:slideViewPr>
    <p:cSldViewPr snapToGrid="0">
      <p:cViewPr>
        <p:scale>
          <a:sx n="66" d="100"/>
          <a:sy n="66" d="100"/>
        </p:scale>
        <p:origin x="-152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aushikv:Desktop:DoublePlay:DoublePlay-results-talk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aushikv:Desktop:DoublePlay:DoublePlay-results-talk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aushikv:Desktop:DoublePlay-Results:DoublePlay-results-talk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 threads</c:v>
                </c:pt>
              </c:strCache>
            </c:strRef>
          </c:tx>
          <c:spPr>
            <a:ln>
              <a:solidFill>
                <a:srgbClr val="000000"/>
              </a:solidFill>
            </a:ln>
          </c:spPr>
          <c:cat>
            <c:strRef>
              <c:f>Sheet1!$A$2:$A$10</c:f>
              <c:strCache>
                <c:ptCount val="9"/>
                <c:pt idx="0">
                  <c:v>pfscan</c:v>
                </c:pt>
                <c:pt idx="1">
                  <c:v>pbzip2</c:v>
                </c:pt>
                <c:pt idx="2">
                  <c:v>aget</c:v>
                </c:pt>
                <c:pt idx="3">
                  <c:v>apache</c:v>
                </c:pt>
                <c:pt idx="4">
                  <c:v>mysql</c:v>
                </c:pt>
                <c:pt idx="5">
                  <c:v>fft</c:v>
                </c:pt>
                <c:pt idx="6">
                  <c:v>radix</c:v>
                </c:pt>
                <c:pt idx="7">
                  <c:v>water</c:v>
                </c:pt>
                <c:pt idx="8">
                  <c:v>ocean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1.07</c:v>
                </c:pt>
                <c:pt idx="1">
                  <c:v>1.09</c:v>
                </c:pt>
                <c:pt idx="2">
                  <c:v>1.01</c:v>
                </c:pt>
                <c:pt idx="3">
                  <c:v>1.01</c:v>
                </c:pt>
                <c:pt idx="4">
                  <c:v>1.19</c:v>
                </c:pt>
                <c:pt idx="5">
                  <c:v>1.18</c:v>
                </c:pt>
                <c:pt idx="6">
                  <c:v>1.09</c:v>
                </c:pt>
                <c:pt idx="7">
                  <c:v>1.09</c:v>
                </c:pt>
                <c:pt idx="8">
                  <c:v>1.63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 threads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/>
          </c:spPr>
          <c:cat>
            <c:strRef>
              <c:f>Sheet1!$A$2:$A$9</c:f>
              <c:strCache>
                <c:ptCount val="8"/>
                <c:pt idx="0">
                  <c:v>pfscan</c:v>
                </c:pt>
                <c:pt idx="1">
                  <c:v>pbzip2</c:v>
                </c:pt>
                <c:pt idx="2">
                  <c:v>aget</c:v>
                </c:pt>
                <c:pt idx="3">
                  <c:v>apache</c:v>
                </c:pt>
                <c:pt idx="4">
                  <c:v>mysql</c:v>
                </c:pt>
                <c:pt idx="5">
                  <c:v>fft</c:v>
                </c:pt>
                <c:pt idx="6">
                  <c:v>radix</c:v>
                </c:pt>
                <c:pt idx="7">
                  <c:v>water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1.14</c:v>
                </c:pt>
                <c:pt idx="1">
                  <c:v>1.14</c:v>
                </c:pt>
                <c:pt idx="2">
                  <c:v>1.01</c:v>
                </c:pt>
                <c:pt idx="3">
                  <c:v>1.03</c:v>
                </c:pt>
                <c:pt idx="4">
                  <c:v>1.19</c:v>
                </c:pt>
                <c:pt idx="7">
                  <c:v>1.09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 threads</c:v>
                </c:pt>
              </c:strCache>
            </c:strRef>
          </c:tx>
          <c:spPr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c:spPr>
          <c:cat>
            <c:strRef>
              <c:f>Sheet1!$A$2:$A$10</c:f>
              <c:strCache>
                <c:ptCount val="9"/>
                <c:pt idx="0">
                  <c:v>pfscan</c:v>
                </c:pt>
                <c:pt idx="1">
                  <c:v>pbzip2</c:v>
                </c:pt>
                <c:pt idx="2">
                  <c:v>aget</c:v>
                </c:pt>
                <c:pt idx="3">
                  <c:v>apache</c:v>
                </c:pt>
                <c:pt idx="4">
                  <c:v>mysql</c:v>
                </c:pt>
                <c:pt idx="5">
                  <c:v>fft</c:v>
                </c:pt>
                <c:pt idx="6">
                  <c:v>radix</c:v>
                </c:pt>
                <c:pt idx="7">
                  <c:v>water</c:v>
                </c:pt>
                <c:pt idx="8">
                  <c:v>ocean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1.12</c:v>
                </c:pt>
                <c:pt idx="1">
                  <c:v>1.23</c:v>
                </c:pt>
                <c:pt idx="2">
                  <c:v>1.02</c:v>
                </c:pt>
                <c:pt idx="3">
                  <c:v>1.02</c:v>
                </c:pt>
                <c:pt idx="4">
                  <c:v>1.17</c:v>
                </c:pt>
                <c:pt idx="5">
                  <c:v>1.3</c:v>
                </c:pt>
                <c:pt idx="6">
                  <c:v>1.18</c:v>
                </c:pt>
                <c:pt idx="7">
                  <c:v>1.31</c:v>
                </c:pt>
                <c:pt idx="8">
                  <c:v>2.21</c:v>
                </c:pt>
              </c:numCache>
            </c:numRef>
          </c:val>
        </c:ser>
        <c:axId val="552705896"/>
        <c:axId val="552708952"/>
      </c:barChart>
      <c:catAx>
        <c:axId val="552705896"/>
        <c:scaling>
          <c:orientation val="minMax"/>
        </c:scaling>
        <c:axPos val="b"/>
        <c:tickLblPos val="nextTo"/>
        <c:crossAx val="552708952"/>
        <c:crosses val="autoZero"/>
        <c:auto val="1"/>
        <c:lblAlgn val="ctr"/>
        <c:lblOffset val="100"/>
      </c:catAx>
      <c:valAx>
        <c:axId val="552708952"/>
        <c:scaling>
          <c:orientation val="minMax"/>
          <c:min val="0.0"/>
        </c:scaling>
        <c:axPos val="l"/>
        <c:majorGridlines/>
        <c:numFmt formatCode="General" sourceLinked="1"/>
        <c:tickLblPos val="nextTo"/>
        <c:crossAx val="552705896"/>
        <c:crosses val="autoZero"/>
        <c:crossBetween val="between"/>
        <c:majorUnit val="1.0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Sheet1!$G$1</c:f>
              <c:strCache>
                <c:ptCount val="1"/>
                <c:pt idx="0">
                  <c:v>4 cores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cat>
            <c:strRef>
              <c:f>Sheet1!$F$2:$F$10</c:f>
              <c:strCache>
                <c:ptCount val="9"/>
                <c:pt idx="0">
                  <c:v>pfscan</c:v>
                </c:pt>
                <c:pt idx="1">
                  <c:v>pbzip2</c:v>
                </c:pt>
                <c:pt idx="2">
                  <c:v>aget</c:v>
                </c:pt>
                <c:pt idx="3">
                  <c:v>apache</c:v>
                </c:pt>
                <c:pt idx="4">
                  <c:v>mysql</c:v>
                </c:pt>
                <c:pt idx="5">
                  <c:v>fft</c:v>
                </c:pt>
                <c:pt idx="6">
                  <c:v>radix</c:v>
                </c:pt>
                <c:pt idx="7">
                  <c:v>water</c:v>
                </c:pt>
                <c:pt idx="8">
                  <c:v>ocean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2.05</c:v>
                </c:pt>
                <c:pt idx="1">
                  <c:v>2.11</c:v>
                </c:pt>
                <c:pt idx="2">
                  <c:v>1.99</c:v>
                </c:pt>
                <c:pt idx="3">
                  <c:v>1.1</c:v>
                </c:pt>
                <c:pt idx="4">
                  <c:v>1.19</c:v>
                </c:pt>
                <c:pt idx="5">
                  <c:v>2.06</c:v>
                </c:pt>
                <c:pt idx="6">
                  <c:v>2.14</c:v>
                </c:pt>
                <c:pt idx="7">
                  <c:v>2.06</c:v>
                </c:pt>
                <c:pt idx="8">
                  <c:v>3.22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6 cores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cat>
            <c:strRef>
              <c:f>Sheet1!$F$2:$F$9</c:f>
              <c:strCache>
                <c:ptCount val="8"/>
                <c:pt idx="0">
                  <c:v>pfscan</c:v>
                </c:pt>
                <c:pt idx="1">
                  <c:v>pbzip2</c:v>
                </c:pt>
                <c:pt idx="2">
                  <c:v>aget</c:v>
                </c:pt>
                <c:pt idx="3">
                  <c:v>apache</c:v>
                </c:pt>
                <c:pt idx="4">
                  <c:v>mysql</c:v>
                </c:pt>
                <c:pt idx="5">
                  <c:v>fft</c:v>
                </c:pt>
                <c:pt idx="6">
                  <c:v>radix</c:v>
                </c:pt>
                <c:pt idx="7">
                  <c:v>water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8"/>
                <c:pt idx="0">
                  <c:v>2.12</c:v>
                </c:pt>
                <c:pt idx="1">
                  <c:v>2.19</c:v>
                </c:pt>
                <c:pt idx="2">
                  <c:v>2.02</c:v>
                </c:pt>
                <c:pt idx="3">
                  <c:v>1.11</c:v>
                </c:pt>
                <c:pt idx="4">
                  <c:v>1.19</c:v>
                </c:pt>
                <c:pt idx="7">
                  <c:v>1.89</c:v>
                </c:pt>
              </c:numCache>
            </c:numRef>
          </c:val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8 cores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cat>
            <c:strRef>
              <c:f>Sheet1!$F$2:$F$10</c:f>
              <c:strCache>
                <c:ptCount val="9"/>
                <c:pt idx="0">
                  <c:v>pfscan</c:v>
                </c:pt>
                <c:pt idx="1">
                  <c:v>pbzip2</c:v>
                </c:pt>
                <c:pt idx="2">
                  <c:v>aget</c:v>
                </c:pt>
                <c:pt idx="3">
                  <c:v>apache</c:v>
                </c:pt>
                <c:pt idx="4">
                  <c:v>mysql</c:v>
                </c:pt>
                <c:pt idx="5">
                  <c:v>fft</c:v>
                </c:pt>
                <c:pt idx="6">
                  <c:v>radix</c:v>
                </c:pt>
                <c:pt idx="7">
                  <c:v>water</c:v>
                </c:pt>
                <c:pt idx="8">
                  <c:v>ocean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2.02</c:v>
                </c:pt>
                <c:pt idx="1">
                  <c:v>2.28</c:v>
                </c:pt>
                <c:pt idx="2">
                  <c:v>2.04</c:v>
                </c:pt>
                <c:pt idx="3">
                  <c:v>1.09</c:v>
                </c:pt>
                <c:pt idx="4">
                  <c:v>1.17</c:v>
                </c:pt>
                <c:pt idx="5">
                  <c:v>2.31</c:v>
                </c:pt>
                <c:pt idx="6">
                  <c:v>2.27</c:v>
                </c:pt>
                <c:pt idx="7">
                  <c:v>1.92</c:v>
                </c:pt>
                <c:pt idx="8">
                  <c:v>3.78</c:v>
                </c:pt>
              </c:numCache>
            </c:numRef>
          </c:val>
        </c:ser>
        <c:axId val="552411544"/>
        <c:axId val="552414776"/>
      </c:barChart>
      <c:catAx>
        <c:axId val="552411544"/>
        <c:scaling>
          <c:orientation val="minMax"/>
        </c:scaling>
        <c:axPos val="b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552414776"/>
        <c:crosses val="autoZero"/>
        <c:auto val="1"/>
        <c:lblAlgn val="ctr"/>
        <c:lblOffset val="100"/>
      </c:catAx>
      <c:valAx>
        <c:axId val="5524147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552411544"/>
        <c:crosses val="autoZero"/>
        <c:crossBetween val="between"/>
        <c:majorUnit val="1.0"/>
      </c:valAx>
    </c:plotArea>
    <c:legend>
      <c:legendPos val="r"/>
      <c:layout/>
      <c:txPr>
        <a:bodyPr/>
        <a:lstStyle/>
        <a:p>
          <a:pPr>
            <a:defRPr sz="1800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Sheet1!$B$35</c:f>
              <c:strCache>
                <c:ptCount val="1"/>
                <c:pt idx="0">
                  <c:v>Offline replay</c:v>
                </c:pt>
              </c:strCache>
            </c:strRef>
          </c:tx>
          <c:cat>
            <c:strRef>
              <c:f>Sheet1!$A$36:$A$44</c:f>
              <c:strCache>
                <c:ptCount val="9"/>
                <c:pt idx="0">
                  <c:v>pfscan</c:v>
                </c:pt>
                <c:pt idx="1">
                  <c:v>pbzip2</c:v>
                </c:pt>
                <c:pt idx="2">
                  <c:v>aget</c:v>
                </c:pt>
                <c:pt idx="3">
                  <c:v>apache</c:v>
                </c:pt>
                <c:pt idx="4">
                  <c:v>mysql</c:v>
                </c:pt>
                <c:pt idx="5">
                  <c:v>fft</c:v>
                </c:pt>
                <c:pt idx="6">
                  <c:v>radix</c:v>
                </c:pt>
                <c:pt idx="7">
                  <c:v>ocean</c:v>
                </c:pt>
                <c:pt idx="8">
                  <c:v>water</c:v>
                </c:pt>
              </c:strCache>
            </c:strRef>
          </c:cat>
          <c:val>
            <c:numRef>
              <c:f>Sheet1!$B$36:$B$44</c:f>
              <c:numCache>
                <c:formatCode>General</c:formatCode>
                <c:ptCount val="9"/>
                <c:pt idx="0">
                  <c:v>0.998968700046408</c:v>
                </c:pt>
                <c:pt idx="1">
                  <c:v>1.01342062193126</c:v>
                </c:pt>
                <c:pt idx="2">
                  <c:v>0.0132137800849457</c:v>
                </c:pt>
                <c:pt idx="3">
                  <c:v>0.000901713255184851</c:v>
                </c:pt>
                <c:pt idx="4">
                  <c:v>0.0176843510176843</c:v>
                </c:pt>
                <c:pt idx="5">
                  <c:v>0.981082456735663</c:v>
                </c:pt>
                <c:pt idx="6">
                  <c:v>0.998538011695906</c:v>
                </c:pt>
                <c:pt idx="7">
                  <c:v>0.996117875419093</c:v>
                </c:pt>
                <c:pt idx="8">
                  <c:v>1.038817364300964</c:v>
                </c:pt>
              </c:numCache>
            </c:numRef>
          </c:val>
        </c:ser>
        <c:overlap val="100"/>
        <c:axId val="552552536"/>
        <c:axId val="552555736"/>
      </c:barChart>
      <c:catAx>
        <c:axId val="552552536"/>
        <c:scaling>
          <c:orientation val="minMax"/>
        </c:scaling>
        <c:axPos val="b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552555736"/>
        <c:crosses val="autoZero"/>
        <c:auto val="1"/>
        <c:lblAlgn val="ctr"/>
        <c:lblOffset val="100"/>
      </c:catAx>
      <c:valAx>
        <c:axId val="552555736"/>
        <c:scaling>
          <c:orientation val="minMax"/>
          <c:max val="1.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552552536"/>
        <c:crosses val="autoZero"/>
        <c:crossBetween val="between"/>
        <c:majorUnit val="0.25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55D26-F1C2-8746-8676-E15C46C83E73}" type="datetimeFigureOut">
              <a:rPr lang="en-US" smtClean="0"/>
              <a:pPr/>
              <a:t>3/7/11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5E866-EF61-3148-A7F6-F9802A664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AB02A-6672-A84D-AD99-DB1DE186D0DD}" type="datetimeFigureOut">
              <a:rPr lang="en-US" smtClean="0"/>
              <a:pPr/>
              <a:t>3/7/11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822D9-2B18-4C43-AE7C-A256E121A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>
              <a:latin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F9D4-00E6-2046-9DF8-2C12D6C873B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F9D4-00E6-2046-9DF8-2C12D6C873B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F9D4-00E6-2046-9DF8-2C12D6C873B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latin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F9D4-00E6-2046-9DF8-2C12D6C873B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F9D4-00E6-2046-9DF8-2C12D6C873B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F9D4-00E6-2046-9DF8-2C12D6C873B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F9D4-00E6-2046-9DF8-2C12D6C873B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F9D4-00E6-2046-9DF8-2C12D6C873B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F9D4-00E6-2046-9DF8-2C12D6C873B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F9D4-00E6-2046-9DF8-2C12D6C873B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F9D4-00E6-2046-9DF8-2C12D6C873B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F9D4-00E6-2046-9DF8-2C12D6C873B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F9D4-00E6-2046-9DF8-2C12D6C873B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F9D4-00E6-2046-9DF8-2C12D6C873B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latin typeface="Times New Roman" charset="0"/>
              <a:ea typeface="+mn-ea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F9D4-00E6-2046-9DF8-2C12D6C873B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latin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F9D4-00E6-2046-9DF8-2C12D6C873B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F9D4-00E6-2046-9DF8-2C12D6C873B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714"/>
            <a:ext cx="8229600" cy="50834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940794"/>
            <a:ext cx="8229600" cy="1588"/>
          </a:xfrm>
          <a:prstGeom prst="line">
            <a:avLst/>
          </a:prstGeom>
          <a:ln w="444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8889"/>
            <a:ext cx="4038600" cy="49972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8889"/>
            <a:ext cx="4038600" cy="49972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940794"/>
            <a:ext cx="8229600" cy="1588"/>
          </a:xfrm>
          <a:prstGeom prst="line">
            <a:avLst/>
          </a:prstGeom>
          <a:ln w="444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506120"/>
            <a:ext cx="8229600" cy="1588"/>
          </a:xfrm>
          <a:prstGeom prst="line">
            <a:avLst/>
          </a:prstGeom>
          <a:ln w="444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Kaushik Veeraraghavan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ichigan-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7200" y="6201719"/>
            <a:ext cx="596568" cy="566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1114425"/>
            <a:ext cx="7772400" cy="1470025"/>
          </a:xfrm>
        </p:spPr>
        <p:txBody>
          <a:bodyPr/>
          <a:lstStyle/>
          <a:p>
            <a:r>
              <a:rPr lang="en-US" dirty="0"/>
              <a:t>DoublePlay: Parallelizing Sequential Logging and Replay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3225799"/>
            <a:ext cx="6400800" cy="204893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Kaushik </a:t>
            </a:r>
            <a:r>
              <a:rPr lang="en-US" sz="2400" dirty="0" smtClean="0">
                <a:solidFill>
                  <a:schemeClr val="accent1"/>
                </a:solidFill>
              </a:rPr>
              <a:t>Veeraraghavan </a:t>
            </a:r>
          </a:p>
          <a:p>
            <a:r>
              <a:rPr lang="en-US" sz="2400" dirty="0" err="1" smtClean="0"/>
              <a:t>Dongyoon</a:t>
            </a:r>
            <a:r>
              <a:rPr lang="en-US" sz="2400" dirty="0" smtClean="0"/>
              <a:t> Lee, </a:t>
            </a:r>
            <a:r>
              <a:rPr lang="en-US" sz="2400" dirty="0"/>
              <a:t>Benjamin </a:t>
            </a:r>
            <a:r>
              <a:rPr lang="en-US" sz="2400" dirty="0" err="1" smtClean="0"/>
              <a:t>Wester</a:t>
            </a:r>
            <a:r>
              <a:rPr lang="en-US" sz="2400" dirty="0" smtClean="0"/>
              <a:t>, </a:t>
            </a:r>
            <a:r>
              <a:rPr lang="en-US" sz="2400" dirty="0"/>
              <a:t>Jessica </a:t>
            </a:r>
            <a:r>
              <a:rPr lang="en-US" sz="2400" dirty="0" err="1" smtClean="0"/>
              <a:t>Ouyang</a:t>
            </a:r>
            <a:r>
              <a:rPr lang="en-US" sz="2400" dirty="0" smtClean="0"/>
              <a:t>, </a:t>
            </a:r>
          </a:p>
          <a:p>
            <a:r>
              <a:rPr lang="en-US" sz="2400" dirty="0" smtClean="0"/>
              <a:t>Peter </a:t>
            </a:r>
            <a:r>
              <a:rPr lang="en-US" sz="2400" dirty="0"/>
              <a:t>M. </a:t>
            </a:r>
            <a:r>
              <a:rPr lang="en-US" sz="2400" dirty="0" smtClean="0"/>
              <a:t>Chen, </a:t>
            </a:r>
            <a:r>
              <a:rPr lang="en-US" sz="2400" dirty="0"/>
              <a:t>Jason </a:t>
            </a:r>
            <a:r>
              <a:rPr lang="en-US" sz="2400" dirty="0" err="1" smtClean="0"/>
              <a:t>Flinn</a:t>
            </a:r>
            <a:r>
              <a:rPr lang="en-US" sz="2400" dirty="0" smtClean="0"/>
              <a:t>, </a:t>
            </a:r>
            <a:r>
              <a:rPr lang="en-US" sz="2400" dirty="0" err="1"/>
              <a:t>Satish</a:t>
            </a:r>
            <a:r>
              <a:rPr lang="en-US" sz="2400" dirty="0"/>
              <a:t> </a:t>
            </a:r>
            <a:r>
              <a:rPr lang="en-US" sz="2400" dirty="0" err="1" smtClean="0"/>
              <a:t>Narayanasamy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>
                <a:solidFill>
                  <a:schemeClr val="tx1"/>
                </a:solidFill>
              </a:rPr>
              <a:t>University of Michigan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653398"/>
          </a:xfrm>
        </p:spPr>
        <p:txBody>
          <a:bodyPr>
            <a:noAutofit/>
          </a:bodyPr>
          <a:lstStyle/>
          <a:p>
            <a:r>
              <a:rPr lang="en-US" sz="4000" dirty="0" smtClean="0"/>
              <a:t>DoublePlay keeps the executions in sync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4452724"/>
            <a:ext cx="8229600" cy="165479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Respec [ASPLOS ’10]: online record and replay</a:t>
            </a:r>
          </a:p>
          <a:p>
            <a:pPr lvl="1"/>
            <a:r>
              <a:rPr lang="en-US" sz="2200" dirty="0" smtClean="0"/>
              <a:t>Total order and return value of system calls</a:t>
            </a:r>
          </a:p>
          <a:p>
            <a:pPr lvl="1"/>
            <a:r>
              <a:rPr lang="en-US" sz="2200" dirty="0" smtClean="0"/>
              <a:t>Partial order and return value of synchronization operations</a:t>
            </a:r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7CF-C981-5445-969A-5332EAF4CE9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5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-62866" y="1804719"/>
            <a:ext cx="492443" cy="2728920"/>
            <a:chOff x="-12066" y="2033319"/>
            <a:chExt cx="492443" cy="2728920"/>
          </a:xfrm>
        </p:grpSpPr>
        <p:cxnSp>
          <p:nvCxnSpPr>
            <p:cNvPr id="135" name="Straight Arrow Connector 134"/>
            <p:cNvCxnSpPr/>
            <p:nvPr/>
          </p:nvCxnSpPr>
          <p:spPr>
            <a:xfrm rot="5400000">
              <a:off x="-975317" y="3396985"/>
              <a:ext cx="27289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-12066" y="2054171"/>
              <a:ext cx="492443" cy="62645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 smtClean="0"/>
                <a:t>TIME</a:t>
              </a:r>
              <a:endParaRPr lang="en-US" sz="2000" dirty="0"/>
            </a:p>
          </p:txBody>
        </p:sp>
      </p:grpSp>
      <p:grpSp>
        <p:nvGrpSpPr>
          <p:cNvPr id="4" name="Group 77"/>
          <p:cNvGrpSpPr/>
          <p:nvPr/>
        </p:nvGrpSpPr>
        <p:grpSpPr>
          <a:xfrm>
            <a:off x="535291" y="952183"/>
            <a:ext cx="3498249" cy="1854640"/>
            <a:chOff x="586091" y="1180783"/>
            <a:chExt cx="3498249" cy="1854640"/>
          </a:xfrm>
        </p:grpSpPr>
        <p:grpSp>
          <p:nvGrpSpPr>
            <p:cNvPr id="5" name="Group 116"/>
            <p:cNvGrpSpPr/>
            <p:nvPr/>
          </p:nvGrpSpPr>
          <p:grpSpPr>
            <a:xfrm>
              <a:off x="909210" y="2296106"/>
              <a:ext cx="2607498" cy="378213"/>
              <a:chOff x="535410" y="2325431"/>
              <a:chExt cx="2607498" cy="378213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535410" y="2334908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1260449" y="2325431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2091773" y="2337884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52000">
                    <a:srgbClr val="F3F253"/>
                  </a:gs>
                  <a:gs pos="100000">
                    <a:srgbClr val="FEFFB7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2914308" y="2328407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3CD1"/>
                  </a:gs>
                  <a:gs pos="100000">
                    <a:srgbClr val="CDADFF"/>
                  </a:gs>
                </a:gsLst>
                <a:lin ang="162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117"/>
            <p:cNvGrpSpPr/>
            <p:nvPr/>
          </p:nvGrpSpPr>
          <p:grpSpPr>
            <a:xfrm>
              <a:off x="909210" y="2657212"/>
              <a:ext cx="2613858" cy="378211"/>
              <a:chOff x="535410" y="2838943"/>
              <a:chExt cx="2613858" cy="378211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535410" y="2848424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1256216" y="2838943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2093897" y="2851394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52000">
                    <a:srgbClr val="F3F253"/>
                  </a:gs>
                  <a:gs pos="100000">
                    <a:srgbClr val="FEFFB7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2920668" y="2841918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3CD1"/>
                  </a:gs>
                  <a:gs pos="100000">
                    <a:srgbClr val="CDADFF"/>
                  </a:gs>
                </a:gsLst>
                <a:lin ang="162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Connector 54"/>
            <p:cNvCxnSpPr/>
            <p:nvPr/>
          </p:nvCxnSpPr>
          <p:spPr>
            <a:xfrm flipV="1">
              <a:off x="687677" y="2657475"/>
              <a:ext cx="3287423" cy="12614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483808" y="2282146"/>
              <a:ext cx="587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Ep 1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96506" y="2624334"/>
              <a:ext cx="587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Ep 2</a:t>
              </a:r>
              <a:endParaRPr lang="en-US" dirty="0"/>
            </a:p>
          </p:txBody>
        </p:sp>
        <p:grpSp>
          <p:nvGrpSpPr>
            <p:cNvPr id="9" name="Group 87"/>
            <p:cNvGrpSpPr/>
            <p:nvPr/>
          </p:nvGrpSpPr>
          <p:grpSpPr>
            <a:xfrm>
              <a:off x="586091" y="1180783"/>
              <a:ext cx="3186561" cy="814192"/>
              <a:chOff x="332091" y="929556"/>
              <a:chExt cx="3186561" cy="814192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332091" y="1368465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0</a:t>
                </a:r>
                <a:endParaRPr lang="en-US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155380" y="1371440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1</a:t>
                </a:r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1971633" y="1371441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2</a:t>
                </a:r>
                <a:endParaRPr lang="en-US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777988" y="1374416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3</a:t>
                </a:r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11351" y="929556"/>
                <a:ext cx="309756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Thread-parallel execution</a:t>
                </a:r>
                <a:endParaRPr lang="en-US" sz="2200" dirty="0"/>
              </a:p>
            </p:txBody>
          </p:sp>
        </p:grpSp>
      </p:grpSp>
      <p:grpSp>
        <p:nvGrpSpPr>
          <p:cNvPr id="11" name="Group 76"/>
          <p:cNvGrpSpPr/>
          <p:nvPr/>
        </p:nvGrpSpPr>
        <p:grpSpPr>
          <a:xfrm>
            <a:off x="5961582" y="2073193"/>
            <a:ext cx="228600" cy="1474478"/>
            <a:chOff x="5455701" y="2101768"/>
            <a:chExt cx="228600" cy="1474478"/>
          </a:xfrm>
        </p:grpSpPr>
        <p:sp>
          <p:nvSpPr>
            <p:cNvPr id="29" name="Rounded Rectangle 28"/>
            <p:cNvSpPr/>
            <p:nvPr/>
          </p:nvSpPr>
          <p:spPr>
            <a:xfrm>
              <a:off x="5455701" y="2101768"/>
              <a:ext cx="228600" cy="365760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numCol="1"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455701" y="2471341"/>
              <a:ext cx="228600" cy="365760"/>
            </a:xfrm>
            <a:prstGeom prst="roundRect">
              <a:avLst/>
            </a:prstGeom>
            <a:gradFill flip="none" rotWithShape="1">
              <a:gsLst>
                <a:gs pos="52000">
                  <a:srgbClr val="F3F253"/>
                </a:gs>
                <a:gs pos="100000">
                  <a:srgbClr val="FEFFB7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numCol="1"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455701" y="3210486"/>
              <a:ext cx="228600" cy="365760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vert" numCol="1"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455701" y="2840914"/>
              <a:ext cx="228600" cy="365760"/>
            </a:xfrm>
            <a:prstGeom prst="roundRect">
              <a:avLst/>
            </a:prstGeom>
            <a:gradFill flip="none" rotWithShape="1">
              <a:gsLst>
                <a:gs pos="0">
                  <a:srgbClr val="A73CD1"/>
                </a:gs>
                <a:gs pos="100000">
                  <a:srgbClr val="CDADFF"/>
                </a:gs>
              </a:gsLst>
              <a:lin ang="16200000" scaled="0"/>
              <a:tileRect/>
            </a:gradFill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vert" numCol="1"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5807351" y="1727778"/>
            <a:ext cx="5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 1</a:t>
            </a:r>
            <a:endParaRPr lang="en-US" dirty="0"/>
          </a:p>
        </p:txBody>
      </p:sp>
      <p:grpSp>
        <p:nvGrpSpPr>
          <p:cNvPr id="12" name="Group 95"/>
          <p:cNvGrpSpPr/>
          <p:nvPr/>
        </p:nvGrpSpPr>
        <p:grpSpPr>
          <a:xfrm>
            <a:off x="6611114" y="2082801"/>
            <a:ext cx="587834" cy="1807343"/>
            <a:chOff x="6097756" y="2585432"/>
            <a:chExt cx="587834" cy="1807343"/>
          </a:xfrm>
        </p:grpSpPr>
        <p:grpSp>
          <p:nvGrpSpPr>
            <p:cNvPr id="13" name="Group 61"/>
            <p:cNvGrpSpPr/>
            <p:nvPr/>
          </p:nvGrpSpPr>
          <p:grpSpPr>
            <a:xfrm>
              <a:off x="6241741" y="2924744"/>
              <a:ext cx="228600" cy="1468031"/>
              <a:chOff x="6089341" y="2678900"/>
              <a:chExt cx="228600" cy="1468031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6089341" y="2678900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6089341" y="3413748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089341" y="3781171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52000">
                    <a:srgbClr val="F3F253"/>
                  </a:gs>
                  <a:gs pos="100000">
                    <a:srgbClr val="FEFFB7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089341" y="3046324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3CD1"/>
                  </a:gs>
                  <a:gs pos="100000">
                    <a:srgbClr val="CDADFF"/>
                  </a:gs>
                </a:gsLst>
                <a:lin ang="162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6097756" y="2585432"/>
              <a:ext cx="587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Ep 2</a:t>
              </a:r>
              <a:endParaRPr lang="en-US" dirty="0"/>
            </a:p>
          </p:txBody>
        </p:sp>
      </p:grpSp>
      <p:grpSp>
        <p:nvGrpSpPr>
          <p:cNvPr id="18" name="Group 91"/>
          <p:cNvGrpSpPr/>
          <p:nvPr/>
        </p:nvGrpSpPr>
        <p:grpSpPr>
          <a:xfrm>
            <a:off x="5682167" y="961175"/>
            <a:ext cx="3175535" cy="812594"/>
            <a:chOff x="5123367" y="995422"/>
            <a:chExt cx="3175535" cy="812594"/>
          </a:xfrm>
        </p:grpSpPr>
        <p:sp>
          <p:nvSpPr>
            <p:cNvPr id="139" name="TextBox 138"/>
            <p:cNvSpPr txBox="1"/>
            <p:nvPr/>
          </p:nvSpPr>
          <p:spPr>
            <a:xfrm>
              <a:off x="6729041" y="1435709"/>
              <a:ext cx="74066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CPU 6</a:t>
              </a:r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123367" y="1432733"/>
              <a:ext cx="74066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CPU 4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526929" y="1438684"/>
              <a:ext cx="74066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CPU 7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929722" y="1435708"/>
              <a:ext cx="74066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CPU 5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03145" y="995422"/>
              <a:ext cx="29957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Epoch-parallel execution</a:t>
              </a:r>
              <a:endParaRPr lang="en-US" sz="2200" dirty="0"/>
            </a:p>
          </p:txBody>
        </p:sp>
      </p:grpSp>
      <p:sp>
        <p:nvSpPr>
          <p:cNvPr id="76" name="Vertical Scroll 75"/>
          <p:cNvSpPr/>
          <p:nvPr/>
        </p:nvSpPr>
        <p:spPr>
          <a:xfrm>
            <a:off x="3730019" y="2769779"/>
            <a:ext cx="1320800" cy="1064539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Syscalls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Sync ops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Signals</a:t>
            </a:r>
          </a:p>
        </p:txBody>
      </p:sp>
      <p:sp>
        <p:nvSpPr>
          <p:cNvPr id="80" name="Hexagon 79"/>
          <p:cNvSpPr/>
          <p:nvPr/>
        </p:nvSpPr>
        <p:spPr>
          <a:xfrm>
            <a:off x="4011467" y="2232964"/>
            <a:ext cx="457200" cy="374904"/>
          </a:xfrm>
          <a:prstGeom prst="hexagon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29166 7.40741E-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18229 -1.48148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6" grpId="0" animBg="1"/>
      <p:bldP spid="76" grpId="1" animBg="1"/>
      <p:bldP spid="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loud 96"/>
          <p:cNvSpPr/>
          <p:nvPr/>
        </p:nvSpPr>
        <p:spPr>
          <a:xfrm>
            <a:off x="4015844" y="3331066"/>
            <a:ext cx="1939955" cy="1000574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State matches?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653398"/>
          </a:xfrm>
        </p:spPr>
        <p:txBody>
          <a:bodyPr>
            <a:noAutofit/>
          </a:bodyPr>
          <a:lstStyle/>
          <a:p>
            <a:r>
              <a:rPr lang="en-US" sz="4000" dirty="0" smtClean="0"/>
              <a:t>Forward recovery from memory divergence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4778375"/>
            <a:ext cx="8229600" cy="13291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Resume execution from valid epoch-parallel state</a:t>
            </a:r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7CF-C981-5445-969A-5332EAF4CE9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5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grpSp>
        <p:nvGrpSpPr>
          <p:cNvPr id="4" name="Group 77"/>
          <p:cNvGrpSpPr/>
          <p:nvPr/>
        </p:nvGrpSpPr>
        <p:grpSpPr>
          <a:xfrm>
            <a:off x="-62866" y="1804719"/>
            <a:ext cx="492443" cy="2728920"/>
            <a:chOff x="-12066" y="2033319"/>
            <a:chExt cx="492443" cy="2728920"/>
          </a:xfrm>
        </p:grpSpPr>
        <p:cxnSp>
          <p:nvCxnSpPr>
            <p:cNvPr id="135" name="Straight Arrow Connector 134"/>
            <p:cNvCxnSpPr/>
            <p:nvPr/>
          </p:nvCxnSpPr>
          <p:spPr>
            <a:xfrm rot="5400000">
              <a:off x="-975317" y="3396985"/>
              <a:ext cx="27289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-12066" y="2054171"/>
              <a:ext cx="492443" cy="62645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 smtClean="0"/>
                <a:t>TIME</a:t>
              </a:r>
              <a:endParaRPr lang="en-US" sz="2000" dirty="0"/>
            </a:p>
          </p:txBody>
        </p:sp>
      </p:grpSp>
      <p:grpSp>
        <p:nvGrpSpPr>
          <p:cNvPr id="5" name="Group 77"/>
          <p:cNvGrpSpPr/>
          <p:nvPr/>
        </p:nvGrpSpPr>
        <p:grpSpPr>
          <a:xfrm>
            <a:off x="535291" y="952183"/>
            <a:ext cx="3498249" cy="1854640"/>
            <a:chOff x="586091" y="1180783"/>
            <a:chExt cx="3498249" cy="1854640"/>
          </a:xfrm>
        </p:grpSpPr>
        <p:grpSp>
          <p:nvGrpSpPr>
            <p:cNvPr id="6" name="Group 116"/>
            <p:cNvGrpSpPr/>
            <p:nvPr/>
          </p:nvGrpSpPr>
          <p:grpSpPr>
            <a:xfrm>
              <a:off x="909210" y="2296106"/>
              <a:ext cx="2607498" cy="378213"/>
              <a:chOff x="535410" y="2325431"/>
              <a:chExt cx="2607498" cy="378213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535410" y="2334908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1260449" y="2325431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2091773" y="2337884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52000">
                    <a:srgbClr val="F3F253"/>
                  </a:gs>
                  <a:gs pos="100000">
                    <a:srgbClr val="FEFFB7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2914308" y="2328407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3CD1"/>
                  </a:gs>
                  <a:gs pos="100000">
                    <a:srgbClr val="CDADFF"/>
                  </a:gs>
                </a:gsLst>
                <a:lin ang="162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17"/>
            <p:cNvGrpSpPr/>
            <p:nvPr/>
          </p:nvGrpSpPr>
          <p:grpSpPr>
            <a:xfrm>
              <a:off x="909210" y="2657212"/>
              <a:ext cx="2613858" cy="378211"/>
              <a:chOff x="535410" y="2838943"/>
              <a:chExt cx="2613858" cy="378211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535410" y="2848424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1256216" y="2838943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2093897" y="2851394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52000">
                    <a:srgbClr val="F3F253"/>
                  </a:gs>
                  <a:gs pos="100000">
                    <a:srgbClr val="FEFFB7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2920668" y="2841918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3CD1"/>
                  </a:gs>
                  <a:gs pos="100000">
                    <a:srgbClr val="CDADFF"/>
                  </a:gs>
                </a:gsLst>
                <a:lin ang="162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Connector 54"/>
            <p:cNvCxnSpPr/>
            <p:nvPr/>
          </p:nvCxnSpPr>
          <p:spPr>
            <a:xfrm flipV="1">
              <a:off x="687677" y="2657475"/>
              <a:ext cx="3287423" cy="12614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483808" y="2282146"/>
              <a:ext cx="587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Ep 1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96506" y="2624334"/>
              <a:ext cx="587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Ep 2</a:t>
              </a:r>
              <a:endParaRPr lang="en-US" dirty="0"/>
            </a:p>
          </p:txBody>
        </p:sp>
        <p:grpSp>
          <p:nvGrpSpPr>
            <p:cNvPr id="8" name="Group 87"/>
            <p:cNvGrpSpPr/>
            <p:nvPr/>
          </p:nvGrpSpPr>
          <p:grpSpPr>
            <a:xfrm>
              <a:off x="586091" y="1180783"/>
              <a:ext cx="3186561" cy="814192"/>
              <a:chOff x="332091" y="929556"/>
              <a:chExt cx="3186561" cy="814192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332091" y="1368465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0</a:t>
                </a:r>
                <a:endParaRPr lang="en-US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155380" y="1371440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1</a:t>
                </a:r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1971633" y="1371441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2</a:t>
                </a:r>
                <a:endParaRPr lang="en-US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777988" y="1374416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3</a:t>
                </a:r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11351" y="929556"/>
                <a:ext cx="309756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Thread-parallel execution</a:t>
                </a:r>
                <a:endParaRPr lang="en-US" sz="2200" dirty="0"/>
              </a:p>
            </p:txBody>
          </p:sp>
        </p:grpSp>
      </p:grpSp>
      <p:grpSp>
        <p:nvGrpSpPr>
          <p:cNvPr id="9" name="Group 76"/>
          <p:cNvGrpSpPr/>
          <p:nvPr/>
        </p:nvGrpSpPr>
        <p:grpSpPr>
          <a:xfrm>
            <a:off x="5682167" y="961175"/>
            <a:ext cx="3175535" cy="2928969"/>
            <a:chOff x="5377367" y="1189775"/>
            <a:chExt cx="3175535" cy="2928969"/>
          </a:xfrm>
        </p:grpSpPr>
        <p:grpSp>
          <p:nvGrpSpPr>
            <p:cNvPr id="10" name="Group 76"/>
            <p:cNvGrpSpPr/>
            <p:nvPr/>
          </p:nvGrpSpPr>
          <p:grpSpPr>
            <a:xfrm>
              <a:off x="5656782" y="2301793"/>
              <a:ext cx="228600" cy="1474478"/>
              <a:chOff x="5455701" y="2101768"/>
              <a:chExt cx="228600" cy="1474478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5455701" y="2101768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5455701" y="2471341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52000">
                    <a:srgbClr val="F3F253"/>
                  </a:gs>
                  <a:gs pos="100000">
                    <a:srgbClr val="FEFFB7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5455701" y="3210486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5455701" y="2840914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3CD1"/>
                  </a:gs>
                  <a:gs pos="100000">
                    <a:srgbClr val="CDADFF"/>
                  </a:gs>
                </a:gsLst>
                <a:lin ang="162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502551" y="1956378"/>
              <a:ext cx="587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Ep 1</a:t>
              </a:r>
              <a:endParaRPr lang="en-US" dirty="0"/>
            </a:p>
          </p:txBody>
        </p:sp>
        <p:grpSp>
          <p:nvGrpSpPr>
            <p:cNvPr id="11" name="Group 95"/>
            <p:cNvGrpSpPr/>
            <p:nvPr/>
          </p:nvGrpSpPr>
          <p:grpSpPr>
            <a:xfrm>
              <a:off x="6306314" y="2311401"/>
              <a:ext cx="587834" cy="1807343"/>
              <a:chOff x="6097756" y="2585432"/>
              <a:chExt cx="587834" cy="1807343"/>
            </a:xfrm>
          </p:grpSpPr>
          <p:grpSp>
            <p:nvGrpSpPr>
              <p:cNvPr id="12" name="Group 61"/>
              <p:cNvGrpSpPr/>
              <p:nvPr/>
            </p:nvGrpSpPr>
            <p:grpSpPr>
              <a:xfrm>
                <a:off x="6241741" y="2924744"/>
                <a:ext cx="228600" cy="1468031"/>
                <a:chOff x="6089341" y="2678900"/>
                <a:chExt cx="228600" cy="1468031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6089341" y="2678900"/>
                  <a:ext cx="228600" cy="365760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6089341" y="3413748"/>
                  <a:ext cx="228600" cy="365760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6089341" y="3781171"/>
                  <a:ext cx="228600" cy="365760"/>
                </a:xfrm>
                <a:prstGeom prst="roundRect">
                  <a:avLst/>
                </a:prstGeom>
                <a:gradFill flip="none" rotWithShape="1">
                  <a:gsLst>
                    <a:gs pos="52000">
                      <a:srgbClr val="F3F253"/>
                    </a:gs>
                    <a:gs pos="100000">
                      <a:srgbClr val="FEFFB7"/>
                    </a:gs>
                  </a:gsLst>
                  <a:lin ang="16200000" scaled="0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6089341" y="3046324"/>
                  <a:ext cx="228600" cy="36576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A73CD1"/>
                    </a:gs>
                    <a:gs pos="100000">
                      <a:srgbClr val="CDADFF"/>
                    </a:gs>
                  </a:gsLst>
                  <a:lin ang="16200000" scaled="0"/>
                  <a:tileRect/>
                </a:gra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6097756" y="2585432"/>
                <a:ext cx="587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Ep 2</a:t>
                </a:r>
                <a:endParaRPr lang="en-US" dirty="0"/>
              </a:p>
            </p:txBody>
          </p:sp>
        </p:grpSp>
        <p:grpSp>
          <p:nvGrpSpPr>
            <p:cNvPr id="13" name="Group 91"/>
            <p:cNvGrpSpPr/>
            <p:nvPr/>
          </p:nvGrpSpPr>
          <p:grpSpPr>
            <a:xfrm>
              <a:off x="5377367" y="1189775"/>
              <a:ext cx="3175535" cy="812594"/>
              <a:chOff x="5123367" y="995422"/>
              <a:chExt cx="3175535" cy="812594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6729041" y="1435709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6</a:t>
                </a:r>
                <a:endParaRPr lang="en-US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5123367" y="1432733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4</a:t>
                </a:r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7526929" y="1438684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7</a:t>
                </a:r>
                <a:endParaRPr lang="en-US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929722" y="1435708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5</a:t>
                </a:r>
                <a:endParaRPr lang="en-US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5303145" y="995422"/>
                <a:ext cx="29957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Epoch-parallel execution</a:t>
                </a:r>
                <a:endParaRPr lang="en-US" sz="2200" dirty="0"/>
              </a:p>
            </p:txBody>
          </p:sp>
        </p:grpSp>
      </p:grpSp>
      <p:sp>
        <p:nvSpPr>
          <p:cNvPr id="78" name="Hexagon 77"/>
          <p:cNvSpPr/>
          <p:nvPr/>
        </p:nvSpPr>
        <p:spPr>
          <a:xfrm>
            <a:off x="4011467" y="2226614"/>
            <a:ext cx="457200" cy="374904"/>
          </a:xfrm>
          <a:prstGeom prst="hexagon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rot="16200000" flipH="1">
            <a:off x="3854452" y="2952751"/>
            <a:ext cx="1066801" cy="3175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>
            <a:off x="5757927" y="3555544"/>
            <a:ext cx="325829" cy="3100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rved Left Arrow 55"/>
          <p:cNvSpPr/>
          <p:nvPr/>
        </p:nvSpPr>
        <p:spPr>
          <a:xfrm flipV="1">
            <a:off x="4533442" y="2595127"/>
            <a:ext cx="379368" cy="987723"/>
          </a:xfrm>
          <a:prstGeom prst="curvedLeftArrow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곱셈 기호 100"/>
          <p:cNvSpPr/>
          <p:nvPr/>
        </p:nvSpPr>
        <p:spPr>
          <a:xfrm>
            <a:off x="4068999" y="2798002"/>
            <a:ext cx="635000" cy="63500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59" descr="banda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29196">
            <a:off x="4040610" y="2300066"/>
            <a:ext cx="588956" cy="588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56" grpId="0" animBg="1"/>
      <p:bldP spid="57" grpId="0" animBg="1"/>
      <p:bldP spid="5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Monitor divergences within an epoch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1"/>
            <a:ext cx="8229600" cy="4957764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State at end of epoch must not diverge</a:t>
            </a:r>
          </a:p>
          <a:p>
            <a:pPr lvl="1"/>
            <a:r>
              <a:rPr lang="en-US" sz="2200" dirty="0" smtClean="0"/>
              <a:t>OK to allow divergence within epoch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r>
              <a:rPr lang="en-US" sz="2600" dirty="0" smtClean="0"/>
              <a:t>Benefits</a:t>
            </a:r>
          </a:p>
          <a:p>
            <a:pPr lvl="1"/>
            <a:r>
              <a:rPr lang="en-US" sz="2200" dirty="0" smtClean="0"/>
              <a:t>Epoch-parallel execution proceeds further</a:t>
            </a:r>
          </a:p>
          <a:p>
            <a:pPr lvl="1"/>
            <a:r>
              <a:rPr lang="en-US" sz="2200" dirty="0" smtClean="0"/>
              <a:t>Might eliminate pipeline stalls altogether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122"/>
          <p:cNvGrpSpPr/>
          <p:nvPr/>
        </p:nvGrpSpPr>
        <p:grpSpPr>
          <a:xfrm>
            <a:off x="5842065" y="2764402"/>
            <a:ext cx="1760065" cy="1844834"/>
            <a:chOff x="6883465" y="3908838"/>
            <a:chExt cx="1760065" cy="1844834"/>
          </a:xfrm>
        </p:grpSpPr>
        <p:sp>
          <p:nvSpPr>
            <p:cNvPr id="8" name="TextBox 7"/>
            <p:cNvSpPr txBox="1"/>
            <p:nvPr/>
          </p:nvSpPr>
          <p:spPr>
            <a:xfrm>
              <a:off x="6883465" y="3908838"/>
              <a:ext cx="75059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CPU 3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078051" y="4356500"/>
              <a:ext cx="283464" cy="572776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numCol="1"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078467" y="4567020"/>
              <a:ext cx="283464" cy="283464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81795" y="4926744"/>
              <a:ext cx="278472" cy="812350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vert" numCol="1"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079299" y="4998668"/>
              <a:ext cx="283464" cy="283464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078883" y="5383950"/>
              <a:ext cx="283464" cy="283464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77684" y="4909113"/>
              <a:ext cx="669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x = 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41396" y="5353562"/>
              <a:ext cx="13021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syswrite(x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79116" y="4484388"/>
              <a:ext cx="6762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x = 1</a:t>
              </a:r>
            </a:p>
          </p:txBody>
        </p:sp>
      </p:grpSp>
      <p:grpSp>
        <p:nvGrpSpPr>
          <p:cNvPr id="17" name="Group 123"/>
          <p:cNvGrpSpPr/>
          <p:nvPr/>
        </p:nvGrpSpPr>
        <p:grpSpPr>
          <a:xfrm>
            <a:off x="1121835" y="2764402"/>
            <a:ext cx="3452911" cy="1560485"/>
            <a:chOff x="2789756" y="3833675"/>
            <a:chExt cx="3452911" cy="1560485"/>
          </a:xfrm>
        </p:grpSpPr>
        <p:sp>
          <p:nvSpPr>
            <p:cNvPr id="18" name="TextBox 17"/>
            <p:cNvSpPr txBox="1"/>
            <p:nvPr/>
          </p:nvSpPr>
          <p:spPr>
            <a:xfrm>
              <a:off x="2789756" y="5024828"/>
              <a:ext cx="759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Epoch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86637" y="4758853"/>
              <a:ext cx="1356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syswrite(x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644496" y="4295032"/>
              <a:ext cx="297934" cy="1005840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vert" numCol="1"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637653" y="4840947"/>
              <a:ext cx="283464" cy="283464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55273" y="3833675"/>
              <a:ext cx="75059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CPU 0</a:t>
              </a:r>
              <a:endParaRPr lang="en-US" dirty="0"/>
            </a:p>
          </p:txBody>
        </p:sp>
        <p:sp>
          <p:nvSpPr>
            <p:cNvPr id="23" name="TextBox 6"/>
            <p:cNvSpPr txBox="1"/>
            <p:nvPr/>
          </p:nvSpPr>
          <p:spPr>
            <a:xfrm>
              <a:off x="4401798" y="3836649"/>
              <a:ext cx="75059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CPU 1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669911" y="4304509"/>
              <a:ext cx="283464" cy="1005840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numCol="1"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7817" y="4322690"/>
              <a:ext cx="283464" cy="283464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668103" y="4563101"/>
              <a:ext cx="283464" cy="283464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72914" y="4496398"/>
              <a:ext cx="6762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x =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20249" y="4225464"/>
              <a:ext cx="6762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x = 2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rot="10800000" flipV="1">
              <a:off x="4011099" y="4481355"/>
              <a:ext cx="602853" cy="191514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dashDot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1" idx="2"/>
            </p:cNvCxnSpPr>
            <p:nvPr/>
          </p:nvCxnSpPr>
          <p:spPr>
            <a:xfrm>
              <a:off x="4028030" y="4825270"/>
              <a:ext cx="609623" cy="15740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486729" y="5241636"/>
              <a:ext cx="1674089" cy="3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676611" y="2198748"/>
            <a:ext cx="3251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Epoch-parallel execution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2075" y="2215684"/>
            <a:ext cx="343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Thread -parallel execution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is the thread schedule recreated?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48" y="1022653"/>
            <a:ext cx="8879520" cy="4892061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endParaRPr lang="en-US" sz="2800" dirty="0" smtClean="0"/>
          </a:p>
          <a:p>
            <a:pPr marL="514350" indent="-514350"/>
            <a:r>
              <a:rPr lang="en-US" sz="2800" dirty="0" smtClean="0"/>
              <a:t>Option 1: Deterministic scheduling algorithm</a:t>
            </a:r>
          </a:p>
          <a:p>
            <a:pPr lvl="1"/>
            <a:r>
              <a:rPr lang="en-US" sz="2400" dirty="0" smtClean="0"/>
              <a:t>Each thread is assigned a strict priority</a:t>
            </a:r>
          </a:p>
          <a:p>
            <a:pPr lvl="1"/>
            <a:r>
              <a:rPr lang="en-US" sz="2400" dirty="0" smtClean="0"/>
              <a:t>Highest priority thread runs on the processor at any given time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/>
            <a:r>
              <a:rPr lang="en-US" sz="2800" dirty="0" smtClean="0"/>
              <a:t>Option 2: Record &amp; replay scheduling decisions</a:t>
            </a:r>
          </a:p>
          <a:p>
            <a:pPr lvl="1"/>
            <a:r>
              <a:rPr lang="en-US" sz="2400" dirty="0" smtClean="0"/>
              <a:t>Log instruction pointer &amp; branch count on preemption</a:t>
            </a:r>
          </a:p>
          <a:p>
            <a:pPr lvl="1"/>
            <a:r>
              <a:rPr lang="en-US" sz="2400" dirty="0" smtClean="0"/>
              <a:t>Preempt offline replay thread at logged values</a:t>
            </a:r>
          </a:p>
          <a:p>
            <a:pPr lvl="1"/>
            <a:endParaRPr lang="en-US" sz="20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60DD7CF-C981-5445-969A-5332EAF4CE9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653398"/>
          </a:xfrm>
        </p:spPr>
        <p:txBody>
          <a:bodyPr>
            <a:noAutofit/>
          </a:bodyPr>
          <a:lstStyle/>
          <a:p>
            <a:r>
              <a:rPr lang="en-US" sz="4000" dirty="0" smtClean="0"/>
              <a:t>DoublePlay: summary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5597066"/>
            <a:ext cx="8229600" cy="61023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Offline replay reproduces epoch-parallel execution</a:t>
            </a:r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7CF-C981-5445-969A-5332EAF4CE9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5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8155215" y="1242774"/>
            <a:ext cx="902811" cy="4181928"/>
            <a:chOff x="8037292" y="988786"/>
            <a:chExt cx="902811" cy="4181928"/>
          </a:xfrm>
        </p:grpSpPr>
        <p:grpSp>
          <p:nvGrpSpPr>
            <p:cNvPr id="99" name="Group 98"/>
            <p:cNvGrpSpPr/>
            <p:nvPr/>
          </p:nvGrpSpPr>
          <p:grpSpPr>
            <a:xfrm>
              <a:off x="8164534" y="1749661"/>
              <a:ext cx="640080" cy="3317973"/>
              <a:chOff x="8092024" y="1867586"/>
              <a:chExt cx="640080" cy="3317973"/>
            </a:xfrm>
          </p:grpSpPr>
          <p:grpSp>
            <p:nvGrpSpPr>
              <p:cNvPr id="84" name="Group 17"/>
              <p:cNvGrpSpPr/>
              <p:nvPr/>
            </p:nvGrpSpPr>
            <p:grpSpPr>
              <a:xfrm>
                <a:off x="8162716" y="2242574"/>
                <a:ext cx="507761" cy="2942985"/>
                <a:chOff x="5091181" y="2200496"/>
                <a:chExt cx="507761" cy="2942985"/>
              </a:xfrm>
            </p:grpSpPr>
            <p:sp>
              <p:nvSpPr>
                <p:cNvPr id="89" name="Rounded Rectangle 88"/>
                <p:cNvSpPr/>
                <p:nvPr/>
              </p:nvSpPr>
              <p:spPr>
                <a:xfrm>
                  <a:off x="5227311" y="2200496"/>
                  <a:ext cx="228600" cy="365760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5227311" y="2577943"/>
                  <a:ext cx="228600" cy="365760"/>
                </a:xfrm>
                <a:prstGeom prst="roundRect">
                  <a:avLst/>
                </a:prstGeom>
                <a:gradFill flip="none" rotWithShape="1">
                  <a:gsLst>
                    <a:gs pos="52000">
                      <a:srgbClr val="F3F253"/>
                    </a:gs>
                    <a:gs pos="100000">
                      <a:srgbClr val="FEFFB7"/>
                    </a:gs>
                  </a:gsLst>
                  <a:lin ang="16200000" scaled="0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27311" y="3314694"/>
                  <a:ext cx="228600" cy="365760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ounded Rectangle 91"/>
                <p:cNvSpPr/>
                <p:nvPr/>
              </p:nvSpPr>
              <p:spPr>
                <a:xfrm>
                  <a:off x="5227311" y="2946319"/>
                  <a:ext cx="228600" cy="36576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A73CD1"/>
                    </a:gs>
                    <a:gs pos="100000">
                      <a:srgbClr val="CDADFF"/>
                    </a:gs>
                  </a:gsLst>
                  <a:lin ang="16200000" scaled="0"/>
                  <a:tileRect/>
                </a:gra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"/>
                <p:cNvGrpSpPr/>
                <p:nvPr/>
              </p:nvGrpSpPr>
              <p:grpSpPr>
                <a:xfrm>
                  <a:off x="5227311" y="3689973"/>
                  <a:ext cx="228600" cy="1453508"/>
                  <a:chOff x="6123812" y="1987231"/>
                  <a:chExt cx="228600" cy="1453508"/>
                </a:xfrm>
              </p:grpSpPr>
              <p:sp>
                <p:nvSpPr>
                  <p:cNvPr id="95" name="Rounded Rectangle 94"/>
                  <p:cNvSpPr/>
                  <p:nvPr/>
                </p:nvSpPr>
                <p:spPr>
                  <a:xfrm>
                    <a:off x="6123812" y="1987231"/>
                    <a:ext cx="228600" cy="365760"/>
                  </a:xfrm>
                  <a:prstGeom prst="roundRect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ounded Rectangle 11"/>
                  <p:cNvSpPr/>
                  <p:nvPr/>
                </p:nvSpPr>
                <p:spPr>
                  <a:xfrm>
                    <a:off x="6123812" y="2709363"/>
                    <a:ext cx="228600" cy="365760"/>
                  </a:xfrm>
                  <a:prstGeom prst="roundRect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6123812" y="3074979"/>
                    <a:ext cx="228600" cy="365760"/>
                  </a:xfrm>
                  <a:prstGeom prst="roundRect">
                    <a:avLst/>
                  </a:prstGeom>
                  <a:gradFill flip="none" rotWithShape="1">
                    <a:gsLst>
                      <a:gs pos="52000">
                        <a:srgbClr val="F3F253"/>
                      </a:gs>
                      <a:gs pos="100000">
                        <a:srgbClr val="FEFFB7"/>
                      </a:gs>
                    </a:gsLst>
                    <a:lin ang="16200000" scaled="0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ounded Rectangle 97"/>
                  <p:cNvSpPr/>
                  <p:nvPr/>
                </p:nvSpPr>
                <p:spPr>
                  <a:xfrm>
                    <a:off x="6123812" y="2343748"/>
                    <a:ext cx="228600" cy="365760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rgbClr val="A73CD1"/>
                      </a:gs>
                      <a:gs pos="100000">
                        <a:srgbClr val="CDADFF"/>
                      </a:gs>
                    </a:gsLst>
                    <a:lin ang="16200000" scaled="0"/>
                    <a:tileRect/>
                  </a:gra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091181" y="3678321"/>
                  <a:ext cx="507761" cy="17029"/>
                </a:xfrm>
                <a:prstGeom prst="line">
                  <a:avLst/>
                </a:prstGeom>
                <a:ln w="25400" cap="flat" cmpd="sng" algn="ctr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TextBox 84"/>
              <p:cNvSpPr txBox="1"/>
              <p:nvPr/>
            </p:nvSpPr>
            <p:spPr>
              <a:xfrm>
                <a:off x="8092024" y="1867586"/>
                <a:ext cx="640080" cy="31089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CPU 0</a:t>
                </a:r>
                <a:endParaRPr lang="en-US" sz="1400" dirty="0"/>
              </a:p>
            </p:txBody>
          </p:sp>
        </p:grpSp>
        <p:sp>
          <p:nvSpPr>
            <p:cNvPr id="129" name="Rounded Rectangle 128"/>
            <p:cNvSpPr/>
            <p:nvPr/>
          </p:nvSpPr>
          <p:spPr>
            <a:xfrm>
              <a:off x="8091714" y="988786"/>
              <a:ext cx="798286" cy="4181928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037292" y="988802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REPLAY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0735" y="1242784"/>
            <a:ext cx="6835732" cy="4209132"/>
            <a:chOff x="62593" y="1242784"/>
            <a:chExt cx="6835732" cy="4209132"/>
          </a:xfrm>
        </p:grpSpPr>
        <p:grpSp>
          <p:nvGrpSpPr>
            <p:cNvPr id="127" name="Group 126"/>
            <p:cNvGrpSpPr/>
            <p:nvPr/>
          </p:nvGrpSpPr>
          <p:grpSpPr>
            <a:xfrm>
              <a:off x="62593" y="1260916"/>
              <a:ext cx="6835732" cy="4191000"/>
              <a:chOff x="8167" y="997857"/>
              <a:chExt cx="6835732" cy="4191000"/>
            </a:xfrm>
          </p:grpSpPr>
          <p:grpSp>
            <p:nvGrpSpPr>
              <p:cNvPr id="5" name="Group 77"/>
              <p:cNvGrpSpPr/>
              <p:nvPr/>
            </p:nvGrpSpPr>
            <p:grpSpPr>
              <a:xfrm>
                <a:off x="8167" y="1360378"/>
                <a:ext cx="3159684" cy="2591606"/>
                <a:chOff x="376452" y="1180783"/>
                <a:chExt cx="3159684" cy="2591606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380075" y="3403057"/>
                  <a:ext cx="5878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Ep 4</a:t>
                  </a:r>
                  <a:endParaRPr lang="en-US" dirty="0"/>
                </a:p>
              </p:txBody>
            </p:sp>
            <p:grpSp>
              <p:nvGrpSpPr>
                <p:cNvPr id="6" name="Group 116"/>
                <p:cNvGrpSpPr/>
                <p:nvPr/>
              </p:nvGrpSpPr>
              <p:grpSpPr>
                <a:xfrm>
                  <a:off x="909210" y="2296106"/>
                  <a:ext cx="2214729" cy="378213"/>
                  <a:chOff x="535410" y="2325431"/>
                  <a:chExt cx="2214729" cy="378213"/>
                </a:xfrm>
              </p:grpSpPr>
              <p:sp>
                <p:nvSpPr>
                  <p:cNvPr id="100" name="Rounded Rectangle 99"/>
                  <p:cNvSpPr/>
                  <p:nvPr/>
                </p:nvSpPr>
                <p:spPr>
                  <a:xfrm>
                    <a:off x="535410" y="2334908"/>
                    <a:ext cx="228600" cy="365760"/>
                  </a:xfrm>
                  <a:prstGeom prst="roundRect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ounded Rectangle 100"/>
                  <p:cNvSpPr/>
                  <p:nvPr/>
                </p:nvSpPr>
                <p:spPr>
                  <a:xfrm>
                    <a:off x="1158551" y="2325431"/>
                    <a:ext cx="228600" cy="365760"/>
                  </a:xfrm>
                  <a:prstGeom prst="roundRect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ounded Rectangle 103"/>
                  <p:cNvSpPr/>
                  <p:nvPr/>
                </p:nvSpPr>
                <p:spPr>
                  <a:xfrm>
                    <a:off x="1842022" y="2337884"/>
                    <a:ext cx="228600" cy="365760"/>
                  </a:xfrm>
                  <a:prstGeom prst="roundRect">
                    <a:avLst/>
                  </a:prstGeom>
                  <a:gradFill flip="none" rotWithShape="1">
                    <a:gsLst>
                      <a:gs pos="52000">
                        <a:srgbClr val="F3F253"/>
                      </a:gs>
                      <a:gs pos="100000">
                        <a:srgbClr val="FEFFB7"/>
                      </a:gs>
                    </a:gsLst>
                    <a:lin ang="16200000" scaled="0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ounded Rectangle 104"/>
                  <p:cNvSpPr/>
                  <p:nvPr/>
                </p:nvSpPr>
                <p:spPr>
                  <a:xfrm>
                    <a:off x="2521539" y="2328407"/>
                    <a:ext cx="228600" cy="365760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rgbClr val="A73CD1"/>
                      </a:gs>
                      <a:gs pos="100000">
                        <a:srgbClr val="CDADFF"/>
                      </a:gs>
                    </a:gsLst>
                    <a:lin ang="16200000" scaled="0"/>
                    <a:tileRect/>
                  </a:gra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" name="Group 117"/>
                <p:cNvGrpSpPr/>
                <p:nvPr/>
              </p:nvGrpSpPr>
              <p:grpSpPr>
                <a:xfrm>
                  <a:off x="909210" y="2657212"/>
                  <a:ext cx="2214729" cy="378211"/>
                  <a:chOff x="535410" y="2838943"/>
                  <a:chExt cx="2214729" cy="378211"/>
                </a:xfrm>
              </p:grpSpPr>
              <p:sp>
                <p:nvSpPr>
                  <p:cNvPr id="102" name="Rounded Rectangle 101"/>
                  <p:cNvSpPr/>
                  <p:nvPr/>
                </p:nvSpPr>
                <p:spPr>
                  <a:xfrm>
                    <a:off x="535410" y="2848424"/>
                    <a:ext cx="228600" cy="365760"/>
                  </a:xfrm>
                  <a:prstGeom prst="roundRect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ounded Rectangle 102"/>
                  <p:cNvSpPr/>
                  <p:nvPr/>
                </p:nvSpPr>
                <p:spPr>
                  <a:xfrm>
                    <a:off x="1158551" y="2838943"/>
                    <a:ext cx="228600" cy="365760"/>
                  </a:xfrm>
                  <a:prstGeom prst="roundRect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ounded Rectangle 105"/>
                  <p:cNvSpPr/>
                  <p:nvPr/>
                </p:nvSpPr>
                <p:spPr>
                  <a:xfrm>
                    <a:off x="1842022" y="2851394"/>
                    <a:ext cx="228600" cy="365760"/>
                  </a:xfrm>
                  <a:prstGeom prst="roundRect">
                    <a:avLst/>
                  </a:prstGeom>
                  <a:gradFill flip="none" rotWithShape="1">
                    <a:gsLst>
                      <a:gs pos="52000">
                        <a:srgbClr val="F3F253"/>
                      </a:gs>
                      <a:gs pos="100000">
                        <a:srgbClr val="FEFFB7"/>
                      </a:gs>
                    </a:gsLst>
                    <a:lin ang="16200000" scaled="0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ounded Rectangle 106"/>
                  <p:cNvSpPr/>
                  <p:nvPr/>
                </p:nvSpPr>
                <p:spPr>
                  <a:xfrm>
                    <a:off x="2521539" y="2841918"/>
                    <a:ext cx="228600" cy="365760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rgbClr val="A73CD1"/>
                      </a:gs>
                      <a:gs pos="100000">
                        <a:srgbClr val="CDADFF"/>
                      </a:gs>
                    </a:gsLst>
                    <a:lin ang="16200000" scaled="0"/>
                    <a:tileRect/>
                  </a:gra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" name="Group 118"/>
                <p:cNvGrpSpPr/>
                <p:nvPr/>
              </p:nvGrpSpPr>
              <p:grpSpPr>
                <a:xfrm>
                  <a:off x="909210" y="3019327"/>
                  <a:ext cx="2214729" cy="378213"/>
                  <a:chOff x="535410" y="3361931"/>
                  <a:chExt cx="2214729" cy="378213"/>
                </a:xfrm>
              </p:grpSpPr>
              <p:sp>
                <p:nvSpPr>
                  <p:cNvPr id="108" name="Rounded Rectangle 107"/>
                  <p:cNvSpPr/>
                  <p:nvPr/>
                </p:nvSpPr>
                <p:spPr>
                  <a:xfrm>
                    <a:off x="535410" y="3371408"/>
                    <a:ext cx="228600" cy="365760"/>
                  </a:xfrm>
                  <a:prstGeom prst="roundRect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ounded Rectangle 108"/>
                  <p:cNvSpPr/>
                  <p:nvPr/>
                </p:nvSpPr>
                <p:spPr>
                  <a:xfrm>
                    <a:off x="1158551" y="3361931"/>
                    <a:ext cx="228600" cy="365760"/>
                  </a:xfrm>
                  <a:prstGeom prst="roundRect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ounded Rectangle 111"/>
                  <p:cNvSpPr/>
                  <p:nvPr/>
                </p:nvSpPr>
                <p:spPr>
                  <a:xfrm>
                    <a:off x="1842022" y="3374384"/>
                    <a:ext cx="228600" cy="365760"/>
                  </a:xfrm>
                  <a:prstGeom prst="roundRect">
                    <a:avLst/>
                  </a:prstGeom>
                  <a:gradFill flip="none" rotWithShape="1">
                    <a:gsLst>
                      <a:gs pos="52000">
                        <a:srgbClr val="F3F253"/>
                      </a:gs>
                      <a:gs pos="100000">
                        <a:srgbClr val="FEFFB7"/>
                      </a:gs>
                    </a:gsLst>
                    <a:lin ang="16200000" scaled="0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ounded Rectangle 112"/>
                  <p:cNvSpPr/>
                  <p:nvPr/>
                </p:nvSpPr>
                <p:spPr>
                  <a:xfrm>
                    <a:off x="2521539" y="3364907"/>
                    <a:ext cx="228600" cy="365760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rgbClr val="A73CD1"/>
                      </a:gs>
                      <a:gs pos="100000">
                        <a:srgbClr val="CDADFF"/>
                      </a:gs>
                    </a:gsLst>
                    <a:lin ang="16200000" scaled="0"/>
                    <a:tileRect/>
                  </a:gra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" name="Group 119"/>
                <p:cNvGrpSpPr/>
                <p:nvPr/>
              </p:nvGrpSpPr>
              <p:grpSpPr>
                <a:xfrm>
                  <a:off x="909210" y="3388900"/>
                  <a:ext cx="2214729" cy="378211"/>
                  <a:chOff x="535410" y="3875443"/>
                  <a:chExt cx="2214729" cy="378211"/>
                </a:xfrm>
              </p:grpSpPr>
              <p:sp>
                <p:nvSpPr>
                  <p:cNvPr id="110" name="Rounded Rectangle 109"/>
                  <p:cNvSpPr/>
                  <p:nvPr/>
                </p:nvSpPr>
                <p:spPr>
                  <a:xfrm>
                    <a:off x="535410" y="3884924"/>
                    <a:ext cx="228600" cy="365760"/>
                  </a:xfrm>
                  <a:prstGeom prst="roundRect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1158551" y="3875443"/>
                    <a:ext cx="228600" cy="365760"/>
                  </a:xfrm>
                  <a:prstGeom prst="roundRect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1842022" y="3887894"/>
                    <a:ext cx="228600" cy="365760"/>
                  </a:xfrm>
                  <a:prstGeom prst="roundRect">
                    <a:avLst/>
                  </a:prstGeom>
                  <a:gradFill flip="none" rotWithShape="1">
                    <a:gsLst>
                      <a:gs pos="52000">
                        <a:srgbClr val="F3F253"/>
                      </a:gs>
                      <a:gs pos="100000">
                        <a:srgbClr val="FEFFB7"/>
                      </a:gs>
                    </a:gsLst>
                    <a:lin ang="16200000" scaled="0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ounded Rectangle 114"/>
                  <p:cNvSpPr/>
                  <p:nvPr/>
                </p:nvSpPr>
                <p:spPr>
                  <a:xfrm>
                    <a:off x="2521539" y="3878418"/>
                    <a:ext cx="228600" cy="365760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rgbClr val="A73CD1"/>
                      </a:gs>
                      <a:gs pos="100000">
                        <a:srgbClr val="CDADFF"/>
                      </a:gs>
                    </a:gsLst>
                    <a:lin ang="16200000" scaled="0"/>
                    <a:tileRect/>
                  </a:gra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687677" y="2659762"/>
                  <a:ext cx="2592533" cy="10328"/>
                </a:xfrm>
                <a:prstGeom prst="line">
                  <a:avLst/>
                </a:prstGeom>
                <a:ln w="25400" cap="flat" cmpd="sng" algn="ctr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376452" y="2300291"/>
                  <a:ext cx="5878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Ep 1</a:t>
                  </a:r>
                  <a:endParaRPr lang="en-US" dirty="0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672188" y="3388653"/>
                  <a:ext cx="2571736" cy="21447"/>
                </a:xfrm>
                <a:prstGeom prst="line">
                  <a:avLst/>
                </a:prstGeom>
                <a:ln w="25400" cap="flat" cmpd="sng" algn="ctr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386427" y="3010068"/>
                  <a:ext cx="5878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Ep 3</a:t>
                  </a:r>
                  <a:endParaRPr lang="en-US" dirty="0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687677" y="3024422"/>
                  <a:ext cx="2592533" cy="12885"/>
                </a:xfrm>
                <a:prstGeom prst="line">
                  <a:avLst/>
                </a:prstGeom>
                <a:ln w="25400" cap="flat" cmpd="sng" algn="ctr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380079" y="2642479"/>
                  <a:ext cx="5878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Ep 2</a:t>
                  </a:r>
                  <a:endParaRPr lang="en-US" dirty="0"/>
                </a:p>
              </p:txBody>
            </p:sp>
            <p:grpSp>
              <p:nvGrpSpPr>
                <p:cNvPr id="10" name="Group 87"/>
                <p:cNvGrpSpPr/>
                <p:nvPr/>
              </p:nvGrpSpPr>
              <p:grpSpPr>
                <a:xfrm>
                  <a:off x="438576" y="1180783"/>
                  <a:ext cx="3097560" cy="752637"/>
                  <a:chOff x="184576" y="929556"/>
                  <a:chExt cx="3097560" cy="752637"/>
                </a:xfrm>
              </p:grpSpPr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341162" y="1368465"/>
                    <a:ext cx="640080" cy="307777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CPU 0</a:t>
                    </a:r>
                    <a:endParaRPr lang="en-US" sz="1400" dirty="0"/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1037457" y="1371440"/>
                    <a:ext cx="640080" cy="307777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CPU 1</a:t>
                    </a:r>
                    <a:endParaRPr lang="en-US" sz="1400" dirty="0"/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1735787" y="1371441"/>
                    <a:ext cx="640080" cy="307777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CPU 2</a:t>
                    </a:r>
                    <a:endParaRPr lang="en-US" sz="1400" dirty="0"/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2433290" y="1374416"/>
                    <a:ext cx="640080" cy="307777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CPU 3</a:t>
                    </a:r>
                    <a:endParaRPr lang="en-US" sz="1400" dirty="0"/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84576" y="929556"/>
                    <a:ext cx="3097560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dirty="0" smtClean="0"/>
                      <a:t>Thread-parallel execution</a:t>
                    </a:r>
                    <a:endParaRPr lang="en-US" sz="2200" dirty="0"/>
                  </a:p>
                </p:txBody>
              </p:sp>
            </p:grpSp>
          </p:grpSp>
          <p:grpSp>
            <p:nvGrpSpPr>
              <p:cNvPr id="11" name="Group 76"/>
              <p:cNvGrpSpPr/>
              <p:nvPr/>
            </p:nvGrpSpPr>
            <p:grpSpPr>
              <a:xfrm>
                <a:off x="3848142" y="1360300"/>
                <a:ext cx="2995757" cy="3610008"/>
                <a:chOff x="5266873" y="1189775"/>
                <a:chExt cx="2995757" cy="3610008"/>
              </a:xfrm>
            </p:grpSpPr>
            <p:grpSp>
              <p:nvGrpSpPr>
                <p:cNvPr id="12" name="Group 76"/>
                <p:cNvGrpSpPr/>
                <p:nvPr/>
              </p:nvGrpSpPr>
              <p:grpSpPr>
                <a:xfrm>
                  <a:off x="5584214" y="2301793"/>
                  <a:ext cx="228600" cy="1474478"/>
                  <a:chOff x="5383133" y="2101768"/>
                  <a:chExt cx="228600" cy="1474478"/>
                </a:xfrm>
              </p:grpSpPr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5383133" y="2101768"/>
                    <a:ext cx="228600" cy="365760"/>
                  </a:xfrm>
                  <a:prstGeom prst="roundRect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5383133" y="2471341"/>
                    <a:ext cx="228600" cy="365760"/>
                  </a:xfrm>
                  <a:prstGeom prst="roundRect">
                    <a:avLst/>
                  </a:prstGeom>
                  <a:gradFill flip="none" rotWithShape="1">
                    <a:gsLst>
                      <a:gs pos="52000">
                        <a:srgbClr val="F3F253"/>
                      </a:gs>
                      <a:gs pos="100000">
                        <a:srgbClr val="FEFFB7"/>
                      </a:gs>
                    </a:gsLst>
                    <a:lin ang="16200000" scaled="0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5383133" y="3210486"/>
                    <a:ext cx="228600" cy="365760"/>
                  </a:xfrm>
                  <a:prstGeom prst="roundRect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5383133" y="2840914"/>
                    <a:ext cx="228600" cy="365760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rgbClr val="A73CD1"/>
                      </a:gs>
                      <a:gs pos="100000">
                        <a:srgbClr val="CDADFF"/>
                      </a:gs>
                    </a:gsLst>
                    <a:lin ang="16200000" scaled="0"/>
                    <a:tileRect/>
                  </a:gra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" numCol="1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7" name="TextBox 66"/>
                <p:cNvSpPr txBox="1"/>
                <p:nvPr/>
              </p:nvSpPr>
              <p:spPr>
                <a:xfrm>
                  <a:off x="5429983" y="1956378"/>
                  <a:ext cx="5878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Ep 1</a:t>
                  </a:r>
                  <a:endParaRPr lang="en-US" dirty="0"/>
                </a:p>
              </p:txBody>
            </p:sp>
            <p:grpSp>
              <p:nvGrpSpPr>
                <p:cNvPr id="13" name="Group 95"/>
                <p:cNvGrpSpPr/>
                <p:nvPr/>
              </p:nvGrpSpPr>
              <p:grpSpPr>
                <a:xfrm>
                  <a:off x="6143036" y="2311401"/>
                  <a:ext cx="587834" cy="1807343"/>
                  <a:chOff x="5934478" y="2585432"/>
                  <a:chExt cx="587834" cy="1807343"/>
                </a:xfrm>
              </p:grpSpPr>
              <p:grpSp>
                <p:nvGrpSpPr>
                  <p:cNvPr id="14" name="Group 61"/>
                  <p:cNvGrpSpPr/>
                  <p:nvPr/>
                </p:nvGrpSpPr>
                <p:grpSpPr>
                  <a:xfrm>
                    <a:off x="6078463" y="2924744"/>
                    <a:ext cx="228600" cy="1468031"/>
                    <a:chOff x="5926063" y="2678900"/>
                    <a:chExt cx="228600" cy="1468031"/>
                  </a:xfrm>
                </p:grpSpPr>
                <p:sp>
                  <p:nvSpPr>
                    <p:cNvPr id="30" name="Rounded Rectangle 29"/>
                    <p:cNvSpPr/>
                    <p:nvPr/>
                  </p:nvSpPr>
                  <p:spPr>
                    <a:xfrm>
                      <a:off x="5926063" y="2678900"/>
                      <a:ext cx="228600" cy="365760"/>
                    </a:xfrm>
                    <a:prstGeom prst="roundRect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vert" numCol="1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ounded Rectangle 30"/>
                    <p:cNvSpPr/>
                    <p:nvPr/>
                  </p:nvSpPr>
                  <p:spPr>
                    <a:xfrm>
                      <a:off x="5926063" y="3413748"/>
                      <a:ext cx="228600" cy="365760"/>
                    </a:xfrm>
                    <a:prstGeom prst="roundRect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" numCol="1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5926063" y="3781171"/>
                      <a:ext cx="228600" cy="365760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52000">
                          <a:srgbClr val="F3F253"/>
                        </a:gs>
                        <a:gs pos="100000">
                          <a:srgbClr val="FEFFB7"/>
                        </a:gs>
                      </a:gsLst>
                      <a:lin ang="16200000" scaled="0"/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" numCol="1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ounded Rectangle 46"/>
                    <p:cNvSpPr/>
                    <p:nvPr/>
                  </p:nvSpPr>
                  <p:spPr>
                    <a:xfrm>
                      <a:off x="5926063" y="3046324"/>
                      <a:ext cx="228600" cy="365760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rgbClr val="A73CD1"/>
                        </a:gs>
                        <a:gs pos="100000">
                          <a:srgbClr val="CDADFF"/>
                        </a:gs>
                      </a:gsLst>
                      <a:lin ang="16200000" scaled="0"/>
                      <a:tileRect/>
                    </a:gra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vert" numCol="1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934478" y="2585432"/>
                    <a:ext cx="5878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Ep 2</a:t>
                    </a:r>
                    <a:endParaRPr lang="en-US" dirty="0"/>
                  </a:p>
                </p:txBody>
              </p:sp>
            </p:grpSp>
            <p:grpSp>
              <p:nvGrpSpPr>
                <p:cNvPr id="15" name="Group 96"/>
                <p:cNvGrpSpPr/>
                <p:nvPr/>
              </p:nvGrpSpPr>
              <p:grpSpPr>
                <a:xfrm>
                  <a:off x="6876320" y="2650616"/>
                  <a:ext cx="587834" cy="1824984"/>
                  <a:chOff x="6800970" y="2991091"/>
                  <a:chExt cx="587834" cy="1824984"/>
                </a:xfrm>
              </p:grpSpPr>
              <p:grpSp>
                <p:nvGrpSpPr>
                  <p:cNvPr id="16" name="Group 62"/>
                  <p:cNvGrpSpPr/>
                  <p:nvPr/>
                </p:nvGrpSpPr>
                <p:grpSpPr>
                  <a:xfrm>
                    <a:off x="6950229" y="3349055"/>
                    <a:ext cx="228600" cy="1467020"/>
                    <a:chOff x="6797829" y="3103211"/>
                    <a:chExt cx="228600" cy="1467020"/>
                  </a:xfrm>
                </p:grpSpPr>
                <p:sp>
                  <p:nvSpPr>
                    <p:cNvPr id="35" name="Rounded Rectangle 34"/>
                    <p:cNvSpPr/>
                    <p:nvPr/>
                  </p:nvSpPr>
                  <p:spPr>
                    <a:xfrm>
                      <a:off x="6797829" y="3103211"/>
                      <a:ext cx="228600" cy="365760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52000">
                          <a:srgbClr val="F3F253"/>
                        </a:gs>
                        <a:gs pos="100000">
                          <a:srgbClr val="FEFFB7"/>
                        </a:gs>
                      </a:gsLst>
                      <a:lin ang="16200000" scaled="0"/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" numCol="1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ounded Rectangle 38"/>
                    <p:cNvSpPr/>
                    <p:nvPr/>
                  </p:nvSpPr>
                  <p:spPr>
                    <a:xfrm>
                      <a:off x="6797829" y="4204471"/>
                      <a:ext cx="228600" cy="365760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rgbClr val="A73CD1"/>
                        </a:gs>
                        <a:gs pos="100000">
                          <a:srgbClr val="CDADFF"/>
                        </a:gs>
                      </a:gsLst>
                      <a:lin ang="16200000" scaled="0"/>
                      <a:tileRect/>
                    </a:gra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vert" numCol="1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ounded Rectangle 40"/>
                    <p:cNvSpPr/>
                    <p:nvPr/>
                  </p:nvSpPr>
                  <p:spPr>
                    <a:xfrm>
                      <a:off x="6797829" y="3840206"/>
                      <a:ext cx="228600" cy="365760"/>
                    </a:xfrm>
                    <a:prstGeom prst="roundRect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vert" numCol="1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ounded Rectangle 41"/>
                    <p:cNvSpPr/>
                    <p:nvPr/>
                  </p:nvSpPr>
                  <p:spPr>
                    <a:xfrm>
                      <a:off x="6797829" y="3475942"/>
                      <a:ext cx="228600" cy="365760"/>
                    </a:xfrm>
                    <a:prstGeom prst="roundRect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" numCol="1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6800970" y="2991091"/>
                    <a:ext cx="5878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Ep 3</a:t>
                    </a:r>
                    <a:endParaRPr lang="en-US" dirty="0"/>
                  </a:p>
                </p:txBody>
              </p:sp>
            </p:grpSp>
            <p:grpSp>
              <p:nvGrpSpPr>
                <p:cNvPr id="17" name="Group 97"/>
                <p:cNvGrpSpPr/>
                <p:nvPr/>
              </p:nvGrpSpPr>
              <p:grpSpPr>
                <a:xfrm>
                  <a:off x="7584823" y="2978640"/>
                  <a:ext cx="587834" cy="1821143"/>
                  <a:chOff x="7598373" y="3503265"/>
                  <a:chExt cx="587834" cy="1821143"/>
                </a:xfrm>
              </p:grpSpPr>
              <p:grpSp>
                <p:nvGrpSpPr>
                  <p:cNvPr id="18" name="Group 63"/>
                  <p:cNvGrpSpPr/>
                  <p:nvPr/>
                </p:nvGrpSpPr>
                <p:grpSpPr>
                  <a:xfrm>
                    <a:off x="7757549" y="3849877"/>
                    <a:ext cx="228600" cy="1474531"/>
                    <a:chOff x="7605149" y="3604033"/>
                    <a:chExt cx="228600" cy="1474531"/>
                  </a:xfrm>
                </p:grpSpPr>
                <p:sp>
                  <p:nvSpPr>
                    <p:cNvPr id="32" name="Rounded Rectangle 31"/>
                    <p:cNvSpPr/>
                    <p:nvPr/>
                  </p:nvSpPr>
                  <p:spPr>
                    <a:xfrm>
                      <a:off x="7605149" y="3973623"/>
                      <a:ext cx="228600" cy="365760"/>
                    </a:xfrm>
                    <a:prstGeom prst="roundRect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vert" numCol="1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Rounded Rectangle 35"/>
                    <p:cNvSpPr/>
                    <p:nvPr/>
                  </p:nvSpPr>
                  <p:spPr>
                    <a:xfrm>
                      <a:off x="7605149" y="3604033"/>
                      <a:ext cx="228600" cy="365760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rgbClr val="A73CD1"/>
                        </a:gs>
                        <a:gs pos="100000">
                          <a:srgbClr val="CDADFF"/>
                        </a:gs>
                      </a:gsLst>
                      <a:lin ang="16200000" scaled="0"/>
                      <a:tileRect/>
                    </a:gra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vert" numCol="1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ounded Rectangle 39"/>
                    <p:cNvSpPr/>
                    <p:nvPr/>
                  </p:nvSpPr>
                  <p:spPr>
                    <a:xfrm>
                      <a:off x="7605149" y="4712804"/>
                      <a:ext cx="228600" cy="365760"/>
                    </a:xfrm>
                    <a:prstGeom prst="roundRect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" numCol="1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ounded Rectangle 45"/>
                    <p:cNvSpPr/>
                    <p:nvPr/>
                  </p:nvSpPr>
                  <p:spPr>
                    <a:xfrm>
                      <a:off x="7605149" y="4343213"/>
                      <a:ext cx="228600" cy="365760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52000">
                          <a:srgbClr val="F3F253"/>
                        </a:gs>
                        <a:gs pos="100000">
                          <a:srgbClr val="FEFFB7"/>
                        </a:gs>
                      </a:gsLst>
                      <a:lin ang="16200000" scaled="0"/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" numCol="1"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7598373" y="3503265"/>
                    <a:ext cx="5878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Ep 4</a:t>
                    </a:r>
                    <a:endParaRPr lang="en-US" dirty="0"/>
                  </a:p>
                </p:txBody>
              </p:sp>
            </p:grpSp>
            <p:grpSp>
              <p:nvGrpSpPr>
                <p:cNvPr id="19" name="Group 91"/>
                <p:cNvGrpSpPr/>
                <p:nvPr/>
              </p:nvGrpSpPr>
              <p:grpSpPr>
                <a:xfrm>
                  <a:off x="5266873" y="1189775"/>
                  <a:ext cx="2995757" cy="751039"/>
                  <a:chOff x="5012873" y="995422"/>
                  <a:chExt cx="2995757" cy="751039"/>
                </a:xfrm>
              </p:grpSpPr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6529479" y="1435709"/>
                    <a:ext cx="640080" cy="307777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CPU 6</a:t>
                    </a:r>
                    <a:endParaRPr lang="en-US" sz="1400" dirty="0"/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5123367" y="1432733"/>
                    <a:ext cx="640080" cy="307777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CPU 4</a:t>
                    </a:r>
                    <a:endParaRPr lang="en-US" sz="1400" dirty="0"/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7236657" y="1438684"/>
                    <a:ext cx="640080" cy="307777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CPU 7</a:t>
                    </a:r>
                    <a:endParaRPr lang="en-US" sz="1400" dirty="0"/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5820870" y="1435708"/>
                    <a:ext cx="640080" cy="307777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CPU 5</a:t>
                    </a:r>
                    <a:endParaRPr lang="en-US" sz="1400" dirty="0"/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5012873" y="995422"/>
                    <a:ext cx="2995757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dirty="0" smtClean="0"/>
                      <a:t>Epoch-parallel execution</a:t>
                    </a:r>
                    <a:endParaRPr lang="en-US" sz="2200" dirty="0"/>
                  </a:p>
                </p:txBody>
              </p:sp>
            </p:grpSp>
          </p:grpSp>
          <p:sp>
            <p:nvSpPr>
              <p:cNvPr id="76" name="Vertical Scroll 75"/>
              <p:cNvSpPr/>
              <p:nvPr/>
            </p:nvSpPr>
            <p:spPr>
              <a:xfrm>
                <a:off x="2836528" y="2835547"/>
                <a:ext cx="1272839" cy="1064539"/>
              </a:xfrm>
              <a:prstGeom prst="verticalScrol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Syscalls</a:t>
                </a: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Sync ops</a:t>
                </a: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Signals</a:t>
                </a:r>
              </a:p>
            </p:txBody>
          </p:sp>
          <p:sp>
            <p:nvSpPr>
              <p:cNvPr id="123" name="Rounded Rectangle 122"/>
              <p:cNvSpPr/>
              <p:nvPr/>
            </p:nvSpPr>
            <p:spPr>
              <a:xfrm>
                <a:off x="54427" y="997857"/>
                <a:ext cx="6767287" cy="4191000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2258790" y="1242784"/>
              <a:ext cx="2527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RECORD (uniparallelism)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8" name="Right Arrow 137"/>
            <p:cNvSpPr/>
            <p:nvPr/>
          </p:nvSpPr>
          <p:spPr>
            <a:xfrm>
              <a:off x="3093350" y="4354274"/>
              <a:ext cx="834571" cy="3628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907782" y="1964573"/>
            <a:ext cx="1272839" cy="2723529"/>
            <a:chOff x="6889640" y="1964573"/>
            <a:chExt cx="1272839" cy="2723529"/>
          </a:xfrm>
        </p:grpSpPr>
        <p:sp>
          <p:nvSpPr>
            <p:cNvPr id="87" name="Rounded Rectangle 86"/>
            <p:cNvSpPr/>
            <p:nvPr/>
          </p:nvSpPr>
          <p:spPr>
            <a:xfrm>
              <a:off x="7065916" y="1964573"/>
              <a:ext cx="980440" cy="8965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Initial</a:t>
              </a:r>
            </a:p>
            <a:p>
              <a:r>
                <a:rPr lang="en-US" dirty="0" smtClean="0"/>
                <a:t>Process</a:t>
              </a:r>
            </a:p>
            <a:p>
              <a:r>
                <a:rPr lang="en-US" dirty="0" smtClean="0"/>
                <a:t>State</a:t>
              </a:r>
              <a:endParaRPr lang="en-US" dirty="0"/>
            </a:p>
          </p:txBody>
        </p:sp>
        <p:sp>
          <p:nvSpPr>
            <p:cNvPr id="128" name="Vertical Scroll 127"/>
            <p:cNvSpPr/>
            <p:nvPr/>
          </p:nvSpPr>
          <p:spPr>
            <a:xfrm>
              <a:off x="6889640" y="3114935"/>
              <a:ext cx="1272839" cy="1064539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Syscalls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Sync ops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Signals</a:t>
              </a:r>
            </a:p>
          </p:txBody>
        </p:sp>
        <p:sp>
          <p:nvSpPr>
            <p:cNvPr id="144" name="Right Arrow 143"/>
            <p:cNvSpPr/>
            <p:nvPr/>
          </p:nvSpPr>
          <p:spPr>
            <a:xfrm>
              <a:off x="7064822" y="4325246"/>
              <a:ext cx="834571" cy="3628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DoublePlay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714"/>
            <a:ext cx="8229600" cy="508345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Benchmarks</a:t>
            </a:r>
          </a:p>
          <a:p>
            <a:pPr lvl="1"/>
            <a:r>
              <a:rPr lang="en-US" sz="2400" dirty="0" smtClean="0"/>
              <a:t>Applications: Apache, MySQL, pbzip2, pfscan, </a:t>
            </a:r>
            <a:r>
              <a:rPr lang="en-US" sz="2400" dirty="0" err="1" smtClean="0"/>
              <a:t>aget</a:t>
            </a:r>
            <a:endParaRPr lang="en-US" sz="2400" dirty="0" smtClean="0"/>
          </a:p>
          <a:p>
            <a:pPr lvl="1"/>
            <a:r>
              <a:rPr lang="en-US" sz="2400" dirty="0" smtClean="0"/>
              <a:t>SPLASH-2: </a:t>
            </a:r>
            <a:r>
              <a:rPr lang="en-US" sz="2400" dirty="0" err="1" smtClean="0"/>
              <a:t>fft</a:t>
            </a:r>
            <a:r>
              <a:rPr lang="en-US" sz="2400" dirty="0" smtClean="0"/>
              <a:t>, radix, ocean, water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Run on 8-core Xeon server</a:t>
            </a:r>
          </a:p>
          <a:p>
            <a:pPr lvl="1">
              <a:buNone/>
            </a:pPr>
            <a:endParaRPr lang="en-US" sz="2800" dirty="0" smtClean="0"/>
          </a:p>
          <a:p>
            <a:r>
              <a:rPr lang="en-US" sz="2800" dirty="0" smtClean="0"/>
              <a:t>Two scenarios</a:t>
            </a:r>
          </a:p>
          <a:p>
            <a:pPr lvl="1"/>
            <a:r>
              <a:rPr lang="en-US" sz="2400" dirty="0" smtClean="0"/>
              <a:t>With spare cores: 2 – 4 worker threads</a:t>
            </a:r>
          </a:p>
          <a:p>
            <a:pPr lvl="1"/>
            <a:r>
              <a:rPr lang="en-US" sz="2400" dirty="0" smtClean="0"/>
              <a:t>No spare cores: worker threads use all CPUs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Evaluation uses deterministic scheduler</a:t>
            </a:r>
          </a:p>
          <a:p>
            <a:pPr lvl="1"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7CF-C981-5445-969A-5332EAF4CE9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/>
        </p:nvGraphicFramePr>
        <p:xfrm>
          <a:off x="666750" y="936624"/>
          <a:ext cx="8223249" cy="427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Recording overhead: with spare cores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7CF-C981-5445-969A-5332EAF4CE9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1325" y="5326594"/>
            <a:ext cx="8229600" cy="5947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Average cost: 15% for 2 threads, 28% for 4 threads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705975" y="2816461"/>
            <a:ext cx="24791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Normalized runtime</a:t>
            </a:r>
            <a:endParaRPr lang="en-US" sz="2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19202" y="2032000"/>
            <a:ext cx="3336924" cy="1066798"/>
            <a:chOff x="1219201" y="2032000"/>
            <a:chExt cx="3225799" cy="1066798"/>
          </a:xfrm>
        </p:grpSpPr>
        <p:sp>
          <p:nvSpPr>
            <p:cNvPr id="13" name="Right Brace 12"/>
            <p:cNvSpPr/>
            <p:nvPr/>
          </p:nvSpPr>
          <p:spPr>
            <a:xfrm rot="16200000">
              <a:off x="2611967" y="1265765"/>
              <a:ext cx="440267" cy="3225799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947334" y="2032000"/>
              <a:ext cx="1727200" cy="52493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1% to 23%</a:t>
              </a:r>
              <a:endParaRPr lang="en-US" sz="2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99003" y="1978025"/>
            <a:ext cx="2032000" cy="1130299"/>
            <a:chOff x="4699003" y="1978025"/>
            <a:chExt cx="2032000" cy="1130299"/>
          </a:xfrm>
        </p:grpSpPr>
        <p:sp>
          <p:nvSpPr>
            <p:cNvPr id="19" name="Rounded Rectangle 18"/>
            <p:cNvSpPr/>
            <p:nvPr/>
          </p:nvSpPr>
          <p:spPr>
            <a:xfrm>
              <a:off x="4760382" y="1978025"/>
              <a:ext cx="1727200" cy="57573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9% to 31%</a:t>
              </a:r>
              <a:endParaRPr lang="en-US" sz="2400" dirty="0"/>
            </a:p>
          </p:txBody>
        </p:sp>
        <p:sp>
          <p:nvSpPr>
            <p:cNvPr id="20" name="Right Brace 19"/>
            <p:cNvSpPr/>
            <p:nvPr/>
          </p:nvSpPr>
          <p:spPr>
            <a:xfrm rot="16200000">
              <a:off x="5478466" y="1855787"/>
              <a:ext cx="473074" cy="203200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Recording overhead: no spare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30558"/>
            <a:ext cx="8229600" cy="1095606"/>
          </a:xfrm>
        </p:spPr>
        <p:txBody>
          <a:bodyPr>
            <a:noAutofit/>
          </a:bodyPr>
          <a:lstStyle/>
          <a:p>
            <a:r>
              <a:rPr lang="en-US" sz="2600" dirty="0" smtClean="0"/>
              <a:t>Without spare cores, overhead is </a:t>
            </a:r>
            <a:r>
              <a:rPr lang="en-US" sz="2800" dirty="0" smtClean="0">
                <a:latin typeface="Symbol" charset="2"/>
                <a:cs typeface="Symbol" charset="2"/>
              </a:rPr>
              <a:t>~</a:t>
            </a:r>
            <a:r>
              <a:rPr lang="en-US" sz="2800" dirty="0" smtClean="0"/>
              <a:t> 100%</a:t>
            </a:r>
            <a:endParaRPr lang="en-US" sz="2600" dirty="0" smtClean="0"/>
          </a:p>
          <a:p>
            <a:r>
              <a:rPr lang="en-US" sz="2600" dirty="0" smtClean="0"/>
              <a:t>Scales well with increasing cores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7CF-C981-5445-969A-5332EAF4CE9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05975" y="2816461"/>
            <a:ext cx="24791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Normalized runtime</a:t>
            </a:r>
            <a:endParaRPr lang="en-US" sz="2200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765174" y="1069973"/>
          <a:ext cx="7950201" cy="3962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22" y="1042714"/>
            <a:ext cx="8973877" cy="50834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DoublePlay</a:t>
            </a:r>
          </a:p>
          <a:p>
            <a:pPr lvl="1"/>
            <a:r>
              <a:rPr lang="en-US" sz="2400" dirty="0" smtClean="0"/>
              <a:t>Fastest guaranteed replay on commodity multiprocessors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sz="2100" dirty="0" smtClean="0"/>
              <a:t>≈ 20% overhead if spare cores</a:t>
            </a:r>
          </a:p>
          <a:p>
            <a:pPr lvl="1">
              <a:buNone/>
            </a:pPr>
            <a:r>
              <a:rPr lang="en-US" sz="2100" dirty="0" smtClean="0">
                <a:latin typeface="Symbol" charset="2"/>
                <a:cs typeface="Symbol" charset="2"/>
              </a:rPr>
              <a:t>		~</a:t>
            </a:r>
            <a:r>
              <a:rPr lang="en-US" sz="2100" dirty="0" smtClean="0"/>
              <a:t> 100% overhead if workload uses all cores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Uniparallelism</a:t>
            </a:r>
          </a:p>
          <a:p>
            <a:pPr lvl="1"/>
            <a:r>
              <a:rPr lang="en-US" sz="2400" dirty="0" smtClean="0"/>
              <a:t>Simplicity of uniprocessor execution while scaling performance</a:t>
            </a:r>
          </a:p>
          <a:p>
            <a:pPr lvl="2">
              <a:buNone/>
            </a:pPr>
            <a:endParaRPr lang="en-US" sz="2800" dirty="0" smtClean="0"/>
          </a:p>
          <a:p>
            <a:r>
              <a:rPr lang="en-US" sz="2800" dirty="0" smtClean="0"/>
              <a:t>Future work: new applications of uniparallelism</a:t>
            </a:r>
          </a:p>
          <a:p>
            <a:pPr lvl="1"/>
            <a:r>
              <a:rPr lang="en-US" sz="2400" dirty="0" smtClean="0"/>
              <a:t>Properties benefit from uniprocessor execution</a:t>
            </a:r>
          </a:p>
          <a:p>
            <a:pPr lvl="1"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7CF-C981-5445-969A-5332EAF4CE9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Deterministic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94"/>
            <a:ext cx="8229600" cy="50834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Record and reproduce execution</a:t>
            </a:r>
          </a:p>
          <a:p>
            <a:pPr lvl="1"/>
            <a:r>
              <a:rPr lang="en-US" sz="2400" dirty="0" smtClean="0"/>
              <a:t>Debugging</a:t>
            </a:r>
          </a:p>
          <a:p>
            <a:pPr lvl="1"/>
            <a:r>
              <a:rPr lang="en-US" sz="2400" dirty="0" smtClean="0"/>
              <a:t>Program analysis</a:t>
            </a:r>
          </a:p>
          <a:p>
            <a:pPr lvl="1"/>
            <a:r>
              <a:rPr lang="en-US" sz="2400" dirty="0" smtClean="0"/>
              <a:t>Forensics and intrusion detection</a:t>
            </a:r>
          </a:p>
          <a:p>
            <a:pPr lvl="1"/>
            <a:r>
              <a:rPr lang="en-US" sz="2400" dirty="0" smtClean="0"/>
              <a:t>… and many more uses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Open problem: guarantee deterministic replay efficiently on a commodity multiprocessor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7CF-C981-5445-969A-5332EAF4CE9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a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447" y="4873413"/>
            <a:ext cx="1236416" cy="1509854"/>
          </a:xfrm>
          <a:prstGeom prst="rect">
            <a:avLst/>
          </a:prstGeom>
        </p:spPr>
      </p:pic>
      <p:pic>
        <p:nvPicPr>
          <p:cNvPr id="7" name="Picture 6" descr="intel_core_i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126" y="4873413"/>
            <a:ext cx="1533631" cy="1141307"/>
          </a:xfrm>
          <a:prstGeom prst="rect">
            <a:avLst/>
          </a:prstGeom>
        </p:spPr>
      </p:pic>
      <p:pic>
        <p:nvPicPr>
          <p:cNvPr id="8" name="Picture 7" descr="intel_core_i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87" y="4857538"/>
            <a:ext cx="1069975" cy="1533631"/>
          </a:xfrm>
          <a:prstGeom prst="rect">
            <a:avLst/>
          </a:prstGeom>
        </p:spPr>
      </p:pic>
      <p:pic>
        <p:nvPicPr>
          <p:cNvPr id="9" name="Picture 8" descr="Nvidia-Tegra-2-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057" y="4741334"/>
            <a:ext cx="1372319" cy="1324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DoublePlay replay realistic bugs?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Epoch-parallel execution can recreate same race as thread-parallel execution</a:t>
            </a:r>
          </a:p>
          <a:p>
            <a:pPr lvl="1"/>
            <a:r>
              <a:rPr lang="en-US" dirty="0" smtClean="0"/>
              <a:t>Record preemptions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Scenario 1: Forensic analysis, auditing, etc.</a:t>
            </a:r>
          </a:p>
          <a:p>
            <a:pPr lvl="1"/>
            <a:r>
              <a:rPr lang="en-US" dirty="0" smtClean="0"/>
              <a:t>Record &amp; reproduce epoch-parallel run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Scenario 2: In-house software debugging</a:t>
            </a:r>
          </a:p>
          <a:p>
            <a:pPr lvl="1"/>
            <a:r>
              <a:rPr lang="en-US" dirty="0" smtClean="0"/>
              <a:t>Epoch-parallel run is a cheap race detector</a:t>
            </a:r>
          </a:p>
          <a:p>
            <a:pPr lvl="1"/>
            <a:r>
              <a:rPr lang="en-US" dirty="0" smtClean="0"/>
              <a:t>Can log mismatches and reproduce as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034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replay epoch-parallel execution?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714"/>
            <a:ext cx="8229600" cy="498555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Goal: record and reproduce execution</a:t>
            </a:r>
          </a:p>
          <a:p>
            <a:endParaRPr lang="en-US" dirty="0" smtClean="0"/>
          </a:p>
          <a:p>
            <a:r>
              <a:rPr lang="en-US" dirty="0" smtClean="0"/>
              <a:t>Both thread-parallel &amp; epoch-parallel are valid</a:t>
            </a:r>
          </a:p>
          <a:p>
            <a:endParaRPr lang="en-US" dirty="0" smtClean="0"/>
          </a:p>
          <a:p>
            <a:r>
              <a:rPr lang="en-US" dirty="0" smtClean="0"/>
              <a:t>Preemptions can be recorded and reproduced</a:t>
            </a:r>
          </a:p>
          <a:p>
            <a:pPr lvl="1"/>
            <a:r>
              <a:rPr lang="en-US" dirty="0" smtClean="0"/>
              <a:t>Both executions cover same execution space</a:t>
            </a:r>
          </a:p>
          <a:p>
            <a:pPr lvl="1"/>
            <a:r>
              <a:rPr lang="en-US" dirty="0" smtClean="0"/>
              <a:t>Both executions can experience same bugs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Offline replay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918"/>
            <a:ext cx="8229600" cy="90024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Offline replay takes approximately same time as single-threaded execution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7CF-C981-5445-969A-5332EAF4CE91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543897" y="1275954"/>
          <a:ext cx="7661891" cy="3624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 rot="16200000">
            <a:off x="-634971" y="2816461"/>
            <a:ext cx="22394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Relative overhead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Forward recovery and loose replay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56211" y="1167028"/>
          <a:ext cx="8229600" cy="4348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45920"/>
                <a:gridCol w="1037853"/>
                <a:gridCol w="1563007"/>
                <a:gridCol w="1530445"/>
                <a:gridCol w="24523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Rollbacks w/o optimizations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Rollbacks </a:t>
                      </a:r>
                      <a:r>
                        <a:rPr lang="en-US" dirty="0" err="1" smtClean="0"/>
                        <a:t>w</a:t>
                      </a:r>
                      <a:r>
                        <a:rPr lang="en-US" dirty="0" smtClean="0"/>
                        <a:t>/ optimizations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 reduction</a:t>
                      </a:r>
                      <a:r>
                        <a:rPr lang="en-US" baseline="0" dirty="0" smtClean="0"/>
                        <a:t> in exec.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pbzip2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Apache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MySQL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7CF-C981-5445-969A-5332EAF4CE9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6127" y="5649201"/>
            <a:ext cx="809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Optimizations beneficial for CPU-bound apps with long epochs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40639" y="1810776"/>
            <a:ext cx="8235572" cy="11065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0639" y="2931438"/>
            <a:ext cx="8235572" cy="222658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0639" y="5132035"/>
            <a:ext cx="8235572" cy="38831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loud 80"/>
          <p:cNvSpPr/>
          <p:nvPr/>
        </p:nvSpPr>
        <p:spPr>
          <a:xfrm>
            <a:off x="4089926" y="3419964"/>
            <a:ext cx="1939955" cy="100057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/>
              <a:t>syswrite</a:t>
            </a:r>
            <a:r>
              <a:rPr lang="en-US" sz="2200" dirty="0" smtClean="0"/>
              <a:t> (“Hello”)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653398"/>
          </a:xfrm>
        </p:spPr>
        <p:txBody>
          <a:bodyPr>
            <a:noAutofit/>
          </a:bodyPr>
          <a:lstStyle/>
          <a:p>
            <a:r>
              <a:rPr lang="en-US" sz="4000" dirty="0" smtClean="0"/>
              <a:t>Forward recovery from syscall divergence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4445000"/>
            <a:ext cx="8229600" cy="17907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Thread-parallel execution is speculative</a:t>
            </a:r>
          </a:p>
          <a:p>
            <a:pPr lvl="1"/>
            <a:r>
              <a:rPr lang="en-US" sz="2000" dirty="0" smtClean="0"/>
              <a:t>DoublePlay logs an undo operation for each system call</a:t>
            </a:r>
          </a:p>
          <a:p>
            <a:r>
              <a:rPr lang="en-US" sz="2400" dirty="0" smtClean="0"/>
              <a:t>Apply undo operations till divergent system call</a:t>
            </a:r>
          </a:p>
          <a:p>
            <a:r>
              <a:rPr lang="en-US" sz="2400" dirty="0" smtClean="0"/>
              <a:t>Patch address space to match valid epoch-parallel state</a:t>
            </a:r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7CF-C981-5445-969A-5332EAF4CE9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5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grpSp>
        <p:nvGrpSpPr>
          <p:cNvPr id="4" name="Group 77"/>
          <p:cNvGrpSpPr/>
          <p:nvPr/>
        </p:nvGrpSpPr>
        <p:grpSpPr>
          <a:xfrm>
            <a:off x="-62866" y="1804719"/>
            <a:ext cx="492443" cy="2728920"/>
            <a:chOff x="-12066" y="2033319"/>
            <a:chExt cx="492443" cy="2728920"/>
          </a:xfrm>
        </p:grpSpPr>
        <p:cxnSp>
          <p:nvCxnSpPr>
            <p:cNvPr id="135" name="Straight Arrow Connector 134"/>
            <p:cNvCxnSpPr/>
            <p:nvPr/>
          </p:nvCxnSpPr>
          <p:spPr>
            <a:xfrm rot="5400000">
              <a:off x="-975317" y="3396985"/>
              <a:ext cx="27289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-12066" y="2054171"/>
              <a:ext cx="492443" cy="62645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 smtClean="0"/>
                <a:t>TIME</a:t>
              </a:r>
              <a:endParaRPr lang="en-US" sz="2000" dirty="0"/>
            </a:p>
          </p:txBody>
        </p:sp>
      </p:grpSp>
      <p:grpSp>
        <p:nvGrpSpPr>
          <p:cNvPr id="5" name="Group 77"/>
          <p:cNvGrpSpPr/>
          <p:nvPr/>
        </p:nvGrpSpPr>
        <p:grpSpPr>
          <a:xfrm>
            <a:off x="535291" y="952183"/>
            <a:ext cx="3498249" cy="1854640"/>
            <a:chOff x="586091" y="1180783"/>
            <a:chExt cx="3498249" cy="1854640"/>
          </a:xfrm>
        </p:grpSpPr>
        <p:grpSp>
          <p:nvGrpSpPr>
            <p:cNvPr id="6" name="Group 116"/>
            <p:cNvGrpSpPr/>
            <p:nvPr/>
          </p:nvGrpSpPr>
          <p:grpSpPr>
            <a:xfrm>
              <a:off x="909210" y="2296106"/>
              <a:ext cx="2607498" cy="378213"/>
              <a:chOff x="535410" y="2325431"/>
              <a:chExt cx="2607498" cy="378213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535410" y="2334908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1260449" y="2325431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2091773" y="2337884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52000">
                    <a:srgbClr val="F3F253"/>
                  </a:gs>
                  <a:gs pos="100000">
                    <a:srgbClr val="FEFFB7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2914308" y="2328407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3CD1"/>
                  </a:gs>
                  <a:gs pos="100000">
                    <a:srgbClr val="CDADFF"/>
                  </a:gs>
                </a:gsLst>
                <a:lin ang="162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17"/>
            <p:cNvGrpSpPr/>
            <p:nvPr/>
          </p:nvGrpSpPr>
          <p:grpSpPr>
            <a:xfrm>
              <a:off x="909210" y="2657212"/>
              <a:ext cx="2613858" cy="378211"/>
              <a:chOff x="535410" y="2838943"/>
              <a:chExt cx="2613858" cy="378211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535410" y="2848424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1256216" y="2838943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2093897" y="2851394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52000">
                    <a:srgbClr val="F3F253"/>
                  </a:gs>
                  <a:gs pos="100000">
                    <a:srgbClr val="FEFFB7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2920668" y="2841918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3CD1"/>
                  </a:gs>
                  <a:gs pos="100000">
                    <a:srgbClr val="CDADFF"/>
                  </a:gs>
                </a:gsLst>
                <a:lin ang="162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Connector 54"/>
            <p:cNvCxnSpPr/>
            <p:nvPr/>
          </p:nvCxnSpPr>
          <p:spPr>
            <a:xfrm flipV="1">
              <a:off x="687677" y="2657475"/>
              <a:ext cx="3287423" cy="12614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483808" y="2282146"/>
              <a:ext cx="587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Ep 1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96506" y="2624334"/>
              <a:ext cx="587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Ep 2</a:t>
              </a:r>
              <a:endParaRPr lang="en-US" dirty="0"/>
            </a:p>
          </p:txBody>
        </p:sp>
        <p:grpSp>
          <p:nvGrpSpPr>
            <p:cNvPr id="8" name="Group 87"/>
            <p:cNvGrpSpPr/>
            <p:nvPr/>
          </p:nvGrpSpPr>
          <p:grpSpPr>
            <a:xfrm>
              <a:off x="586091" y="1180783"/>
              <a:ext cx="3186561" cy="814192"/>
              <a:chOff x="332091" y="929556"/>
              <a:chExt cx="3186561" cy="814192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332091" y="1368465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0</a:t>
                </a:r>
                <a:endParaRPr lang="en-US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155380" y="1371440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1</a:t>
                </a:r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1971633" y="1371441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2</a:t>
                </a:r>
                <a:endParaRPr lang="en-US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777988" y="1374416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3</a:t>
                </a:r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11351" y="929556"/>
                <a:ext cx="309756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Thread-parallel execution</a:t>
                </a:r>
                <a:endParaRPr lang="en-US" sz="2200" dirty="0"/>
              </a:p>
            </p:txBody>
          </p:sp>
        </p:grpSp>
      </p:grpSp>
      <p:grpSp>
        <p:nvGrpSpPr>
          <p:cNvPr id="9" name="Group 76"/>
          <p:cNvGrpSpPr/>
          <p:nvPr/>
        </p:nvGrpSpPr>
        <p:grpSpPr>
          <a:xfrm>
            <a:off x="5682167" y="961175"/>
            <a:ext cx="3175535" cy="2928969"/>
            <a:chOff x="5377367" y="1189775"/>
            <a:chExt cx="3175535" cy="2928969"/>
          </a:xfrm>
        </p:grpSpPr>
        <p:grpSp>
          <p:nvGrpSpPr>
            <p:cNvPr id="10" name="Group 76"/>
            <p:cNvGrpSpPr/>
            <p:nvPr/>
          </p:nvGrpSpPr>
          <p:grpSpPr>
            <a:xfrm>
              <a:off x="5656782" y="2301793"/>
              <a:ext cx="228600" cy="1474478"/>
              <a:chOff x="5455701" y="2101768"/>
              <a:chExt cx="228600" cy="1474478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5455701" y="2101768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5455701" y="2471341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52000">
                    <a:srgbClr val="F3F253"/>
                  </a:gs>
                  <a:gs pos="100000">
                    <a:srgbClr val="FEFFB7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5455701" y="3210486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5455701" y="2840914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3CD1"/>
                  </a:gs>
                  <a:gs pos="100000">
                    <a:srgbClr val="CDADFF"/>
                  </a:gs>
                </a:gsLst>
                <a:lin ang="162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502551" y="1956378"/>
              <a:ext cx="587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Ep 1</a:t>
              </a:r>
              <a:endParaRPr lang="en-US" dirty="0"/>
            </a:p>
          </p:txBody>
        </p:sp>
        <p:grpSp>
          <p:nvGrpSpPr>
            <p:cNvPr id="11" name="Group 95"/>
            <p:cNvGrpSpPr/>
            <p:nvPr/>
          </p:nvGrpSpPr>
          <p:grpSpPr>
            <a:xfrm>
              <a:off x="6306314" y="2311401"/>
              <a:ext cx="587834" cy="1807343"/>
              <a:chOff x="6097756" y="2585432"/>
              <a:chExt cx="587834" cy="1807343"/>
            </a:xfrm>
          </p:grpSpPr>
          <p:grpSp>
            <p:nvGrpSpPr>
              <p:cNvPr id="12" name="Group 61"/>
              <p:cNvGrpSpPr/>
              <p:nvPr/>
            </p:nvGrpSpPr>
            <p:grpSpPr>
              <a:xfrm>
                <a:off x="6241741" y="2924744"/>
                <a:ext cx="228600" cy="1468031"/>
                <a:chOff x="6089341" y="2678900"/>
                <a:chExt cx="228600" cy="1468031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6089341" y="2678900"/>
                  <a:ext cx="228600" cy="365760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6089341" y="3413748"/>
                  <a:ext cx="228600" cy="365760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6089341" y="3781171"/>
                  <a:ext cx="228600" cy="365760"/>
                </a:xfrm>
                <a:prstGeom prst="roundRect">
                  <a:avLst/>
                </a:prstGeom>
                <a:gradFill flip="none" rotWithShape="1">
                  <a:gsLst>
                    <a:gs pos="52000">
                      <a:srgbClr val="F3F253"/>
                    </a:gs>
                    <a:gs pos="100000">
                      <a:srgbClr val="FEFFB7"/>
                    </a:gs>
                  </a:gsLst>
                  <a:lin ang="16200000" scaled="0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6089341" y="3046324"/>
                  <a:ext cx="228600" cy="36576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A73CD1"/>
                    </a:gs>
                    <a:gs pos="100000">
                      <a:srgbClr val="CDADFF"/>
                    </a:gs>
                  </a:gsLst>
                  <a:lin ang="16200000" scaled="0"/>
                  <a:tileRect/>
                </a:gra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6097756" y="2585432"/>
                <a:ext cx="587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Ep 2</a:t>
                </a:r>
                <a:endParaRPr lang="en-US" dirty="0"/>
              </a:p>
            </p:txBody>
          </p:sp>
        </p:grpSp>
        <p:grpSp>
          <p:nvGrpSpPr>
            <p:cNvPr id="13" name="Group 91"/>
            <p:cNvGrpSpPr/>
            <p:nvPr/>
          </p:nvGrpSpPr>
          <p:grpSpPr>
            <a:xfrm>
              <a:off x="5377367" y="1189775"/>
              <a:ext cx="3175535" cy="812594"/>
              <a:chOff x="5123367" y="995422"/>
              <a:chExt cx="3175535" cy="812594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6729041" y="1435709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6</a:t>
                </a:r>
                <a:endParaRPr lang="en-US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5123367" y="1432733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4</a:t>
                </a:r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7526929" y="1438684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7</a:t>
                </a:r>
                <a:endParaRPr lang="en-US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929722" y="1435708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5</a:t>
                </a:r>
                <a:endParaRPr lang="en-US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5303145" y="995422"/>
                <a:ext cx="29957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Epoch-parallel execution</a:t>
                </a:r>
                <a:endParaRPr lang="en-US" sz="2200" dirty="0"/>
              </a:p>
            </p:txBody>
          </p:sp>
        </p:grpSp>
      </p:grpSp>
      <p:sp>
        <p:nvSpPr>
          <p:cNvPr id="76" name="Vertical Scroll 75"/>
          <p:cNvSpPr/>
          <p:nvPr/>
        </p:nvSpPr>
        <p:spPr>
          <a:xfrm>
            <a:off x="4396769" y="2182404"/>
            <a:ext cx="1320800" cy="1064539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Syscalls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Sync ops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Signals</a:t>
            </a:r>
          </a:p>
        </p:txBody>
      </p:sp>
      <p:sp>
        <p:nvSpPr>
          <p:cNvPr id="78" name="Hexagon 77"/>
          <p:cNvSpPr/>
          <p:nvPr/>
        </p:nvSpPr>
        <p:spPr>
          <a:xfrm>
            <a:off x="4011467" y="2226614"/>
            <a:ext cx="457200" cy="374904"/>
          </a:xfrm>
          <a:prstGeom prst="hexagon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rot="16200000" flipH="1">
            <a:off x="5099050" y="3003550"/>
            <a:ext cx="749300" cy="10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5505451" y="2851149"/>
            <a:ext cx="762000" cy="393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곱셈 기호 100"/>
          <p:cNvSpPr/>
          <p:nvPr/>
        </p:nvSpPr>
        <p:spPr>
          <a:xfrm>
            <a:off x="5938016" y="3814002"/>
            <a:ext cx="635000" cy="63500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Loose divergence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9405"/>
            <a:ext cx="8229600" cy="494350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marL="514350" indent="-514350">
              <a:buNone/>
            </a:pPr>
            <a:endParaRPr lang="en-US" sz="2600" dirty="0" smtClean="0"/>
          </a:p>
          <a:p>
            <a:pPr marL="514350" indent="-514350">
              <a:buAutoNum type="arabicParenR"/>
            </a:pPr>
            <a:r>
              <a:rPr lang="en-US" sz="2600" dirty="0" smtClean="0"/>
              <a:t>Skip syscalls without visible effects</a:t>
            </a:r>
          </a:p>
          <a:p>
            <a:pPr marL="914400" lvl="1" indent="-514350"/>
            <a:r>
              <a:rPr lang="en-US" sz="2200" dirty="0" smtClean="0"/>
              <a:t>E.g.: </a:t>
            </a:r>
            <a:r>
              <a:rPr lang="en-US" sz="2200" dirty="0" err="1" smtClean="0"/>
              <a:t>nanosleep</a:t>
            </a:r>
            <a:r>
              <a:rPr lang="en-US" sz="2200" dirty="0" smtClean="0"/>
              <a:t>, </a:t>
            </a:r>
            <a:r>
              <a:rPr lang="en-US" sz="2200" dirty="0" err="1" smtClean="0"/>
              <a:t>getpid</a:t>
            </a:r>
            <a:endParaRPr lang="en-US" sz="2200" dirty="0" smtClean="0"/>
          </a:p>
          <a:p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7CF-C981-5445-969A-5332EAF4CE91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6" name="Group 40"/>
          <p:cNvGrpSpPr/>
          <p:nvPr/>
        </p:nvGrpSpPr>
        <p:grpSpPr>
          <a:xfrm>
            <a:off x="5808512" y="1713648"/>
            <a:ext cx="1779028" cy="1699092"/>
            <a:chOff x="4790706" y="3453184"/>
            <a:chExt cx="1779028" cy="1699092"/>
          </a:xfrm>
        </p:grpSpPr>
        <p:grpSp>
          <p:nvGrpSpPr>
            <p:cNvPr id="7" name="Group 38"/>
            <p:cNvGrpSpPr/>
            <p:nvPr/>
          </p:nvGrpSpPr>
          <p:grpSpPr>
            <a:xfrm>
              <a:off x="5020152" y="3918929"/>
              <a:ext cx="1549582" cy="1233347"/>
              <a:chOff x="6177418" y="3600708"/>
              <a:chExt cx="1549582" cy="1233347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177418" y="3600708"/>
                <a:ext cx="286382" cy="8229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181894" y="3859651"/>
                <a:ext cx="283464" cy="2834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6180385" y="4422575"/>
                <a:ext cx="278472" cy="41148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181990" y="4494499"/>
                <a:ext cx="283464" cy="2834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24866" y="4402769"/>
                <a:ext cx="13021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syswrite(x</a:t>
                </a:r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445654" y="3743152"/>
                <a:ext cx="6762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x = 1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790706" y="3453184"/>
              <a:ext cx="75059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CPU 3</a:t>
              </a:r>
              <a:endParaRPr lang="en-US" dirty="0"/>
            </a:p>
          </p:txBody>
        </p:sp>
      </p:grpSp>
      <p:grpSp>
        <p:nvGrpSpPr>
          <p:cNvPr id="10" name="Group 39"/>
          <p:cNvGrpSpPr/>
          <p:nvPr/>
        </p:nvGrpSpPr>
        <p:grpSpPr>
          <a:xfrm>
            <a:off x="1285771" y="1764447"/>
            <a:ext cx="3438246" cy="1747545"/>
            <a:chOff x="344551" y="3453184"/>
            <a:chExt cx="3438246" cy="1747545"/>
          </a:xfrm>
        </p:grpSpPr>
        <p:sp>
          <p:nvSpPr>
            <p:cNvPr id="24" name="TextBox 23"/>
            <p:cNvSpPr txBox="1"/>
            <p:nvPr/>
          </p:nvSpPr>
          <p:spPr>
            <a:xfrm>
              <a:off x="812955" y="3453184"/>
              <a:ext cx="75059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CPU 0</a:t>
              </a:r>
              <a:endParaRPr lang="en-US" dirty="0"/>
            </a:p>
          </p:txBody>
        </p:sp>
        <p:sp>
          <p:nvSpPr>
            <p:cNvPr id="25" name="TextBox 6"/>
            <p:cNvSpPr txBox="1"/>
            <p:nvPr/>
          </p:nvSpPr>
          <p:spPr>
            <a:xfrm>
              <a:off x="1759480" y="3453184"/>
              <a:ext cx="75059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CPU 1</a:t>
              </a:r>
              <a:endParaRPr lang="en-US" dirty="0"/>
            </a:p>
          </p:txBody>
        </p:sp>
        <p:grpSp>
          <p:nvGrpSpPr>
            <p:cNvPr id="11" name="Group 37"/>
            <p:cNvGrpSpPr/>
            <p:nvPr/>
          </p:nvGrpSpPr>
          <p:grpSpPr>
            <a:xfrm>
              <a:off x="344551" y="3872662"/>
              <a:ext cx="980461" cy="1325880"/>
              <a:chOff x="1501817" y="3713887"/>
              <a:chExt cx="980461" cy="132588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2198814" y="3713887"/>
                <a:ext cx="283464" cy="132588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197006" y="4284436"/>
                <a:ext cx="283464" cy="2834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501817" y="4217732"/>
                <a:ext cx="6762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x = 1</a:t>
                </a:r>
              </a:p>
            </p:txBody>
          </p:sp>
        </p:grpSp>
        <p:grpSp>
          <p:nvGrpSpPr>
            <p:cNvPr id="15" name="Group 36"/>
            <p:cNvGrpSpPr/>
            <p:nvPr/>
          </p:nvGrpSpPr>
          <p:grpSpPr>
            <a:xfrm>
              <a:off x="2009290" y="3870475"/>
              <a:ext cx="1773507" cy="1330254"/>
              <a:chOff x="3166556" y="3700037"/>
              <a:chExt cx="1773507" cy="133025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427085" y="4556641"/>
                <a:ext cx="1356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/>
                  <a:t>syswrite(x</a:t>
                </a:r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3173399" y="3704411"/>
                <a:ext cx="283464" cy="132588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166556" y="4638735"/>
                <a:ext cx="283464" cy="2834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181098" y="3789297"/>
                <a:ext cx="283464" cy="2834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176720" y="4077891"/>
                <a:ext cx="283464" cy="2834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440941" y="3700037"/>
                <a:ext cx="14991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/>
                  <a:t>If(!x</a:t>
                </a:r>
                <a:r>
                  <a:rPr lang="en-US" sz="2000" dirty="0" smtClean="0"/>
                  <a:t>) sleep()</a:t>
                </a:r>
                <a:endParaRPr lang="en-US" sz="2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430054" y="3979438"/>
                <a:ext cx="14960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/>
                  <a:t>If(!x</a:t>
                </a:r>
                <a:r>
                  <a:rPr lang="en-US" sz="2000" dirty="0" smtClean="0"/>
                  <a:t>) sleep()</a:t>
                </a:r>
                <a:endParaRPr lang="en-US" sz="2000" dirty="0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4676611" y="1199923"/>
            <a:ext cx="3251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Epoch-parallel execution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2075" y="1216859"/>
            <a:ext cx="343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Thread -parallel execution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Loose divergence checks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3800"/>
            <a:ext cx="8229600" cy="12538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2) Skip self-cancelling synchronization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7CF-C981-5445-969A-5332EAF4CE91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73"/>
          <p:cNvGrpSpPr/>
          <p:nvPr/>
        </p:nvGrpSpPr>
        <p:grpSpPr>
          <a:xfrm>
            <a:off x="5663811" y="1564453"/>
            <a:ext cx="2378362" cy="2384892"/>
            <a:chOff x="5253183" y="2881018"/>
            <a:chExt cx="2378362" cy="2384892"/>
          </a:xfrm>
        </p:grpSpPr>
        <p:sp>
          <p:nvSpPr>
            <p:cNvPr id="69" name="TextBox 68"/>
            <p:cNvSpPr txBox="1"/>
            <p:nvPr/>
          </p:nvSpPr>
          <p:spPr>
            <a:xfrm>
              <a:off x="5742837" y="4448217"/>
              <a:ext cx="18887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If(x) </a:t>
              </a:r>
              <a:r>
                <a:rPr lang="en-US" sz="2000" dirty="0" err="1" smtClean="0"/>
                <a:t>y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x</a:t>
              </a:r>
              <a:r>
                <a:rPr lang="en-US" sz="2000" dirty="0" smtClean="0"/>
                <a:t>;</a:t>
              </a:r>
              <a:endParaRPr lang="en-US" sz="20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9562" y="3346763"/>
              <a:ext cx="286382" cy="822960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numCol="1"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04038" y="3605706"/>
              <a:ext cx="283464" cy="283464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502529" y="4168630"/>
              <a:ext cx="278472" cy="1097280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vert" numCol="1"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67798" y="3489207"/>
              <a:ext cx="6762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x =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53183" y="2881018"/>
              <a:ext cx="75059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CPU 3</a:t>
              </a:r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490886" y="4865050"/>
              <a:ext cx="283464" cy="283464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505428" y="4269602"/>
              <a:ext cx="283464" cy="283464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501050" y="4558196"/>
              <a:ext cx="283464" cy="283464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53726" y="4180342"/>
              <a:ext cx="1499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lock(l)</a:t>
              </a:r>
              <a:endParaRPr lang="en-US" sz="2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44496" y="4782997"/>
              <a:ext cx="1499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unlock(l)</a:t>
              </a:r>
              <a:endParaRPr lang="en-US" sz="20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15673" y="1564453"/>
            <a:ext cx="3819259" cy="2936265"/>
            <a:chOff x="1297700" y="1090318"/>
            <a:chExt cx="3819259" cy="2936265"/>
          </a:xfrm>
        </p:grpSpPr>
        <p:grpSp>
          <p:nvGrpSpPr>
            <p:cNvPr id="6" name="Group 71"/>
            <p:cNvGrpSpPr/>
            <p:nvPr/>
          </p:nvGrpSpPr>
          <p:grpSpPr>
            <a:xfrm>
              <a:off x="1297700" y="1090318"/>
              <a:ext cx="3819259" cy="2936265"/>
              <a:chOff x="2798609" y="1772681"/>
              <a:chExt cx="3819259" cy="293626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3267013" y="1772681"/>
                <a:ext cx="75059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0</a:t>
                </a:r>
                <a:endParaRPr lang="en-US" dirty="0"/>
              </a:p>
            </p:txBody>
          </p:sp>
          <p:sp>
            <p:nvSpPr>
              <p:cNvPr id="25" name="TextBox 6"/>
              <p:cNvSpPr txBox="1"/>
              <p:nvPr/>
            </p:nvSpPr>
            <p:spPr>
              <a:xfrm>
                <a:off x="4213538" y="1772681"/>
                <a:ext cx="75059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1</a:t>
                </a:r>
                <a:endParaRPr lang="en-US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495606" y="2192159"/>
                <a:ext cx="283464" cy="146304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3798" y="3212963"/>
                <a:ext cx="283464" cy="2834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798609" y="3146259"/>
                <a:ext cx="6762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x = 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470191" y="2194346"/>
                <a:ext cx="283464" cy="251460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463348" y="2874680"/>
                <a:ext cx="283464" cy="2834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77890" y="2279232"/>
                <a:ext cx="283464" cy="2834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73512" y="2567826"/>
                <a:ext cx="283464" cy="2834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737733" y="2189972"/>
                <a:ext cx="14991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lock(l)</a:t>
                </a:r>
                <a:endParaRPr lang="en-US" sz="2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726845" y="2469373"/>
                <a:ext cx="18887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If(x) </a:t>
                </a:r>
                <a:r>
                  <a:rPr lang="en-US" sz="2000" dirty="0" err="1" smtClean="0"/>
                  <a:t>y</a:t>
                </a:r>
                <a:r>
                  <a:rPr lang="en-US" sz="2000" dirty="0" smtClean="0"/>
                  <a:t> = </a:t>
                </a:r>
                <a:r>
                  <a:rPr lang="en-US" sz="2000" dirty="0" err="1" smtClean="0"/>
                  <a:t>x</a:t>
                </a:r>
                <a:r>
                  <a:rPr lang="en-US" sz="2000" dirty="0" smtClean="0"/>
                  <a:t>;</a:t>
                </a:r>
                <a:endParaRPr lang="en-US" sz="2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728503" y="2792627"/>
                <a:ext cx="14991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unlock(l)</a:t>
                </a:r>
                <a:endParaRPr lang="en-US" sz="20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465663" y="4146945"/>
                <a:ext cx="283464" cy="2834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480205" y="3551497"/>
                <a:ext cx="283464" cy="2834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740048" y="3462237"/>
                <a:ext cx="14991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lock(l)</a:t>
                </a:r>
                <a:endParaRPr lang="en-US" sz="2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729160" y="3741638"/>
                <a:ext cx="18887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30818" y="4064892"/>
                <a:ext cx="14991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unlock(l)</a:t>
                </a:r>
                <a:endParaRPr lang="en-US" sz="2000" dirty="0"/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2972603" y="3168163"/>
              <a:ext cx="283464" cy="283464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25936" y="3069710"/>
              <a:ext cx="18887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If(x) </a:t>
              </a:r>
              <a:r>
                <a:rPr lang="en-US" sz="2000" dirty="0" err="1" smtClean="0"/>
                <a:t>y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x</a:t>
              </a:r>
              <a:r>
                <a:rPr lang="en-US" sz="2000" dirty="0" smtClean="0"/>
                <a:t>;</a:t>
              </a:r>
              <a:endParaRPr lang="en-US" sz="20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676611" y="1030371"/>
            <a:ext cx="3251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Epoch-parallel execution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1002075" y="1047307"/>
            <a:ext cx="343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Thread -parallel execution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25781"/>
            <a:ext cx="8365067" cy="508345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Fastest guaranteed deterministic replay system that runs on commodity multiprocessors</a:t>
            </a:r>
          </a:p>
          <a:p>
            <a:pPr lvl="1">
              <a:buNone/>
            </a:pPr>
            <a:r>
              <a:rPr lang="en-US" dirty="0" smtClean="0"/>
              <a:t>	≈ 20% overhead if spare cores</a:t>
            </a:r>
          </a:p>
          <a:p>
            <a:pPr lvl="1">
              <a:buNone/>
            </a:pPr>
            <a:r>
              <a:rPr lang="en-US" dirty="0" smtClean="0">
                <a:latin typeface="Symbol" charset="2"/>
                <a:cs typeface="Symbol" charset="2"/>
              </a:rPr>
              <a:t>	~</a:t>
            </a:r>
            <a:r>
              <a:rPr lang="en-US" dirty="0" smtClean="0"/>
              <a:t> 100% overhead if workload uses all cores</a:t>
            </a:r>
          </a:p>
          <a:p>
            <a:endParaRPr lang="en-US" dirty="0" smtClean="0"/>
          </a:p>
          <a:p>
            <a:r>
              <a:rPr lang="en-US" dirty="0" smtClean="0"/>
              <a:t>Uniparallelism: a novel execution model for multithreaded programs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32305"/>
            <a:ext cx="8229600" cy="6990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is multiprocessor replay hard?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809794" y="4199466"/>
            <a:ext cx="4038600" cy="1979083"/>
          </a:xfrm>
        </p:spPr>
        <p:txBody>
          <a:bodyPr>
            <a:normAutofit fontScale="77500" lnSpcReduction="20000"/>
          </a:bodyPr>
          <a:lstStyle/>
          <a:p>
            <a:r>
              <a:rPr lang="en-US" sz="3613" dirty="0" smtClean="0">
                <a:solidFill>
                  <a:srgbClr val="000000"/>
                </a:solidFill>
              </a:rPr>
              <a:t>Threads update shared memory concurrently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>
                <a:solidFill>
                  <a:srgbClr val="FF0000"/>
                </a:solidFill>
              </a:rPr>
              <a:t>Up to 9x slowdown or lose replay guarantee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64492" y="4978400"/>
            <a:ext cx="4495800" cy="1208237"/>
          </a:xfrm>
        </p:spPr>
        <p:txBody>
          <a:bodyPr>
            <a:normAutofit/>
          </a:bodyPr>
          <a:lstStyle/>
          <a:p>
            <a:r>
              <a:rPr lang="en-US" sz="3027" dirty="0" smtClean="0"/>
              <a:t>Only one thread updates shared memory at a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582492" y="1819086"/>
            <a:ext cx="4151602" cy="1889974"/>
            <a:chOff x="2498978" y="982492"/>
            <a:chExt cx="4151602" cy="1889974"/>
          </a:xfrm>
        </p:grpSpPr>
        <p:grpSp>
          <p:nvGrpSpPr>
            <p:cNvPr id="15" name="Group 47"/>
            <p:cNvGrpSpPr/>
            <p:nvPr/>
          </p:nvGrpSpPr>
          <p:grpSpPr>
            <a:xfrm>
              <a:off x="2928710" y="982492"/>
              <a:ext cx="3433567" cy="1889974"/>
              <a:chOff x="4482386" y="1123668"/>
              <a:chExt cx="3433567" cy="188997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801787" y="1123668"/>
                <a:ext cx="274947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 smtClean="0"/>
                  <a:t>Multiprocessor replay</a:t>
                </a:r>
                <a:endParaRPr lang="en-US" sz="22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82386" y="1652825"/>
                <a:ext cx="75059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0</a:t>
                </a:r>
                <a:endParaRPr lang="en-US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702050" y="2275430"/>
                <a:ext cx="27432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98546" y="2265953"/>
                <a:ext cx="27432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4702050" y="2644912"/>
                <a:ext cx="27432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5598546" y="2635431"/>
                <a:ext cx="27432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81878" y="1655800"/>
                <a:ext cx="75059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1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265867" y="1655801"/>
                <a:ext cx="75059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2</a:t>
                </a:r>
                <a:endParaRPr lang="en-US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487022" y="2278406"/>
                <a:ext cx="274320" cy="365760"/>
              </a:xfrm>
              <a:prstGeom prst="roundRect">
                <a:avLst/>
              </a:prstGeom>
              <a:gradFill flip="none" rotWithShape="1">
                <a:gsLst>
                  <a:gs pos="52000">
                    <a:srgbClr val="F3F253"/>
                  </a:gs>
                  <a:gs pos="100000">
                    <a:srgbClr val="FEFFB7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7377293" y="2268929"/>
                <a:ext cx="274320" cy="365760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3CD1"/>
                  </a:gs>
                  <a:gs pos="100000">
                    <a:srgbClr val="CDADFF"/>
                  </a:gs>
                </a:gsLst>
                <a:lin ang="162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165359" y="1658776"/>
                <a:ext cx="75059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3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487022" y="2647882"/>
                <a:ext cx="274320" cy="365760"/>
              </a:xfrm>
              <a:prstGeom prst="roundRect">
                <a:avLst/>
              </a:prstGeom>
              <a:gradFill flip="none" rotWithShape="1">
                <a:gsLst>
                  <a:gs pos="52000">
                    <a:srgbClr val="F3F253"/>
                  </a:gs>
                  <a:gs pos="100000">
                    <a:srgbClr val="FEFFB7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7377293" y="2638406"/>
                <a:ext cx="274320" cy="365760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3CD1"/>
                  </a:gs>
                  <a:gs pos="100000">
                    <a:srgbClr val="CDADFF"/>
                  </a:gs>
                </a:gsLst>
                <a:lin ang="162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498978" y="2033774"/>
              <a:ext cx="64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r>
                <a:rPr lang="en-US" sz="2400" dirty="0" smtClean="0"/>
                <a:t>++;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24474" y="2033774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r>
                <a:rPr lang="en-US" sz="2400" dirty="0" smtClean="0"/>
                <a:t>--;</a:t>
              </a:r>
              <a:endParaRPr lang="en-US" sz="2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57200" y="1818674"/>
            <a:ext cx="2531462" cy="3215651"/>
            <a:chOff x="4499420" y="1577588"/>
            <a:chExt cx="2531462" cy="3215651"/>
          </a:xfrm>
        </p:grpSpPr>
        <p:grpSp>
          <p:nvGrpSpPr>
            <p:cNvPr id="31" name="Group 46"/>
            <p:cNvGrpSpPr/>
            <p:nvPr/>
          </p:nvGrpSpPr>
          <p:grpSpPr>
            <a:xfrm>
              <a:off x="4499420" y="1577588"/>
              <a:ext cx="2531462" cy="3215651"/>
              <a:chOff x="833546" y="1023575"/>
              <a:chExt cx="2531462" cy="321565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33546" y="1023575"/>
                <a:ext cx="25314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 smtClean="0"/>
                  <a:t>Uniprocessor replay</a:t>
                </a:r>
                <a:endParaRPr lang="en-US" sz="22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77638" y="1558684"/>
                <a:ext cx="75059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0</a:t>
                </a:r>
                <a:endParaRPr lang="en-US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1790172" y="2181288"/>
                <a:ext cx="283464" cy="512064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1790172" y="2691876"/>
                <a:ext cx="283464" cy="512064"/>
              </a:xfrm>
              <a:prstGeom prst="roundRect">
                <a:avLst/>
              </a:prstGeom>
              <a:gradFill flip="none" rotWithShape="1">
                <a:gsLst>
                  <a:gs pos="52000">
                    <a:srgbClr val="F3F253"/>
                  </a:gs>
                  <a:gs pos="100000">
                    <a:srgbClr val="FEFFB7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790172" y="3727162"/>
                <a:ext cx="283464" cy="512064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93094" y="3208230"/>
                <a:ext cx="283464" cy="512064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3CD1"/>
                  </a:gs>
                  <a:gs pos="100000">
                    <a:srgbClr val="CDADFF"/>
                  </a:gs>
                </a:gsLst>
                <a:lin ang="162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5741001" y="2712165"/>
              <a:ext cx="64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r>
                <a:rPr lang="en-US" sz="2400" dirty="0" smtClean="0"/>
                <a:t>++;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41001" y="3730366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r>
                <a:rPr lang="en-US" sz="2400" dirty="0" smtClean="0"/>
                <a:t>--;</a:t>
              </a:r>
              <a:endParaRPr lang="en-US" sz="24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38670" y="1066805"/>
            <a:ext cx="843667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OS-level replay: log system calls, signals, thread schedule</a:t>
            </a:r>
          </a:p>
          <a:p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36007" y="4137024"/>
            <a:ext cx="8636000" cy="19126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Goal: guarantee deterministic replay at a lower cost than previous systems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653398"/>
          </a:xfrm>
        </p:spPr>
        <p:txBody>
          <a:bodyPr>
            <a:noAutofit/>
          </a:bodyPr>
          <a:lstStyle/>
          <a:p>
            <a:r>
              <a:rPr lang="en-US" sz="3600" dirty="0" smtClean="0"/>
              <a:t>Uniparallelism: a new execution model</a:t>
            </a:r>
            <a:endParaRPr lang="en-US" sz="3400" dirty="0"/>
          </a:p>
        </p:txBody>
      </p:sp>
      <p:sp>
        <p:nvSpPr>
          <p:cNvPr id="29" name="Rounded Rectangle 28"/>
          <p:cNvSpPr/>
          <p:nvPr/>
        </p:nvSpPr>
        <p:spPr>
          <a:xfrm>
            <a:off x="5455701" y="2101768"/>
            <a:ext cx="286382" cy="510537"/>
          </a:xfrm>
          <a:prstGeom prst="round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numCol="1"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455701" y="2615280"/>
            <a:ext cx="286382" cy="510537"/>
          </a:xfrm>
          <a:prstGeom prst="roundRect">
            <a:avLst/>
          </a:prstGeom>
          <a:gradFill flip="none" rotWithShape="1">
            <a:gsLst>
              <a:gs pos="52000">
                <a:srgbClr val="F3F253"/>
              </a:gs>
              <a:gs pos="100000">
                <a:srgbClr val="FEFFB7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numCol="1"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455701" y="3642303"/>
            <a:ext cx="286382" cy="510537"/>
          </a:xfrm>
          <a:prstGeom prst="round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numCol="1"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455701" y="3128792"/>
            <a:ext cx="286382" cy="510537"/>
          </a:xfrm>
          <a:prstGeom prst="roundRect">
            <a:avLst/>
          </a:prstGeom>
          <a:gradFill flip="none" rotWithShape="1">
            <a:gsLst>
              <a:gs pos="0">
                <a:srgbClr val="A73CD1"/>
              </a:gs>
              <a:gs pos="100000">
                <a:srgbClr val="CDADFF"/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numCol="1"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307820" y="1750003"/>
            <a:ext cx="5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 1</a:t>
            </a:r>
            <a:endParaRPr lang="en-US" dirty="0"/>
          </a:p>
        </p:txBody>
      </p:sp>
      <p:grpSp>
        <p:nvGrpSpPr>
          <p:cNvPr id="4" name="Group 95"/>
          <p:cNvGrpSpPr/>
          <p:nvPr/>
        </p:nvGrpSpPr>
        <p:grpSpPr>
          <a:xfrm>
            <a:off x="5296531" y="3805525"/>
            <a:ext cx="587834" cy="2425213"/>
            <a:chOff x="6078706" y="2458432"/>
            <a:chExt cx="587834" cy="2425213"/>
          </a:xfrm>
        </p:grpSpPr>
        <p:grpSp>
          <p:nvGrpSpPr>
            <p:cNvPr id="5" name="Group 61"/>
            <p:cNvGrpSpPr/>
            <p:nvPr/>
          </p:nvGrpSpPr>
          <p:grpSpPr>
            <a:xfrm>
              <a:off x="6241741" y="2813619"/>
              <a:ext cx="286382" cy="2070026"/>
              <a:chOff x="6089341" y="2567775"/>
              <a:chExt cx="286382" cy="2070026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6089341" y="2567775"/>
                <a:ext cx="286382" cy="510537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6089341" y="3607435"/>
                <a:ext cx="286382" cy="510537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089341" y="4127264"/>
                <a:ext cx="286382" cy="510537"/>
              </a:xfrm>
              <a:prstGeom prst="roundRect">
                <a:avLst/>
              </a:prstGeom>
              <a:gradFill flip="none" rotWithShape="1">
                <a:gsLst>
                  <a:gs pos="52000">
                    <a:srgbClr val="F3F253"/>
                  </a:gs>
                  <a:gs pos="100000">
                    <a:srgbClr val="FEFFB7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089341" y="3087605"/>
                <a:ext cx="286382" cy="51053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3CD1"/>
                  </a:gs>
                  <a:gs pos="100000">
                    <a:srgbClr val="CDADFF"/>
                  </a:gs>
                </a:gsLst>
                <a:lin ang="162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6078706" y="2458432"/>
              <a:ext cx="587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Ep 2</a:t>
              </a:r>
              <a:endParaRPr lang="en-US" dirty="0"/>
            </a:p>
          </p:txBody>
        </p:sp>
      </p:grpSp>
      <p:grpSp>
        <p:nvGrpSpPr>
          <p:cNvPr id="6" name="Group 96"/>
          <p:cNvGrpSpPr/>
          <p:nvPr/>
        </p:nvGrpSpPr>
        <p:grpSpPr>
          <a:xfrm>
            <a:off x="7120332" y="2755391"/>
            <a:ext cx="587834" cy="2418512"/>
            <a:chOff x="7000532" y="2991091"/>
            <a:chExt cx="587834" cy="2418512"/>
          </a:xfrm>
        </p:grpSpPr>
        <p:grpSp>
          <p:nvGrpSpPr>
            <p:cNvPr id="7" name="Group 62"/>
            <p:cNvGrpSpPr/>
            <p:nvPr/>
          </p:nvGrpSpPr>
          <p:grpSpPr>
            <a:xfrm>
              <a:off x="7149791" y="3349055"/>
              <a:ext cx="286382" cy="2060548"/>
              <a:chOff x="6997391" y="3103211"/>
              <a:chExt cx="286382" cy="2060548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6997391" y="3103211"/>
                <a:ext cx="286382" cy="510537"/>
              </a:xfrm>
              <a:prstGeom prst="roundRect">
                <a:avLst/>
              </a:prstGeom>
              <a:gradFill flip="none" rotWithShape="1">
                <a:gsLst>
                  <a:gs pos="52000">
                    <a:srgbClr val="F3F253"/>
                  </a:gs>
                  <a:gs pos="100000">
                    <a:srgbClr val="FEFFB7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6997391" y="4653222"/>
                <a:ext cx="286382" cy="51053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3CD1"/>
                  </a:gs>
                  <a:gs pos="100000">
                    <a:srgbClr val="CDADFF"/>
                  </a:gs>
                </a:gsLst>
                <a:lin ang="162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6997391" y="4136551"/>
                <a:ext cx="286382" cy="510537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97391" y="3619881"/>
                <a:ext cx="286382" cy="510537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000532" y="2991091"/>
              <a:ext cx="587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Ep 3</a:t>
              </a:r>
              <a:endParaRPr lang="en-US" dirty="0"/>
            </a:p>
          </p:txBody>
        </p:sp>
      </p:grpSp>
      <p:grpSp>
        <p:nvGrpSpPr>
          <p:cNvPr id="8" name="Group 97"/>
          <p:cNvGrpSpPr/>
          <p:nvPr/>
        </p:nvGrpSpPr>
        <p:grpSpPr>
          <a:xfrm>
            <a:off x="8026587" y="3267565"/>
            <a:ext cx="587834" cy="2435838"/>
            <a:chOff x="7906787" y="3503265"/>
            <a:chExt cx="587834" cy="2435838"/>
          </a:xfrm>
        </p:grpSpPr>
        <p:grpSp>
          <p:nvGrpSpPr>
            <p:cNvPr id="9" name="Group 63"/>
            <p:cNvGrpSpPr/>
            <p:nvPr/>
          </p:nvGrpSpPr>
          <p:grpSpPr>
            <a:xfrm>
              <a:off x="8015163" y="3862577"/>
              <a:ext cx="286382" cy="2076526"/>
              <a:chOff x="7862763" y="3616733"/>
              <a:chExt cx="286382" cy="2076526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862763" y="4138729"/>
                <a:ext cx="286382" cy="510537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7862763" y="3616733"/>
                <a:ext cx="286382" cy="51053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3CD1"/>
                  </a:gs>
                  <a:gs pos="100000">
                    <a:srgbClr val="CDADFF"/>
                  </a:gs>
                </a:gsLst>
                <a:lin ang="162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7862763" y="5182722"/>
                <a:ext cx="286382" cy="510537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862763" y="4660725"/>
                <a:ext cx="286382" cy="510537"/>
              </a:xfrm>
              <a:prstGeom prst="roundRect">
                <a:avLst/>
              </a:prstGeom>
              <a:gradFill flip="none" rotWithShape="1">
                <a:gsLst>
                  <a:gs pos="52000">
                    <a:srgbClr val="F3F253"/>
                  </a:gs>
                  <a:gs pos="100000">
                    <a:srgbClr val="FEFFB7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906787" y="3503265"/>
              <a:ext cx="587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Ep 4</a:t>
              </a:r>
              <a:endParaRPr lang="en-US" dirty="0"/>
            </a:p>
          </p:txBody>
        </p:sp>
      </p:grp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7CF-C981-5445-969A-5332EAF4CE9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5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80" name="Hexagon 79"/>
          <p:cNvSpPr/>
          <p:nvPr/>
        </p:nvSpPr>
        <p:spPr>
          <a:xfrm>
            <a:off x="4059091" y="2363145"/>
            <a:ext cx="540982" cy="462089"/>
          </a:xfrm>
          <a:prstGeom prst="hexagon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66356" y="3669623"/>
            <a:ext cx="5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 4</a:t>
            </a:r>
            <a:endParaRPr lang="en-US" dirty="0"/>
          </a:p>
        </p:txBody>
      </p:sp>
      <p:grpSp>
        <p:nvGrpSpPr>
          <p:cNvPr id="11" name="Group 117"/>
          <p:cNvGrpSpPr/>
          <p:nvPr/>
        </p:nvGrpSpPr>
        <p:grpSpPr>
          <a:xfrm>
            <a:off x="655210" y="2603243"/>
            <a:ext cx="2961625" cy="522988"/>
            <a:chOff x="535410" y="2838943"/>
            <a:chExt cx="2961625" cy="522988"/>
          </a:xfrm>
        </p:grpSpPr>
        <p:sp>
          <p:nvSpPr>
            <p:cNvPr id="102" name="Rounded Rectangle 101"/>
            <p:cNvSpPr/>
            <p:nvPr/>
          </p:nvSpPr>
          <p:spPr>
            <a:xfrm>
              <a:off x="535410" y="2848424"/>
              <a:ext cx="286382" cy="510537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numCol="1"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431906" y="2838943"/>
              <a:ext cx="286382" cy="510537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vert" numCol="1"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320382" y="2851394"/>
              <a:ext cx="286382" cy="510537"/>
            </a:xfrm>
            <a:prstGeom prst="roundRect">
              <a:avLst/>
            </a:prstGeom>
            <a:gradFill flip="none" rotWithShape="1">
              <a:gsLst>
                <a:gs pos="52000">
                  <a:srgbClr val="F3F253"/>
                </a:gs>
                <a:gs pos="100000">
                  <a:srgbClr val="FEFFB7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numCol="1"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3210653" y="2841918"/>
              <a:ext cx="286382" cy="510537"/>
            </a:xfrm>
            <a:prstGeom prst="roundRect">
              <a:avLst/>
            </a:prstGeom>
            <a:gradFill flip="none" rotWithShape="1">
              <a:gsLst>
                <a:gs pos="0">
                  <a:srgbClr val="A73CD1"/>
                </a:gs>
                <a:gs pos="100000">
                  <a:srgbClr val="CDADFF"/>
                </a:gs>
              </a:gsLst>
              <a:lin ang="16200000" scaled="0"/>
              <a:tileRect/>
            </a:gradFill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vert" numCol="1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8"/>
          <p:cNvGrpSpPr/>
          <p:nvPr/>
        </p:nvGrpSpPr>
        <p:grpSpPr>
          <a:xfrm>
            <a:off x="655210" y="3126231"/>
            <a:ext cx="2961625" cy="522990"/>
            <a:chOff x="535410" y="3361931"/>
            <a:chExt cx="2961625" cy="522990"/>
          </a:xfrm>
        </p:grpSpPr>
        <p:sp>
          <p:nvSpPr>
            <p:cNvPr id="108" name="Rounded Rectangle 107"/>
            <p:cNvSpPr/>
            <p:nvPr/>
          </p:nvSpPr>
          <p:spPr>
            <a:xfrm>
              <a:off x="535410" y="3371408"/>
              <a:ext cx="286382" cy="510537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numCol="1"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1431906" y="3361931"/>
              <a:ext cx="286382" cy="510537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vert" numCol="1"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320382" y="3374384"/>
              <a:ext cx="286382" cy="510537"/>
            </a:xfrm>
            <a:prstGeom prst="roundRect">
              <a:avLst/>
            </a:prstGeom>
            <a:gradFill flip="none" rotWithShape="1">
              <a:gsLst>
                <a:gs pos="52000">
                  <a:srgbClr val="F3F253"/>
                </a:gs>
                <a:gs pos="100000">
                  <a:srgbClr val="FEFFB7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numCol="1"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3210653" y="3364907"/>
              <a:ext cx="286382" cy="510537"/>
            </a:xfrm>
            <a:prstGeom prst="roundRect">
              <a:avLst/>
            </a:prstGeom>
            <a:gradFill flip="none" rotWithShape="1">
              <a:gsLst>
                <a:gs pos="0">
                  <a:srgbClr val="A73CD1"/>
                </a:gs>
                <a:gs pos="100000">
                  <a:srgbClr val="CDADFF"/>
                </a:gs>
              </a:gsLst>
              <a:lin ang="16200000" scaled="0"/>
              <a:tileRect/>
            </a:gradFill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vert" numCol="1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19"/>
          <p:cNvGrpSpPr/>
          <p:nvPr/>
        </p:nvGrpSpPr>
        <p:grpSpPr>
          <a:xfrm>
            <a:off x="655210" y="3639743"/>
            <a:ext cx="2961625" cy="522988"/>
            <a:chOff x="535410" y="3875443"/>
            <a:chExt cx="2961625" cy="522988"/>
          </a:xfrm>
        </p:grpSpPr>
        <p:sp>
          <p:nvSpPr>
            <p:cNvPr id="110" name="Rounded Rectangle 109"/>
            <p:cNvSpPr/>
            <p:nvPr/>
          </p:nvSpPr>
          <p:spPr>
            <a:xfrm>
              <a:off x="535410" y="3884924"/>
              <a:ext cx="286382" cy="510537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numCol="1"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1431906" y="3875443"/>
              <a:ext cx="286382" cy="510537"/>
            </a:xfrm>
            <a:prstGeom prst="round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vert" numCol="1"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320382" y="3887894"/>
              <a:ext cx="286382" cy="510537"/>
            </a:xfrm>
            <a:prstGeom prst="roundRect">
              <a:avLst/>
            </a:prstGeom>
            <a:gradFill flip="none" rotWithShape="1">
              <a:gsLst>
                <a:gs pos="52000">
                  <a:srgbClr val="F3F253"/>
                </a:gs>
                <a:gs pos="100000">
                  <a:srgbClr val="FEFFB7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numCol="1"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3210653" y="3878418"/>
              <a:ext cx="286382" cy="510537"/>
            </a:xfrm>
            <a:prstGeom prst="roundRect">
              <a:avLst/>
            </a:prstGeom>
            <a:gradFill flip="none" rotWithShape="1">
              <a:gsLst>
                <a:gs pos="0">
                  <a:srgbClr val="A73CD1"/>
                </a:gs>
                <a:gs pos="100000">
                  <a:srgbClr val="CDADFF"/>
                </a:gs>
              </a:gsLst>
              <a:lin ang="16200000" scaled="0"/>
              <a:tileRect/>
            </a:gradFill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vert" numCol="1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/>
          <p:cNvCxnSpPr/>
          <p:nvPr/>
        </p:nvCxnSpPr>
        <p:spPr>
          <a:xfrm flipV="1">
            <a:off x="433677" y="2595765"/>
            <a:ext cx="3554532" cy="20354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66362" y="2135040"/>
            <a:ext cx="5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 1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418188" y="3635233"/>
            <a:ext cx="3557016" cy="34176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66358" y="3158096"/>
            <a:ext cx="5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 3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433677" y="3117307"/>
            <a:ext cx="3549486" cy="9967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566360" y="2646568"/>
            <a:ext cx="5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 2</a:t>
            </a:r>
            <a:endParaRPr lang="en-US" dirty="0"/>
          </a:p>
        </p:txBody>
      </p:sp>
      <p:sp>
        <p:nvSpPr>
          <p:cNvPr id="120" name="Hexagon 119"/>
          <p:cNvSpPr/>
          <p:nvPr/>
        </p:nvSpPr>
        <p:spPr>
          <a:xfrm>
            <a:off x="4072095" y="2887294"/>
            <a:ext cx="540982" cy="462089"/>
          </a:xfrm>
          <a:prstGeom prst="hexagon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2" name="Hexagon 121"/>
          <p:cNvSpPr/>
          <p:nvPr/>
        </p:nvSpPr>
        <p:spPr>
          <a:xfrm>
            <a:off x="4072095" y="3413939"/>
            <a:ext cx="540982" cy="462089"/>
          </a:xfrm>
          <a:prstGeom prst="hexagon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rot="16200000" flipH="1">
            <a:off x="-1502512" y="3638430"/>
            <a:ext cx="3640045" cy="15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-91441" y="1847796"/>
            <a:ext cx="492443" cy="62645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332091" y="974408"/>
            <a:ext cx="3441629" cy="1638313"/>
            <a:chOff x="332091" y="974408"/>
            <a:chExt cx="3441629" cy="1638313"/>
          </a:xfrm>
        </p:grpSpPr>
        <p:grpSp>
          <p:nvGrpSpPr>
            <p:cNvPr id="10" name="Group 116"/>
            <p:cNvGrpSpPr/>
            <p:nvPr/>
          </p:nvGrpSpPr>
          <p:grpSpPr>
            <a:xfrm>
              <a:off x="655210" y="2089731"/>
              <a:ext cx="2961625" cy="522990"/>
              <a:chOff x="535410" y="2325431"/>
              <a:chExt cx="2961625" cy="52299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535410" y="2334908"/>
                <a:ext cx="286382" cy="510537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1431906" y="2325431"/>
                <a:ext cx="286382" cy="510537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2320382" y="2337884"/>
                <a:ext cx="286382" cy="510537"/>
              </a:xfrm>
              <a:prstGeom prst="roundRect">
                <a:avLst/>
              </a:prstGeom>
              <a:gradFill flip="none" rotWithShape="1">
                <a:gsLst>
                  <a:gs pos="52000">
                    <a:srgbClr val="F3F253"/>
                  </a:gs>
                  <a:gs pos="100000">
                    <a:srgbClr val="FEFFB7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3210653" y="2328407"/>
                <a:ext cx="286382" cy="51053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3CD1"/>
                  </a:gs>
                  <a:gs pos="100000">
                    <a:srgbClr val="CDADFF"/>
                  </a:gs>
                </a:gsLst>
                <a:lin ang="162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87"/>
            <p:cNvGrpSpPr/>
            <p:nvPr/>
          </p:nvGrpSpPr>
          <p:grpSpPr>
            <a:xfrm>
              <a:off x="332091" y="974408"/>
              <a:ext cx="3441629" cy="814192"/>
              <a:chOff x="332091" y="929556"/>
              <a:chExt cx="3441629" cy="814192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332091" y="1368465"/>
                <a:ext cx="75059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0</a:t>
                </a:r>
                <a:endParaRPr lang="en-US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231583" y="1371440"/>
                <a:ext cx="75059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1</a:t>
                </a:r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115572" y="1371441"/>
                <a:ext cx="75059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2</a:t>
                </a:r>
                <a:endParaRPr lang="en-US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015064" y="1374416"/>
                <a:ext cx="75059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3</a:t>
                </a:r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11351" y="929556"/>
                <a:ext cx="33623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Thread-parallel execution</a:t>
                </a:r>
                <a:endParaRPr lang="en-US" sz="2400" dirty="0"/>
              </a:p>
            </p:txBody>
          </p:sp>
        </p:grpSp>
      </p:grpSp>
      <p:grpSp>
        <p:nvGrpSpPr>
          <p:cNvPr id="19" name="Group 91"/>
          <p:cNvGrpSpPr/>
          <p:nvPr/>
        </p:nvGrpSpPr>
        <p:grpSpPr>
          <a:xfrm>
            <a:off x="5123367" y="983400"/>
            <a:ext cx="3433567" cy="812594"/>
            <a:chOff x="5123367" y="995422"/>
            <a:chExt cx="3433567" cy="812594"/>
          </a:xfrm>
        </p:grpSpPr>
        <p:sp>
          <p:nvSpPr>
            <p:cNvPr id="139" name="TextBox 138"/>
            <p:cNvSpPr txBox="1"/>
            <p:nvPr/>
          </p:nvSpPr>
          <p:spPr>
            <a:xfrm>
              <a:off x="6906848" y="1435709"/>
              <a:ext cx="75059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CPU 6</a:t>
              </a:r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123367" y="1432733"/>
              <a:ext cx="75059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CPU 4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806340" y="1438684"/>
              <a:ext cx="75059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CPU 7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022859" y="1435708"/>
              <a:ext cx="75059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CPU 5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03145" y="995422"/>
              <a:ext cx="32513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Epoch-parallel execution</a:t>
              </a:r>
              <a:endParaRPr lang="en-US" sz="24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492125" y="4286250"/>
            <a:ext cx="8159750" cy="16668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dirty="0" smtClean="0">
                <a:solidFill>
                  <a:schemeClr val="dk1"/>
                </a:solidFill>
              </a:rPr>
              <a:t>Programs benefit from uniprocessor execution while scaling performance with increasing processors.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9548E-6 2.59139E-7 L 0.2354 -0.004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-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0.10105 -0.2217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-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9527E-6 8.01018E-6 L 0.33721 -0.00462 " pathEditMode="relative" ptsTypes="AA">
                                      <p:cBhvr>
                                        <p:cTn id="4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8714E-6 -4.50255E-6 L 0.43398 -0.00231 " pathEditMode="relative" ptsTypes="AA">
                                      <p:cBhvr>
                                        <p:cTn id="65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80" grpId="2" animBg="1"/>
      <p:bldP spid="61" grpId="0"/>
      <p:bldP spid="58" grpId="0"/>
      <p:bldP spid="60" grpId="0"/>
      <p:bldP spid="59" grpId="0"/>
      <p:bldP spid="120" grpId="0" animBg="1"/>
      <p:bldP spid="120" grpId="1" animBg="1"/>
      <p:bldP spid="120" grpId="2" animBg="1"/>
      <p:bldP spid="122" grpId="0" animBg="1"/>
      <p:bldP spid="122" grpId="1" animBg="1"/>
      <p:bldP spid="122" grpId="2" animBg="1"/>
      <p:bldP spid="1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" y="274638"/>
            <a:ext cx="8715375" cy="6034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should one choose uniparallelism?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042714"/>
            <a:ext cx="8432800" cy="5083450"/>
          </a:xfrm>
        </p:spPr>
        <p:txBody>
          <a:bodyPr>
            <a:normAutofit/>
          </a:bodyPr>
          <a:lstStyle/>
          <a:p>
            <a:r>
              <a:rPr lang="en-US" dirty="0" smtClean="0"/>
              <a:t>Cost</a:t>
            </a:r>
          </a:p>
          <a:p>
            <a:pPr lvl="1"/>
            <a:r>
              <a:rPr lang="en-US" sz="2400" dirty="0" smtClean="0"/>
              <a:t>Two executions, so twice the utilization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applicable?</a:t>
            </a:r>
          </a:p>
          <a:p>
            <a:pPr lvl="1"/>
            <a:r>
              <a:rPr lang="en-US" dirty="0" smtClean="0"/>
              <a:t>Properties benefit from uniprocessor execution</a:t>
            </a:r>
          </a:p>
          <a:p>
            <a:pPr lvl="2"/>
            <a:r>
              <a:rPr lang="en-US" dirty="0" smtClean="0"/>
              <a:t>E.g.: deterministic replay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When all cores are not fully utilized</a:t>
            </a:r>
          </a:p>
          <a:p>
            <a:pPr lvl="2"/>
            <a:r>
              <a:rPr lang="en-US" dirty="0" smtClean="0"/>
              <a:t>Some applications don’t scale well</a:t>
            </a:r>
          </a:p>
          <a:p>
            <a:pPr lvl="2"/>
            <a:r>
              <a:rPr lang="en-US" dirty="0" smtClean="0"/>
              <a:t>Hardware manufacturers continue increasing core counts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714"/>
            <a:ext cx="8462682" cy="5083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Uniparallelism</a:t>
            </a:r>
          </a:p>
          <a:p>
            <a:endParaRPr lang="en-US" dirty="0" smtClean="0"/>
          </a:p>
          <a:p>
            <a:r>
              <a:rPr lang="en-US" dirty="0" smtClean="0"/>
              <a:t>DoublePlay</a:t>
            </a:r>
          </a:p>
          <a:p>
            <a:pPr lvl="1"/>
            <a:r>
              <a:rPr lang="en-US" dirty="0" smtClean="0"/>
              <a:t>Record program execution</a:t>
            </a:r>
          </a:p>
          <a:p>
            <a:pPr lvl="1"/>
            <a:r>
              <a:rPr lang="en-US" dirty="0" smtClean="0"/>
              <a:t>Reproduce execution offline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1125" y="274638"/>
            <a:ext cx="9366249" cy="653398"/>
          </a:xfrm>
        </p:spPr>
        <p:txBody>
          <a:bodyPr>
            <a:noAutofit/>
          </a:bodyPr>
          <a:lstStyle/>
          <a:p>
            <a:r>
              <a:rPr lang="en-US" sz="3800" dirty="0" smtClean="0"/>
              <a:t>DoublePlay records epoch-parallel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4529669"/>
            <a:ext cx="8229600" cy="157044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OS-level uniprocessor replay</a:t>
            </a:r>
            <a:endParaRPr lang="en-US" sz="2400" dirty="0" smtClean="0"/>
          </a:p>
          <a:p>
            <a:pPr lvl="1"/>
            <a:r>
              <a:rPr lang="en-US" sz="2400" dirty="0" smtClean="0"/>
              <a:t>Log system calls, signals, thread schedule</a:t>
            </a:r>
          </a:p>
          <a:p>
            <a:r>
              <a:rPr lang="en-US" sz="2800" dirty="0" smtClean="0"/>
              <a:t>No shared memory accesses need to be logged</a:t>
            </a:r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7CF-C981-5445-969A-5332EAF4CE9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5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2805617" y="1096641"/>
            <a:ext cx="3175535" cy="3610008"/>
            <a:chOff x="5377367" y="1189775"/>
            <a:chExt cx="3175535" cy="3610008"/>
          </a:xfrm>
        </p:grpSpPr>
        <p:grpSp>
          <p:nvGrpSpPr>
            <p:cNvPr id="4" name="Group 76"/>
            <p:cNvGrpSpPr/>
            <p:nvPr/>
          </p:nvGrpSpPr>
          <p:grpSpPr>
            <a:xfrm>
              <a:off x="5656782" y="2301793"/>
              <a:ext cx="228600" cy="1474478"/>
              <a:chOff x="5455701" y="2101768"/>
              <a:chExt cx="228600" cy="1474478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5455701" y="2101768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5455701" y="2471341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52000">
                    <a:srgbClr val="F3F253"/>
                  </a:gs>
                  <a:gs pos="100000">
                    <a:srgbClr val="FEFFB7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5455701" y="3210486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5455701" y="2840914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3CD1"/>
                  </a:gs>
                  <a:gs pos="100000">
                    <a:srgbClr val="CDADFF"/>
                  </a:gs>
                </a:gsLst>
                <a:lin ang="162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502551" y="1956378"/>
              <a:ext cx="587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Ep 1</a:t>
              </a:r>
              <a:endParaRPr lang="en-US" dirty="0"/>
            </a:p>
          </p:txBody>
        </p:sp>
        <p:grpSp>
          <p:nvGrpSpPr>
            <p:cNvPr id="5" name="Group 95"/>
            <p:cNvGrpSpPr/>
            <p:nvPr/>
          </p:nvGrpSpPr>
          <p:grpSpPr>
            <a:xfrm>
              <a:off x="6306314" y="2311401"/>
              <a:ext cx="587834" cy="1807343"/>
              <a:chOff x="6097756" y="2585432"/>
              <a:chExt cx="587834" cy="1807343"/>
            </a:xfrm>
          </p:grpSpPr>
          <p:grpSp>
            <p:nvGrpSpPr>
              <p:cNvPr id="6" name="Group 61"/>
              <p:cNvGrpSpPr/>
              <p:nvPr/>
            </p:nvGrpSpPr>
            <p:grpSpPr>
              <a:xfrm>
                <a:off x="6241741" y="2924744"/>
                <a:ext cx="228600" cy="1468031"/>
                <a:chOff x="6089341" y="2678900"/>
                <a:chExt cx="228600" cy="1468031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6089341" y="2678900"/>
                  <a:ext cx="228600" cy="365760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6089341" y="3413748"/>
                  <a:ext cx="228600" cy="365760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6089341" y="3781171"/>
                  <a:ext cx="228600" cy="365760"/>
                </a:xfrm>
                <a:prstGeom prst="roundRect">
                  <a:avLst/>
                </a:prstGeom>
                <a:gradFill flip="none" rotWithShape="1">
                  <a:gsLst>
                    <a:gs pos="52000">
                      <a:srgbClr val="F3F253"/>
                    </a:gs>
                    <a:gs pos="100000">
                      <a:srgbClr val="FEFFB7"/>
                    </a:gs>
                  </a:gsLst>
                  <a:lin ang="16200000" scaled="0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6089341" y="3046324"/>
                  <a:ext cx="228600" cy="36576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A73CD1"/>
                    </a:gs>
                    <a:gs pos="100000">
                      <a:srgbClr val="CDADFF"/>
                    </a:gs>
                  </a:gsLst>
                  <a:lin ang="16200000" scaled="0"/>
                  <a:tileRect/>
                </a:gra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6097756" y="2585432"/>
                <a:ext cx="587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Ep 2</a:t>
                </a:r>
                <a:endParaRPr lang="en-US" dirty="0"/>
              </a:p>
            </p:txBody>
          </p:sp>
        </p:grpSp>
        <p:grpSp>
          <p:nvGrpSpPr>
            <p:cNvPr id="7" name="Group 96"/>
            <p:cNvGrpSpPr/>
            <p:nvPr/>
          </p:nvGrpSpPr>
          <p:grpSpPr>
            <a:xfrm>
              <a:off x="7075882" y="2650616"/>
              <a:ext cx="587834" cy="1824984"/>
              <a:chOff x="7000532" y="2991091"/>
              <a:chExt cx="587834" cy="1824984"/>
            </a:xfrm>
          </p:grpSpPr>
          <p:grpSp>
            <p:nvGrpSpPr>
              <p:cNvPr id="8" name="Group 62"/>
              <p:cNvGrpSpPr/>
              <p:nvPr/>
            </p:nvGrpSpPr>
            <p:grpSpPr>
              <a:xfrm>
                <a:off x="7149791" y="3349055"/>
                <a:ext cx="228600" cy="1467020"/>
                <a:chOff x="6997391" y="3103211"/>
                <a:chExt cx="228600" cy="1467020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6997391" y="3103211"/>
                  <a:ext cx="228600" cy="365760"/>
                </a:xfrm>
                <a:prstGeom prst="roundRect">
                  <a:avLst/>
                </a:prstGeom>
                <a:gradFill flip="none" rotWithShape="1">
                  <a:gsLst>
                    <a:gs pos="52000">
                      <a:srgbClr val="F3F253"/>
                    </a:gs>
                    <a:gs pos="100000">
                      <a:srgbClr val="FEFFB7"/>
                    </a:gs>
                  </a:gsLst>
                  <a:lin ang="16200000" scaled="0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6997391" y="4204471"/>
                  <a:ext cx="228600" cy="36576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A73CD1"/>
                    </a:gs>
                    <a:gs pos="100000">
                      <a:srgbClr val="CDADFF"/>
                    </a:gs>
                  </a:gsLst>
                  <a:lin ang="16200000" scaled="0"/>
                  <a:tileRect/>
                </a:gra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6997391" y="3840206"/>
                  <a:ext cx="228600" cy="365760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6997391" y="3475942"/>
                  <a:ext cx="228600" cy="365760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TextBox 68"/>
              <p:cNvSpPr txBox="1"/>
              <p:nvPr/>
            </p:nvSpPr>
            <p:spPr>
              <a:xfrm>
                <a:off x="7000532" y="2991091"/>
                <a:ext cx="587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Ep 3</a:t>
                </a:r>
                <a:endParaRPr lang="en-US" dirty="0"/>
              </a:p>
            </p:txBody>
          </p:sp>
        </p:grpSp>
        <p:grpSp>
          <p:nvGrpSpPr>
            <p:cNvPr id="9" name="Group 97"/>
            <p:cNvGrpSpPr/>
            <p:nvPr/>
          </p:nvGrpSpPr>
          <p:grpSpPr>
            <a:xfrm>
              <a:off x="7893237" y="2978640"/>
              <a:ext cx="587834" cy="1821143"/>
              <a:chOff x="7906787" y="3503265"/>
              <a:chExt cx="587834" cy="1821143"/>
            </a:xfrm>
          </p:grpSpPr>
          <p:grpSp>
            <p:nvGrpSpPr>
              <p:cNvPr id="10" name="Group 63"/>
              <p:cNvGrpSpPr/>
              <p:nvPr/>
            </p:nvGrpSpPr>
            <p:grpSpPr>
              <a:xfrm>
                <a:off x="8065963" y="3849877"/>
                <a:ext cx="228600" cy="1474531"/>
                <a:chOff x="7913563" y="3604033"/>
                <a:chExt cx="228600" cy="1474531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7913563" y="3973623"/>
                  <a:ext cx="228600" cy="365760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7913563" y="3604033"/>
                  <a:ext cx="228600" cy="36576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A73CD1"/>
                    </a:gs>
                    <a:gs pos="100000">
                      <a:srgbClr val="CDADFF"/>
                    </a:gs>
                  </a:gsLst>
                  <a:lin ang="16200000" scaled="0"/>
                  <a:tileRect/>
                </a:gra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7913563" y="4712804"/>
                  <a:ext cx="228600" cy="365760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7913563" y="4343213"/>
                  <a:ext cx="228600" cy="365760"/>
                </a:xfrm>
                <a:prstGeom prst="roundRect">
                  <a:avLst/>
                </a:prstGeom>
                <a:gradFill flip="none" rotWithShape="1">
                  <a:gsLst>
                    <a:gs pos="52000">
                      <a:srgbClr val="F3F253"/>
                    </a:gs>
                    <a:gs pos="100000">
                      <a:srgbClr val="FEFFB7"/>
                    </a:gs>
                  </a:gsLst>
                  <a:lin ang="16200000" scaled="0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7906787" y="3503265"/>
                <a:ext cx="587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Ep 4</a:t>
                </a:r>
                <a:endParaRPr lang="en-US" dirty="0"/>
              </a:p>
            </p:txBody>
          </p:sp>
        </p:grpSp>
        <p:grpSp>
          <p:nvGrpSpPr>
            <p:cNvPr id="16" name="Group 91"/>
            <p:cNvGrpSpPr/>
            <p:nvPr/>
          </p:nvGrpSpPr>
          <p:grpSpPr>
            <a:xfrm>
              <a:off x="5377367" y="1189775"/>
              <a:ext cx="3175535" cy="812594"/>
              <a:chOff x="5123367" y="995422"/>
              <a:chExt cx="3175535" cy="812594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6729041" y="1435709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CPU 6</a:t>
                </a:r>
                <a:endParaRPr lang="en-US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5123367" y="1432733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CPU 4</a:t>
                </a:r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7526929" y="1438684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CPU 7</a:t>
                </a:r>
                <a:endParaRPr lang="en-US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929722" y="1435708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CPU 5</a:t>
                </a:r>
                <a:endParaRPr lang="en-US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5303145" y="995422"/>
                <a:ext cx="29957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Epoch-parallel execution</a:t>
                </a:r>
                <a:endParaRPr lang="en-US" sz="2200" dirty="0"/>
              </a:p>
            </p:txBody>
          </p:sp>
        </p:grpSp>
      </p:grpSp>
      <p:sp>
        <p:nvSpPr>
          <p:cNvPr id="48" name="Vertical Scroll 47"/>
          <p:cNvSpPr/>
          <p:nvPr/>
        </p:nvSpPr>
        <p:spPr>
          <a:xfrm>
            <a:off x="1364644" y="2531654"/>
            <a:ext cx="1320800" cy="1064539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Syscalls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Sync ops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loud 96"/>
          <p:cNvSpPr/>
          <p:nvPr/>
        </p:nvSpPr>
        <p:spPr>
          <a:xfrm>
            <a:off x="4015844" y="3331066"/>
            <a:ext cx="1939955" cy="1000574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State matches?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653398"/>
          </a:xfrm>
        </p:spPr>
        <p:txBody>
          <a:bodyPr>
            <a:noAutofit/>
          </a:bodyPr>
          <a:lstStyle/>
          <a:p>
            <a:r>
              <a:rPr lang="en-US" sz="4000" dirty="0" smtClean="0"/>
              <a:t>Divergence checks verify execution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4452724"/>
            <a:ext cx="8229600" cy="16547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Verify register and memory state at end of epoch</a:t>
            </a:r>
          </a:p>
          <a:p>
            <a:pPr lvl="1"/>
            <a:r>
              <a:rPr lang="en-US" sz="2400" dirty="0" smtClean="0"/>
              <a:t>Match: continue program execution</a:t>
            </a:r>
          </a:p>
          <a:p>
            <a:pPr lvl="1"/>
            <a:r>
              <a:rPr lang="en-US" sz="2400" dirty="0" smtClean="0"/>
              <a:t>Mismatch: initiate recovery</a:t>
            </a:r>
            <a:endParaRPr lang="en-US" sz="2811" dirty="0" smtClean="0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7CF-C981-5445-969A-5332EAF4CE9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5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grpSp>
        <p:nvGrpSpPr>
          <p:cNvPr id="4" name="Group 77"/>
          <p:cNvGrpSpPr/>
          <p:nvPr/>
        </p:nvGrpSpPr>
        <p:grpSpPr>
          <a:xfrm>
            <a:off x="-62866" y="1804719"/>
            <a:ext cx="492443" cy="2728920"/>
            <a:chOff x="-12066" y="2033319"/>
            <a:chExt cx="492443" cy="2728920"/>
          </a:xfrm>
        </p:grpSpPr>
        <p:cxnSp>
          <p:nvCxnSpPr>
            <p:cNvPr id="135" name="Straight Arrow Connector 134"/>
            <p:cNvCxnSpPr/>
            <p:nvPr/>
          </p:nvCxnSpPr>
          <p:spPr>
            <a:xfrm rot="5400000">
              <a:off x="-975317" y="3396985"/>
              <a:ext cx="27289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-12066" y="2054171"/>
              <a:ext cx="492443" cy="62645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 smtClean="0"/>
                <a:t>TIME</a:t>
              </a:r>
              <a:endParaRPr lang="en-US" sz="2000" dirty="0"/>
            </a:p>
          </p:txBody>
        </p:sp>
      </p:grpSp>
      <p:grpSp>
        <p:nvGrpSpPr>
          <p:cNvPr id="5" name="Group 77"/>
          <p:cNvGrpSpPr/>
          <p:nvPr/>
        </p:nvGrpSpPr>
        <p:grpSpPr>
          <a:xfrm>
            <a:off x="535291" y="952183"/>
            <a:ext cx="3498249" cy="1854640"/>
            <a:chOff x="586091" y="1180783"/>
            <a:chExt cx="3498249" cy="1854640"/>
          </a:xfrm>
        </p:grpSpPr>
        <p:grpSp>
          <p:nvGrpSpPr>
            <p:cNvPr id="6" name="Group 116"/>
            <p:cNvGrpSpPr/>
            <p:nvPr/>
          </p:nvGrpSpPr>
          <p:grpSpPr>
            <a:xfrm>
              <a:off x="909210" y="2296106"/>
              <a:ext cx="2607498" cy="378213"/>
              <a:chOff x="535410" y="2325431"/>
              <a:chExt cx="2607498" cy="378213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535410" y="2334908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1260449" y="2325431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2091773" y="2337884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52000">
                    <a:srgbClr val="F3F253"/>
                  </a:gs>
                  <a:gs pos="100000">
                    <a:srgbClr val="FEFFB7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2914308" y="2328407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3CD1"/>
                  </a:gs>
                  <a:gs pos="100000">
                    <a:srgbClr val="CDADFF"/>
                  </a:gs>
                </a:gsLst>
                <a:lin ang="162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17"/>
            <p:cNvGrpSpPr/>
            <p:nvPr/>
          </p:nvGrpSpPr>
          <p:grpSpPr>
            <a:xfrm>
              <a:off x="909210" y="2657212"/>
              <a:ext cx="2613858" cy="378211"/>
              <a:chOff x="535410" y="2838943"/>
              <a:chExt cx="2613858" cy="378211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535410" y="2848424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1256216" y="2838943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2093897" y="2851394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52000">
                    <a:srgbClr val="F3F253"/>
                  </a:gs>
                  <a:gs pos="100000">
                    <a:srgbClr val="FEFFB7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2920668" y="2841918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3CD1"/>
                  </a:gs>
                  <a:gs pos="100000">
                    <a:srgbClr val="CDADFF"/>
                  </a:gs>
                </a:gsLst>
                <a:lin ang="162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Connector 54"/>
            <p:cNvCxnSpPr/>
            <p:nvPr/>
          </p:nvCxnSpPr>
          <p:spPr>
            <a:xfrm flipV="1">
              <a:off x="687677" y="2657475"/>
              <a:ext cx="3287423" cy="12614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483808" y="2282146"/>
              <a:ext cx="587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Ep 1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96506" y="2624334"/>
              <a:ext cx="587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Ep 2</a:t>
              </a:r>
              <a:endParaRPr lang="en-US" dirty="0"/>
            </a:p>
          </p:txBody>
        </p:sp>
        <p:grpSp>
          <p:nvGrpSpPr>
            <p:cNvPr id="10" name="Group 87"/>
            <p:cNvGrpSpPr/>
            <p:nvPr/>
          </p:nvGrpSpPr>
          <p:grpSpPr>
            <a:xfrm>
              <a:off x="586091" y="1180783"/>
              <a:ext cx="3186561" cy="814192"/>
              <a:chOff x="332091" y="929556"/>
              <a:chExt cx="3186561" cy="814192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332091" y="1368465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0</a:t>
                </a:r>
                <a:endParaRPr lang="en-US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155380" y="1371440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1</a:t>
                </a:r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1971633" y="1371441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2</a:t>
                </a:r>
                <a:endParaRPr lang="en-US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777988" y="1374416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3</a:t>
                </a:r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11351" y="929556"/>
                <a:ext cx="309756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Thread-parallel execution</a:t>
                </a:r>
                <a:endParaRPr lang="en-US" sz="2200" dirty="0"/>
              </a:p>
            </p:txBody>
          </p:sp>
        </p:grpSp>
      </p:grpSp>
      <p:grpSp>
        <p:nvGrpSpPr>
          <p:cNvPr id="11" name="Group 76"/>
          <p:cNvGrpSpPr/>
          <p:nvPr/>
        </p:nvGrpSpPr>
        <p:grpSpPr>
          <a:xfrm>
            <a:off x="5682167" y="961175"/>
            <a:ext cx="3175535" cy="2928969"/>
            <a:chOff x="5377367" y="1189775"/>
            <a:chExt cx="3175535" cy="2928969"/>
          </a:xfrm>
        </p:grpSpPr>
        <p:grpSp>
          <p:nvGrpSpPr>
            <p:cNvPr id="12" name="Group 76"/>
            <p:cNvGrpSpPr/>
            <p:nvPr/>
          </p:nvGrpSpPr>
          <p:grpSpPr>
            <a:xfrm>
              <a:off x="5656782" y="2301793"/>
              <a:ext cx="228600" cy="1474478"/>
              <a:chOff x="5455701" y="2101768"/>
              <a:chExt cx="228600" cy="1474478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5455701" y="2101768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5455701" y="2471341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52000">
                    <a:srgbClr val="F3F253"/>
                  </a:gs>
                  <a:gs pos="100000">
                    <a:srgbClr val="FEFFB7"/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5455701" y="3210486"/>
                <a:ext cx="228600" cy="36576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5455701" y="2840914"/>
                <a:ext cx="228600" cy="365760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3CD1"/>
                  </a:gs>
                  <a:gs pos="100000">
                    <a:srgbClr val="CDADFF"/>
                  </a:gs>
                </a:gsLst>
                <a:lin ang="162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numCol="1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502551" y="1956378"/>
              <a:ext cx="587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Ep 1</a:t>
              </a:r>
              <a:endParaRPr lang="en-US" dirty="0"/>
            </a:p>
          </p:txBody>
        </p:sp>
        <p:grpSp>
          <p:nvGrpSpPr>
            <p:cNvPr id="13" name="Group 95"/>
            <p:cNvGrpSpPr/>
            <p:nvPr/>
          </p:nvGrpSpPr>
          <p:grpSpPr>
            <a:xfrm>
              <a:off x="6306314" y="2311401"/>
              <a:ext cx="587834" cy="1807343"/>
              <a:chOff x="6097756" y="2585432"/>
              <a:chExt cx="587834" cy="1807343"/>
            </a:xfrm>
          </p:grpSpPr>
          <p:grpSp>
            <p:nvGrpSpPr>
              <p:cNvPr id="14" name="Group 61"/>
              <p:cNvGrpSpPr/>
              <p:nvPr/>
            </p:nvGrpSpPr>
            <p:grpSpPr>
              <a:xfrm>
                <a:off x="6241741" y="2924744"/>
                <a:ext cx="228600" cy="1468031"/>
                <a:chOff x="6089341" y="2678900"/>
                <a:chExt cx="228600" cy="1468031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6089341" y="2678900"/>
                  <a:ext cx="228600" cy="365760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6089341" y="3413748"/>
                  <a:ext cx="228600" cy="365760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6089341" y="3781171"/>
                  <a:ext cx="228600" cy="365760"/>
                </a:xfrm>
                <a:prstGeom prst="roundRect">
                  <a:avLst/>
                </a:prstGeom>
                <a:gradFill flip="none" rotWithShape="1">
                  <a:gsLst>
                    <a:gs pos="52000">
                      <a:srgbClr val="F3F253"/>
                    </a:gs>
                    <a:gs pos="100000">
                      <a:srgbClr val="FEFFB7"/>
                    </a:gs>
                  </a:gsLst>
                  <a:lin ang="16200000" scaled="0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6089341" y="3046324"/>
                  <a:ext cx="228600" cy="36576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A73CD1"/>
                    </a:gs>
                    <a:gs pos="100000">
                      <a:srgbClr val="CDADFF"/>
                    </a:gs>
                  </a:gsLst>
                  <a:lin ang="16200000" scaled="0"/>
                  <a:tileRect/>
                </a:gra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vert" numCol="1"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6097756" y="2585432"/>
                <a:ext cx="587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Ep 2</a:t>
                </a:r>
                <a:endParaRPr lang="en-US" dirty="0"/>
              </a:p>
            </p:txBody>
          </p:sp>
        </p:grpSp>
        <p:grpSp>
          <p:nvGrpSpPr>
            <p:cNvPr id="19" name="Group 91"/>
            <p:cNvGrpSpPr/>
            <p:nvPr/>
          </p:nvGrpSpPr>
          <p:grpSpPr>
            <a:xfrm>
              <a:off x="5377367" y="1189775"/>
              <a:ext cx="3175535" cy="812594"/>
              <a:chOff x="5123367" y="995422"/>
              <a:chExt cx="3175535" cy="812594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6729041" y="1435709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6</a:t>
                </a:r>
                <a:endParaRPr lang="en-US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5123367" y="1432733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4</a:t>
                </a:r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7526929" y="1438684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7</a:t>
                </a:r>
                <a:endParaRPr lang="en-US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929722" y="1435708"/>
                <a:ext cx="74066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CPU 5</a:t>
                </a:r>
                <a:endParaRPr lang="en-US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5303145" y="995422"/>
                <a:ext cx="29957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Epoch-parallel execution</a:t>
                </a:r>
                <a:endParaRPr lang="en-US" sz="2200" dirty="0"/>
              </a:p>
            </p:txBody>
          </p:sp>
        </p:grpSp>
      </p:grpSp>
      <p:sp>
        <p:nvSpPr>
          <p:cNvPr id="78" name="Hexagon 77"/>
          <p:cNvSpPr/>
          <p:nvPr/>
        </p:nvSpPr>
        <p:spPr>
          <a:xfrm>
            <a:off x="4011467" y="2226614"/>
            <a:ext cx="457200" cy="374904"/>
          </a:xfrm>
          <a:prstGeom prst="hexagon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3" name="Group 83"/>
          <p:cNvGrpSpPr/>
          <p:nvPr/>
        </p:nvGrpSpPr>
        <p:grpSpPr>
          <a:xfrm>
            <a:off x="3788233" y="3074281"/>
            <a:ext cx="524930" cy="474135"/>
            <a:chOff x="8026403" y="4893735"/>
            <a:chExt cx="524930" cy="474135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8026403" y="5198536"/>
              <a:ext cx="237062" cy="169331"/>
            </a:xfrm>
            <a:prstGeom prst="line">
              <a:avLst/>
            </a:prstGeom>
            <a:ln w="1016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 flipH="1" flipV="1">
              <a:off x="8153400" y="4969937"/>
              <a:ext cx="474135" cy="321731"/>
            </a:xfrm>
            <a:prstGeom prst="line">
              <a:avLst/>
            </a:prstGeom>
            <a:ln w="1016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Arrow Connector 95"/>
          <p:cNvCxnSpPr/>
          <p:nvPr/>
        </p:nvCxnSpPr>
        <p:spPr>
          <a:xfrm rot="16200000" flipH="1">
            <a:off x="3854452" y="2952751"/>
            <a:ext cx="1066801" cy="3175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>
            <a:off x="5757927" y="3555544"/>
            <a:ext cx="325829" cy="3100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3943</TotalTime>
  <Words>1403</Words>
  <Application>Microsoft Macintosh PowerPoint</Application>
  <PresentationFormat>On-screen Show (4:3)</PresentationFormat>
  <Paragraphs>470</Paragraphs>
  <Slides>26</Slides>
  <Notes>24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DoublePlay: Parallelizing Sequential Logging and Replay</vt:lpstr>
      <vt:lpstr>Deterministic replay</vt:lpstr>
      <vt:lpstr>Contributions</vt:lpstr>
      <vt:lpstr>Why is multiprocessor replay hard?</vt:lpstr>
      <vt:lpstr>Uniparallelism: a new execution model</vt:lpstr>
      <vt:lpstr>When should one choose uniparallelism?</vt:lpstr>
      <vt:lpstr>Roadmap</vt:lpstr>
      <vt:lpstr>DoublePlay records epoch-parallel execution</vt:lpstr>
      <vt:lpstr>Divergence checks verify execution</vt:lpstr>
      <vt:lpstr>DoublePlay keeps the executions in sync</vt:lpstr>
      <vt:lpstr>Forward recovery from memory divergence</vt:lpstr>
      <vt:lpstr>Monitor divergences within an epoch</vt:lpstr>
      <vt:lpstr>How is the thread schedule recreated?</vt:lpstr>
      <vt:lpstr>DoublePlay: summary</vt:lpstr>
      <vt:lpstr>DoublePlay evaluation</vt:lpstr>
      <vt:lpstr>Recording overhead: with spare cores</vt:lpstr>
      <vt:lpstr>Recording overhead: no spare cores</vt:lpstr>
      <vt:lpstr>Contributions</vt:lpstr>
      <vt:lpstr>Slide 19</vt:lpstr>
      <vt:lpstr>Can DoublePlay replay realistic bugs?</vt:lpstr>
      <vt:lpstr>Why replay epoch-parallel execution?</vt:lpstr>
      <vt:lpstr>Offline replay performance</vt:lpstr>
      <vt:lpstr>Forward recovery and loose replay</vt:lpstr>
      <vt:lpstr>Forward recovery from syscall divergence</vt:lpstr>
      <vt:lpstr>Loose divergence checks</vt:lpstr>
      <vt:lpstr>Loose divergence checks (contd.)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DoublePlay: Parallelizing Sequential Logging and Replay</dc:title>
  <dc:creator>Kaushik Veeraraghavan</dc:creator>
  <cp:lastModifiedBy>Kaushik Veeraraghavan</cp:lastModifiedBy>
  <cp:revision>1654</cp:revision>
  <dcterms:created xsi:type="dcterms:W3CDTF">2011-03-07T14:42:27Z</dcterms:created>
  <dcterms:modified xsi:type="dcterms:W3CDTF">2011-03-07T14:46:44Z</dcterms:modified>
</cp:coreProperties>
</file>