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57" r:id="rId2"/>
    <p:sldId id="292" r:id="rId3"/>
    <p:sldId id="298" r:id="rId4"/>
    <p:sldId id="321" r:id="rId5"/>
    <p:sldId id="336" r:id="rId6"/>
    <p:sldId id="279" r:id="rId7"/>
    <p:sldId id="322" r:id="rId8"/>
    <p:sldId id="265" r:id="rId9"/>
    <p:sldId id="312" r:id="rId10"/>
    <p:sldId id="348" r:id="rId11"/>
    <p:sldId id="345" r:id="rId12"/>
    <p:sldId id="339" r:id="rId13"/>
    <p:sldId id="282" r:id="rId14"/>
    <p:sldId id="328" r:id="rId15"/>
    <p:sldId id="283" r:id="rId16"/>
    <p:sldId id="290" r:id="rId17"/>
    <p:sldId id="335" r:id="rId18"/>
    <p:sldId id="343" r:id="rId19"/>
    <p:sldId id="324" r:id="rId20"/>
    <p:sldId id="325" r:id="rId21"/>
    <p:sldId id="326" r:id="rId22"/>
    <p:sldId id="272" r:id="rId23"/>
    <p:sldId id="275" r:id="rId2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FF3300"/>
    <a:srgbClr val="0000FF"/>
    <a:srgbClr val="009900"/>
    <a:srgbClr val="008000"/>
    <a:srgbClr val="00FF00"/>
    <a:srgbClr val="FF9900"/>
    <a:srgbClr val="990099"/>
    <a:srgbClr val="800080"/>
    <a:srgbClr val="FF00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368" autoAdjust="0"/>
    <p:restoredTop sz="75862" autoAdjust="0"/>
  </p:normalViewPr>
  <p:slideViewPr>
    <p:cSldViewPr>
      <p:cViewPr>
        <p:scale>
          <a:sx n="75" d="100"/>
          <a:sy n="75" d="100"/>
        </p:scale>
        <p:origin x="-1422" y="2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8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Proj\02-ASPLOS2010-respec\presentation\ASPLOS-Mar10-Respec-draft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Proj\02-ASPLOS2010-respec\presentation\ASPLOS-Mar10-Respec-draft02.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Proj\02-ASPLOS2010-respec\presentation\ASPLOS-Mar10-Respec-draft0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Proj\02-ASPLOS2010-respec\presentation\ASPLOS-Mar10-Respec-draft02.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Proj\02-ASPLOS2010-respec\presentation\ASPLOS-Mar10-Respec-draft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stacked"/>
        <c:ser>
          <c:idx val="0"/>
          <c:order val="0"/>
          <c:tx>
            <c:strRef>
              <c:f>Sheet2!$C$1</c:f>
              <c:strCache>
                <c:ptCount val="1"/>
                <c:pt idx="0">
                  <c:v>redundant execution</c:v>
                </c:pt>
              </c:strCache>
            </c:strRef>
          </c:tx>
          <c:spPr>
            <a:solidFill>
              <a:schemeClr val="tx1">
                <a:lumMod val="50000"/>
                <a:lumOff val="50000"/>
              </a:schemeClr>
            </a:solidFill>
          </c:spPr>
          <c:cat>
            <c:multiLvlStrRef>
              <c:f>Sheet2!$A$2:$B$71</c:f>
              <c:multiLvlStrCache>
                <c:ptCount val="70"/>
                <c:lvl>
                  <c:pt idx="0">
                    <c:v>1</c:v>
                  </c:pt>
                  <c:pt idx="1">
                    <c:v>2</c:v>
                  </c:pt>
                  <c:pt idx="2">
                    <c:v>3</c:v>
                  </c:pt>
                  <c:pt idx="3">
                    <c:v>4</c:v>
                  </c:pt>
                  <c:pt idx="5">
                    <c:v>1</c:v>
                  </c:pt>
                  <c:pt idx="6">
                    <c:v>2</c:v>
                  </c:pt>
                  <c:pt idx="7">
                    <c:v>3</c:v>
                  </c:pt>
                  <c:pt idx="8">
                    <c:v>4</c:v>
                  </c:pt>
                  <c:pt idx="10">
                    <c:v>1</c:v>
                  </c:pt>
                  <c:pt idx="11">
                    <c:v>2</c:v>
                  </c:pt>
                  <c:pt idx="12">
                    <c:v>4</c:v>
                  </c:pt>
                  <c:pt idx="14">
                    <c:v>1</c:v>
                  </c:pt>
                  <c:pt idx="15">
                    <c:v>2</c:v>
                  </c:pt>
                  <c:pt idx="16">
                    <c:v>3</c:v>
                  </c:pt>
                  <c:pt idx="17">
                    <c:v>4</c:v>
                  </c:pt>
                  <c:pt idx="19">
                    <c:v>1</c:v>
                  </c:pt>
                  <c:pt idx="20">
                    <c:v>2</c:v>
                  </c:pt>
                  <c:pt idx="21">
                    <c:v>3</c:v>
                  </c:pt>
                  <c:pt idx="22">
                    <c:v>4</c:v>
                  </c:pt>
                  <c:pt idx="24">
                    <c:v>1</c:v>
                  </c:pt>
                  <c:pt idx="25">
                    <c:v>2</c:v>
                  </c:pt>
                  <c:pt idx="26">
                    <c:v>4</c:v>
                  </c:pt>
                  <c:pt idx="28">
                    <c:v>1</c:v>
                  </c:pt>
                  <c:pt idx="29">
                    <c:v>2</c:v>
                  </c:pt>
                  <c:pt idx="30">
                    <c:v>3</c:v>
                  </c:pt>
                  <c:pt idx="31">
                    <c:v>4</c:v>
                  </c:pt>
                  <c:pt idx="33">
                    <c:v>1</c:v>
                  </c:pt>
                  <c:pt idx="34">
                    <c:v>2</c:v>
                  </c:pt>
                  <c:pt idx="35">
                    <c:v>3</c:v>
                  </c:pt>
                  <c:pt idx="36">
                    <c:v>4</c:v>
                  </c:pt>
                  <c:pt idx="38">
                    <c:v>1</c:v>
                  </c:pt>
                  <c:pt idx="39">
                    <c:v>2</c:v>
                  </c:pt>
                  <c:pt idx="40">
                    <c:v>3</c:v>
                  </c:pt>
                  <c:pt idx="41">
                    <c:v>4</c:v>
                  </c:pt>
                  <c:pt idx="43">
                    <c:v>1</c:v>
                  </c:pt>
                  <c:pt idx="44">
                    <c:v>2</c:v>
                  </c:pt>
                  <c:pt idx="45">
                    <c:v>4</c:v>
                  </c:pt>
                  <c:pt idx="47">
                    <c:v>1</c:v>
                  </c:pt>
                  <c:pt idx="48">
                    <c:v>2</c:v>
                  </c:pt>
                  <c:pt idx="49">
                    <c:v>4</c:v>
                  </c:pt>
                  <c:pt idx="51">
                    <c:v>1</c:v>
                  </c:pt>
                  <c:pt idx="52">
                    <c:v>2</c:v>
                  </c:pt>
                  <c:pt idx="53">
                    <c:v>3</c:v>
                  </c:pt>
                  <c:pt idx="54">
                    <c:v>4</c:v>
                  </c:pt>
                  <c:pt idx="56">
                    <c:v>1</c:v>
                  </c:pt>
                  <c:pt idx="57">
                    <c:v>2</c:v>
                  </c:pt>
                  <c:pt idx="58">
                    <c:v>3</c:v>
                  </c:pt>
                  <c:pt idx="59">
                    <c:v>4</c:v>
                  </c:pt>
                  <c:pt idx="61">
                    <c:v>1</c:v>
                  </c:pt>
                  <c:pt idx="62">
                    <c:v>2</c:v>
                  </c:pt>
                  <c:pt idx="63">
                    <c:v>3</c:v>
                  </c:pt>
                  <c:pt idx="64">
                    <c:v>4</c:v>
                  </c:pt>
                  <c:pt idx="66">
                    <c:v>1</c:v>
                  </c:pt>
                  <c:pt idx="67">
                    <c:v>2</c:v>
                  </c:pt>
                  <c:pt idx="68">
                    <c:v>3</c:v>
                  </c:pt>
                  <c:pt idx="69">
                    <c:v>4</c:v>
                  </c:pt>
                </c:lvl>
                <c:lvl>
                  <c:pt idx="0">
                    <c:v>black
scholes</c:v>
                  </c:pt>
                  <c:pt idx="5">
                    <c:v>body
track</c:v>
                  </c:pt>
                  <c:pt idx="10">
                    <c:v>fluid
animate</c:v>
                  </c:pt>
                  <c:pt idx="14">
                    <c:v>swap
tions</c:v>
                  </c:pt>
                  <c:pt idx="19">
                    <c:v>stream
cluster</c:v>
                  </c:pt>
                  <c:pt idx="24">
                    <c:v>ocean</c:v>
                  </c:pt>
                  <c:pt idx="28">
                    <c:v>raytrace</c:v>
                  </c:pt>
                  <c:pt idx="33">
                    <c:v>volrend</c:v>
                  </c:pt>
                  <c:pt idx="38">
                    <c:v>water
nsq</c:v>
                  </c:pt>
                  <c:pt idx="43">
                    <c:v>fft</c:v>
                  </c:pt>
                  <c:pt idx="47">
                    <c:v>radix</c:v>
                  </c:pt>
                  <c:pt idx="51">
                    <c:v>pfscan</c:v>
                  </c:pt>
                  <c:pt idx="56">
                    <c:v>pbzip2</c:v>
                  </c:pt>
                  <c:pt idx="61">
                    <c:v>aget</c:v>
                  </c:pt>
                  <c:pt idx="66">
                    <c:v>Apache</c:v>
                  </c:pt>
                </c:lvl>
              </c:multiLvlStrCache>
            </c:multiLvlStrRef>
          </c:cat>
          <c:val>
            <c:numRef>
              <c:f>Sheet2!$C$2:$C$71</c:f>
              <c:numCache>
                <c:formatCode>General</c:formatCode>
                <c:ptCount val="70"/>
                <c:pt idx="0">
                  <c:v>0</c:v>
                </c:pt>
                <c:pt idx="1">
                  <c:v>0</c:v>
                </c:pt>
                <c:pt idx="2">
                  <c:v>0</c:v>
                </c:pt>
                <c:pt idx="3">
                  <c:v>8.2000000000000003E-2</c:v>
                </c:pt>
                <c:pt idx="5">
                  <c:v>0</c:v>
                </c:pt>
                <c:pt idx="6">
                  <c:v>0</c:v>
                </c:pt>
                <c:pt idx="7">
                  <c:v>0</c:v>
                </c:pt>
                <c:pt idx="8">
                  <c:v>7.8000000000000194E-2</c:v>
                </c:pt>
                <c:pt idx="10">
                  <c:v>4.0000000000000114E-3</c:v>
                </c:pt>
                <c:pt idx="11">
                  <c:v>2.2000000000000176E-2</c:v>
                </c:pt>
                <c:pt idx="12">
                  <c:v>3.5000000000000218E-2</c:v>
                </c:pt>
                <c:pt idx="14">
                  <c:v>1.0000000000000041E-3</c:v>
                </c:pt>
                <c:pt idx="15">
                  <c:v>2.0000000000000052E-3</c:v>
                </c:pt>
                <c:pt idx="16">
                  <c:v>1.0000000000000041E-3</c:v>
                </c:pt>
                <c:pt idx="17">
                  <c:v>1.0999999999999999E-2</c:v>
                </c:pt>
                <c:pt idx="19">
                  <c:v>4.0000000000000114E-3</c:v>
                </c:pt>
                <c:pt idx="20">
                  <c:v>0</c:v>
                </c:pt>
                <c:pt idx="21">
                  <c:v>0.38400000000000217</c:v>
                </c:pt>
                <c:pt idx="22">
                  <c:v>0.84500000000000064</c:v>
                </c:pt>
                <c:pt idx="24">
                  <c:v>1.4000000000000005E-2</c:v>
                </c:pt>
                <c:pt idx="25">
                  <c:v>0.21300000000000024</c:v>
                </c:pt>
                <c:pt idx="26">
                  <c:v>0.53500000000000003</c:v>
                </c:pt>
                <c:pt idx="28">
                  <c:v>1.2999999999999998E-2</c:v>
                </c:pt>
                <c:pt idx="29">
                  <c:v>1.0999999999999999E-2</c:v>
                </c:pt>
                <c:pt idx="30">
                  <c:v>9.0000000000000548E-3</c:v>
                </c:pt>
                <c:pt idx="31">
                  <c:v>7.0000000000000522E-3</c:v>
                </c:pt>
                <c:pt idx="33">
                  <c:v>4.0000000000000114E-3</c:v>
                </c:pt>
                <c:pt idx="34">
                  <c:v>7.0000000000000522E-3</c:v>
                </c:pt>
                <c:pt idx="35">
                  <c:v>4.0000000000000114E-3</c:v>
                </c:pt>
                <c:pt idx="36">
                  <c:v>2.100000000000015E-2</c:v>
                </c:pt>
                <c:pt idx="38">
                  <c:v>1.4000000000000005E-2</c:v>
                </c:pt>
                <c:pt idx="39">
                  <c:v>1.0000000000000041E-3</c:v>
                </c:pt>
                <c:pt idx="40">
                  <c:v>7.6000000000000123E-2</c:v>
                </c:pt>
                <c:pt idx="41">
                  <c:v>1.4999999999999998E-2</c:v>
                </c:pt>
                <c:pt idx="43">
                  <c:v>1.2999999999999998E-2</c:v>
                </c:pt>
                <c:pt idx="44">
                  <c:v>7.4000000000000468E-2</c:v>
                </c:pt>
                <c:pt idx="45">
                  <c:v>9.0000000000000066E-2</c:v>
                </c:pt>
                <c:pt idx="47">
                  <c:v>2.0000000000000052E-3</c:v>
                </c:pt>
                <c:pt idx="48">
                  <c:v>2.8000000000000011E-2</c:v>
                </c:pt>
                <c:pt idx="49">
                  <c:v>0.10900000000000012</c:v>
                </c:pt>
                <c:pt idx="51">
                  <c:v>0</c:v>
                </c:pt>
                <c:pt idx="52">
                  <c:v>9.0000000000000548E-3</c:v>
                </c:pt>
                <c:pt idx="53">
                  <c:v>2.6000000000000176E-2</c:v>
                </c:pt>
                <c:pt idx="54">
                  <c:v>7.0000000000000034E-2</c:v>
                </c:pt>
                <c:pt idx="56">
                  <c:v>4.6000000000000013E-2</c:v>
                </c:pt>
                <c:pt idx="57">
                  <c:v>3.2000000000000285E-2</c:v>
                </c:pt>
                <c:pt idx="58">
                  <c:v>3.7000000000000241E-2</c:v>
                </c:pt>
                <c:pt idx="59">
                  <c:v>8.4000000000000227E-2</c:v>
                </c:pt>
                <c:pt idx="61">
                  <c:v>0</c:v>
                </c:pt>
                <c:pt idx="62">
                  <c:v>0</c:v>
                </c:pt>
                <c:pt idx="63">
                  <c:v>0</c:v>
                </c:pt>
                <c:pt idx="64">
                  <c:v>0</c:v>
                </c:pt>
                <c:pt idx="66">
                  <c:v>0</c:v>
                </c:pt>
                <c:pt idx="67">
                  <c:v>0</c:v>
                </c:pt>
                <c:pt idx="68">
                  <c:v>0</c:v>
                </c:pt>
                <c:pt idx="69">
                  <c:v>0</c:v>
                </c:pt>
              </c:numCache>
            </c:numRef>
          </c:val>
        </c:ser>
        <c:ser>
          <c:idx val="1"/>
          <c:order val="1"/>
          <c:tx>
            <c:strRef>
              <c:f>Sheet2!$D$1</c:f>
              <c:strCache>
                <c:ptCount val="1"/>
                <c:pt idx="0">
                  <c:v>epoch overhead</c:v>
                </c:pt>
              </c:strCache>
            </c:strRef>
          </c:tx>
          <c:spPr>
            <a:solidFill>
              <a:schemeClr val="tx1">
                <a:lumMod val="50000"/>
                <a:lumOff val="50000"/>
              </a:schemeClr>
            </a:solidFill>
          </c:spPr>
          <c:cat>
            <c:multiLvlStrRef>
              <c:f>Sheet2!$A$2:$B$71</c:f>
              <c:multiLvlStrCache>
                <c:ptCount val="70"/>
                <c:lvl>
                  <c:pt idx="0">
                    <c:v>1</c:v>
                  </c:pt>
                  <c:pt idx="1">
                    <c:v>2</c:v>
                  </c:pt>
                  <c:pt idx="2">
                    <c:v>3</c:v>
                  </c:pt>
                  <c:pt idx="3">
                    <c:v>4</c:v>
                  </c:pt>
                  <c:pt idx="5">
                    <c:v>1</c:v>
                  </c:pt>
                  <c:pt idx="6">
                    <c:v>2</c:v>
                  </c:pt>
                  <c:pt idx="7">
                    <c:v>3</c:v>
                  </c:pt>
                  <c:pt idx="8">
                    <c:v>4</c:v>
                  </c:pt>
                  <c:pt idx="10">
                    <c:v>1</c:v>
                  </c:pt>
                  <c:pt idx="11">
                    <c:v>2</c:v>
                  </c:pt>
                  <c:pt idx="12">
                    <c:v>4</c:v>
                  </c:pt>
                  <c:pt idx="14">
                    <c:v>1</c:v>
                  </c:pt>
                  <c:pt idx="15">
                    <c:v>2</c:v>
                  </c:pt>
                  <c:pt idx="16">
                    <c:v>3</c:v>
                  </c:pt>
                  <c:pt idx="17">
                    <c:v>4</c:v>
                  </c:pt>
                  <c:pt idx="19">
                    <c:v>1</c:v>
                  </c:pt>
                  <c:pt idx="20">
                    <c:v>2</c:v>
                  </c:pt>
                  <c:pt idx="21">
                    <c:v>3</c:v>
                  </c:pt>
                  <c:pt idx="22">
                    <c:v>4</c:v>
                  </c:pt>
                  <c:pt idx="24">
                    <c:v>1</c:v>
                  </c:pt>
                  <c:pt idx="25">
                    <c:v>2</c:v>
                  </c:pt>
                  <c:pt idx="26">
                    <c:v>4</c:v>
                  </c:pt>
                  <c:pt idx="28">
                    <c:v>1</c:v>
                  </c:pt>
                  <c:pt idx="29">
                    <c:v>2</c:v>
                  </c:pt>
                  <c:pt idx="30">
                    <c:v>3</c:v>
                  </c:pt>
                  <c:pt idx="31">
                    <c:v>4</c:v>
                  </c:pt>
                  <c:pt idx="33">
                    <c:v>1</c:v>
                  </c:pt>
                  <c:pt idx="34">
                    <c:v>2</c:v>
                  </c:pt>
                  <c:pt idx="35">
                    <c:v>3</c:v>
                  </c:pt>
                  <c:pt idx="36">
                    <c:v>4</c:v>
                  </c:pt>
                  <c:pt idx="38">
                    <c:v>1</c:v>
                  </c:pt>
                  <c:pt idx="39">
                    <c:v>2</c:v>
                  </c:pt>
                  <c:pt idx="40">
                    <c:v>3</c:v>
                  </c:pt>
                  <c:pt idx="41">
                    <c:v>4</c:v>
                  </c:pt>
                  <c:pt idx="43">
                    <c:v>1</c:v>
                  </c:pt>
                  <c:pt idx="44">
                    <c:v>2</c:v>
                  </c:pt>
                  <c:pt idx="45">
                    <c:v>4</c:v>
                  </c:pt>
                  <c:pt idx="47">
                    <c:v>1</c:v>
                  </c:pt>
                  <c:pt idx="48">
                    <c:v>2</c:v>
                  </c:pt>
                  <c:pt idx="49">
                    <c:v>4</c:v>
                  </c:pt>
                  <c:pt idx="51">
                    <c:v>1</c:v>
                  </c:pt>
                  <c:pt idx="52">
                    <c:v>2</c:v>
                  </c:pt>
                  <c:pt idx="53">
                    <c:v>3</c:v>
                  </c:pt>
                  <c:pt idx="54">
                    <c:v>4</c:v>
                  </c:pt>
                  <c:pt idx="56">
                    <c:v>1</c:v>
                  </c:pt>
                  <c:pt idx="57">
                    <c:v>2</c:v>
                  </c:pt>
                  <c:pt idx="58">
                    <c:v>3</c:v>
                  </c:pt>
                  <c:pt idx="59">
                    <c:v>4</c:v>
                  </c:pt>
                  <c:pt idx="61">
                    <c:v>1</c:v>
                  </c:pt>
                  <c:pt idx="62">
                    <c:v>2</c:v>
                  </c:pt>
                  <c:pt idx="63">
                    <c:v>3</c:v>
                  </c:pt>
                  <c:pt idx="64">
                    <c:v>4</c:v>
                  </c:pt>
                  <c:pt idx="66">
                    <c:v>1</c:v>
                  </c:pt>
                  <c:pt idx="67">
                    <c:v>2</c:v>
                  </c:pt>
                  <c:pt idx="68">
                    <c:v>3</c:v>
                  </c:pt>
                  <c:pt idx="69">
                    <c:v>4</c:v>
                  </c:pt>
                </c:lvl>
                <c:lvl>
                  <c:pt idx="0">
                    <c:v>black
scholes</c:v>
                  </c:pt>
                  <c:pt idx="5">
                    <c:v>body
track</c:v>
                  </c:pt>
                  <c:pt idx="10">
                    <c:v>fluid
animate</c:v>
                  </c:pt>
                  <c:pt idx="14">
                    <c:v>swap
tions</c:v>
                  </c:pt>
                  <c:pt idx="19">
                    <c:v>stream
cluster</c:v>
                  </c:pt>
                  <c:pt idx="24">
                    <c:v>ocean</c:v>
                  </c:pt>
                  <c:pt idx="28">
                    <c:v>raytrace</c:v>
                  </c:pt>
                  <c:pt idx="33">
                    <c:v>volrend</c:v>
                  </c:pt>
                  <c:pt idx="38">
                    <c:v>water
nsq</c:v>
                  </c:pt>
                  <c:pt idx="43">
                    <c:v>fft</c:v>
                  </c:pt>
                  <c:pt idx="47">
                    <c:v>radix</c:v>
                  </c:pt>
                  <c:pt idx="51">
                    <c:v>pfscan</c:v>
                  </c:pt>
                  <c:pt idx="56">
                    <c:v>pbzip2</c:v>
                  </c:pt>
                  <c:pt idx="61">
                    <c:v>aget</c:v>
                  </c:pt>
                  <c:pt idx="66">
                    <c:v>Apache</c:v>
                  </c:pt>
                </c:lvl>
              </c:multiLvlStrCache>
            </c:multiLvlStrRef>
          </c:cat>
          <c:val>
            <c:numRef>
              <c:f>Sheet2!$D$2:$D$71</c:f>
              <c:numCache>
                <c:formatCode>General</c:formatCode>
                <c:ptCount val="70"/>
                <c:pt idx="0">
                  <c:v>0</c:v>
                </c:pt>
                <c:pt idx="1">
                  <c:v>0</c:v>
                </c:pt>
                <c:pt idx="2">
                  <c:v>3.5000000000000218E-2</c:v>
                </c:pt>
                <c:pt idx="3">
                  <c:v>4.3000000000000003E-2</c:v>
                </c:pt>
                <c:pt idx="5">
                  <c:v>1.0000000000000041E-3</c:v>
                </c:pt>
                <c:pt idx="6">
                  <c:v>1.8000000000000103E-2</c:v>
                </c:pt>
                <c:pt idx="7">
                  <c:v>5.0000000000000114E-2</c:v>
                </c:pt>
                <c:pt idx="8">
                  <c:v>5.0000000000000114E-2</c:v>
                </c:pt>
                <c:pt idx="10">
                  <c:v>0</c:v>
                </c:pt>
                <c:pt idx="11">
                  <c:v>0</c:v>
                </c:pt>
                <c:pt idx="12">
                  <c:v>2.4999999999999994E-2</c:v>
                </c:pt>
                <c:pt idx="14">
                  <c:v>1.4999999999999998E-2</c:v>
                </c:pt>
                <c:pt idx="15">
                  <c:v>1.2000000000000021E-2</c:v>
                </c:pt>
                <c:pt idx="16">
                  <c:v>4.5000000000000033E-2</c:v>
                </c:pt>
                <c:pt idx="17">
                  <c:v>4.6000000000000013E-2</c:v>
                </c:pt>
                <c:pt idx="19">
                  <c:v>0</c:v>
                </c:pt>
                <c:pt idx="20">
                  <c:v>0</c:v>
                </c:pt>
                <c:pt idx="21">
                  <c:v>0.11199999999999996</c:v>
                </c:pt>
                <c:pt idx="22">
                  <c:v>0.2750000000000003</c:v>
                </c:pt>
                <c:pt idx="24">
                  <c:v>0.19400000000000087</c:v>
                </c:pt>
                <c:pt idx="25">
                  <c:v>0.17</c:v>
                </c:pt>
                <c:pt idx="26">
                  <c:v>0.10699999999999998</c:v>
                </c:pt>
                <c:pt idx="28">
                  <c:v>1.5000000000000083E-2</c:v>
                </c:pt>
                <c:pt idx="29">
                  <c:v>0.13</c:v>
                </c:pt>
                <c:pt idx="30">
                  <c:v>0.43300000000000038</c:v>
                </c:pt>
                <c:pt idx="31">
                  <c:v>0.43000000000000038</c:v>
                </c:pt>
                <c:pt idx="33">
                  <c:v>0</c:v>
                </c:pt>
                <c:pt idx="34">
                  <c:v>0</c:v>
                </c:pt>
                <c:pt idx="35">
                  <c:v>9.0000000000000548E-3</c:v>
                </c:pt>
                <c:pt idx="36">
                  <c:v>2.4000000000000042E-2</c:v>
                </c:pt>
                <c:pt idx="38">
                  <c:v>2.100000000000015E-2</c:v>
                </c:pt>
                <c:pt idx="39">
                  <c:v>0</c:v>
                </c:pt>
                <c:pt idx="40">
                  <c:v>8.0000000000000227E-3</c:v>
                </c:pt>
                <c:pt idx="41">
                  <c:v>4.8000000000000084E-2</c:v>
                </c:pt>
                <c:pt idx="43">
                  <c:v>0</c:v>
                </c:pt>
                <c:pt idx="44">
                  <c:v>0</c:v>
                </c:pt>
                <c:pt idx="45">
                  <c:v>3.0000000000000287E-3</c:v>
                </c:pt>
                <c:pt idx="47">
                  <c:v>4.0000000000000114E-3</c:v>
                </c:pt>
                <c:pt idx="48">
                  <c:v>2.100000000000015E-2</c:v>
                </c:pt>
                <c:pt idx="49">
                  <c:v>4.6000000000000013E-2</c:v>
                </c:pt>
                <c:pt idx="51">
                  <c:v>2.4000000000000042E-2</c:v>
                </c:pt>
                <c:pt idx="52">
                  <c:v>2.7000000000000208E-2</c:v>
                </c:pt>
                <c:pt idx="53">
                  <c:v>2.0000000000000052E-3</c:v>
                </c:pt>
                <c:pt idx="54">
                  <c:v>7.2000000000000133E-2</c:v>
                </c:pt>
                <c:pt idx="56">
                  <c:v>5.00000000000004E-3</c:v>
                </c:pt>
                <c:pt idx="57">
                  <c:v>6.3000000000000014E-2</c:v>
                </c:pt>
                <c:pt idx="58">
                  <c:v>8.7000000000000022E-2</c:v>
                </c:pt>
                <c:pt idx="59">
                  <c:v>0.11600000000000051</c:v>
                </c:pt>
                <c:pt idx="61">
                  <c:v>0</c:v>
                </c:pt>
                <c:pt idx="62">
                  <c:v>0</c:v>
                </c:pt>
                <c:pt idx="63">
                  <c:v>0</c:v>
                </c:pt>
                <c:pt idx="64">
                  <c:v>0</c:v>
                </c:pt>
                <c:pt idx="66">
                  <c:v>0</c:v>
                </c:pt>
                <c:pt idx="67">
                  <c:v>0</c:v>
                </c:pt>
                <c:pt idx="68">
                  <c:v>0</c:v>
                </c:pt>
                <c:pt idx="69">
                  <c:v>0</c:v>
                </c:pt>
              </c:numCache>
            </c:numRef>
          </c:val>
        </c:ser>
        <c:ser>
          <c:idx val="2"/>
          <c:order val="2"/>
          <c:tx>
            <c:strRef>
              <c:f>Sheet2!$E$1</c:f>
              <c:strCache>
                <c:ptCount val="1"/>
                <c:pt idx="0">
                  <c:v>memory comparison</c:v>
                </c:pt>
              </c:strCache>
            </c:strRef>
          </c:tx>
          <c:spPr>
            <a:solidFill>
              <a:schemeClr val="tx1">
                <a:lumMod val="50000"/>
                <a:lumOff val="50000"/>
              </a:schemeClr>
            </a:solidFill>
          </c:spPr>
          <c:cat>
            <c:multiLvlStrRef>
              <c:f>Sheet2!$A$2:$B$71</c:f>
              <c:multiLvlStrCache>
                <c:ptCount val="70"/>
                <c:lvl>
                  <c:pt idx="0">
                    <c:v>1</c:v>
                  </c:pt>
                  <c:pt idx="1">
                    <c:v>2</c:v>
                  </c:pt>
                  <c:pt idx="2">
                    <c:v>3</c:v>
                  </c:pt>
                  <c:pt idx="3">
                    <c:v>4</c:v>
                  </c:pt>
                  <c:pt idx="5">
                    <c:v>1</c:v>
                  </c:pt>
                  <c:pt idx="6">
                    <c:v>2</c:v>
                  </c:pt>
                  <c:pt idx="7">
                    <c:v>3</c:v>
                  </c:pt>
                  <c:pt idx="8">
                    <c:v>4</c:v>
                  </c:pt>
                  <c:pt idx="10">
                    <c:v>1</c:v>
                  </c:pt>
                  <c:pt idx="11">
                    <c:v>2</c:v>
                  </c:pt>
                  <c:pt idx="12">
                    <c:v>4</c:v>
                  </c:pt>
                  <c:pt idx="14">
                    <c:v>1</c:v>
                  </c:pt>
                  <c:pt idx="15">
                    <c:v>2</c:v>
                  </c:pt>
                  <c:pt idx="16">
                    <c:v>3</c:v>
                  </c:pt>
                  <c:pt idx="17">
                    <c:v>4</c:v>
                  </c:pt>
                  <c:pt idx="19">
                    <c:v>1</c:v>
                  </c:pt>
                  <c:pt idx="20">
                    <c:v>2</c:v>
                  </c:pt>
                  <c:pt idx="21">
                    <c:v>3</c:v>
                  </c:pt>
                  <c:pt idx="22">
                    <c:v>4</c:v>
                  </c:pt>
                  <c:pt idx="24">
                    <c:v>1</c:v>
                  </c:pt>
                  <c:pt idx="25">
                    <c:v>2</c:v>
                  </c:pt>
                  <c:pt idx="26">
                    <c:v>4</c:v>
                  </c:pt>
                  <c:pt idx="28">
                    <c:v>1</c:v>
                  </c:pt>
                  <c:pt idx="29">
                    <c:v>2</c:v>
                  </c:pt>
                  <c:pt idx="30">
                    <c:v>3</c:v>
                  </c:pt>
                  <c:pt idx="31">
                    <c:v>4</c:v>
                  </c:pt>
                  <c:pt idx="33">
                    <c:v>1</c:v>
                  </c:pt>
                  <c:pt idx="34">
                    <c:v>2</c:v>
                  </c:pt>
                  <c:pt idx="35">
                    <c:v>3</c:v>
                  </c:pt>
                  <c:pt idx="36">
                    <c:v>4</c:v>
                  </c:pt>
                  <c:pt idx="38">
                    <c:v>1</c:v>
                  </c:pt>
                  <c:pt idx="39">
                    <c:v>2</c:v>
                  </c:pt>
                  <c:pt idx="40">
                    <c:v>3</c:v>
                  </c:pt>
                  <c:pt idx="41">
                    <c:v>4</c:v>
                  </c:pt>
                  <c:pt idx="43">
                    <c:v>1</c:v>
                  </c:pt>
                  <c:pt idx="44">
                    <c:v>2</c:v>
                  </c:pt>
                  <c:pt idx="45">
                    <c:v>4</c:v>
                  </c:pt>
                  <c:pt idx="47">
                    <c:v>1</c:v>
                  </c:pt>
                  <c:pt idx="48">
                    <c:v>2</c:v>
                  </c:pt>
                  <c:pt idx="49">
                    <c:v>4</c:v>
                  </c:pt>
                  <c:pt idx="51">
                    <c:v>1</c:v>
                  </c:pt>
                  <c:pt idx="52">
                    <c:v>2</c:v>
                  </c:pt>
                  <c:pt idx="53">
                    <c:v>3</c:v>
                  </c:pt>
                  <c:pt idx="54">
                    <c:v>4</c:v>
                  </c:pt>
                  <c:pt idx="56">
                    <c:v>1</c:v>
                  </c:pt>
                  <c:pt idx="57">
                    <c:v>2</c:v>
                  </c:pt>
                  <c:pt idx="58">
                    <c:v>3</c:v>
                  </c:pt>
                  <c:pt idx="59">
                    <c:v>4</c:v>
                  </c:pt>
                  <c:pt idx="61">
                    <c:v>1</c:v>
                  </c:pt>
                  <c:pt idx="62">
                    <c:v>2</c:v>
                  </c:pt>
                  <c:pt idx="63">
                    <c:v>3</c:v>
                  </c:pt>
                  <c:pt idx="64">
                    <c:v>4</c:v>
                  </c:pt>
                  <c:pt idx="66">
                    <c:v>1</c:v>
                  </c:pt>
                  <c:pt idx="67">
                    <c:v>2</c:v>
                  </c:pt>
                  <c:pt idx="68">
                    <c:v>3</c:v>
                  </c:pt>
                  <c:pt idx="69">
                    <c:v>4</c:v>
                  </c:pt>
                </c:lvl>
                <c:lvl>
                  <c:pt idx="0">
                    <c:v>black
scholes</c:v>
                  </c:pt>
                  <c:pt idx="5">
                    <c:v>body
track</c:v>
                  </c:pt>
                  <c:pt idx="10">
                    <c:v>fluid
animate</c:v>
                  </c:pt>
                  <c:pt idx="14">
                    <c:v>swap
tions</c:v>
                  </c:pt>
                  <c:pt idx="19">
                    <c:v>stream
cluster</c:v>
                  </c:pt>
                  <c:pt idx="24">
                    <c:v>ocean</c:v>
                  </c:pt>
                  <c:pt idx="28">
                    <c:v>raytrace</c:v>
                  </c:pt>
                  <c:pt idx="33">
                    <c:v>volrend</c:v>
                  </c:pt>
                  <c:pt idx="38">
                    <c:v>water
nsq</c:v>
                  </c:pt>
                  <c:pt idx="43">
                    <c:v>fft</c:v>
                  </c:pt>
                  <c:pt idx="47">
                    <c:v>radix</c:v>
                  </c:pt>
                  <c:pt idx="51">
                    <c:v>pfscan</c:v>
                  </c:pt>
                  <c:pt idx="56">
                    <c:v>pbzip2</c:v>
                  </c:pt>
                  <c:pt idx="61">
                    <c:v>aget</c:v>
                  </c:pt>
                  <c:pt idx="66">
                    <c:v>Apache</c:v>
                  </c:pt>
                </c:lvl>
              </c:multiLvlStrCache>
            </c:multiLvlStrRef>
          </c:cat>
          <c:val>
            <c:numRef>
              <c:f>Sheet2!$E$2:$E$71</c:f>
              <c:numCache>
                <c:formatCode>General</c:formatCode>
                <c:ptCount val="70"/>
                <c:pt idx="0">
                  <c:v>2.0000000000000052E-3</c:v>
                </c:pt>
                <c:pt idx="1">
                  <c:v>4.0000000000000114E-3</c:v>
                </c:pt>
                <c:pt idx="2">
                  <c:v>3.9999999999999992E-3</c:v>
                </c:pt>
                <c:pt idx="3">
                  <c:v>6.0000000000000513E-3</c:v>
                </c:pt>
                <c:pt idx="5">
                  <c:v>3.0000000000000261E-3</c:v>
                </c:pt>
                <c:pt idx="6">
                  <c:v>4.0000000000000114E-3</c:v>
                </c:pt>
                <c:pt idx="7">
                  <c:v>7.0000000000000513E-3</c:v>
                </c:pt>
                <c:pt idx="8">
                  <c:v>1.5999999999999986E-2</c:v>
                </c:pt>
                <c:pt idx="10">
                  <c:v>3.0000000000000261E-3</c:v>
                </c:pt>
                <c:pt idx="11">
                  <c:v>4.5000000000000033E-2</c:v>
                </c:pt>
                <c:pt idx="12">
                  <c:v>8.2000000000000045E-2</c:v>
                </c:pt>
                <c:pt idx="14">
                  <c:v>0</c:v>
                </c:pt>
                <c:pt idx="15">
                  <c:v>0</c:v>
                </c:pt>
                <c:pt idx="16">
                  <c:v>0</c:v>
                </c:pt>
                <c:pt idx="17">
                  <c:v>0</c:v>
                </c:pt>
                <c:pt idx="19">
                  <c:v>0</c:v>
                </c:pt>
                <c:pt idx="20">
                  <c:v>0</c:v>
                </c:pt>
                <c:pt idx="21">
                  <c:v>2.1000000000000199E-2</c:v>
                </c:pt>
                <c:pt idx="22">
                  <c:v>3.7000000000000186E-2</c:v>
                </c:pt>
                <c:pt idx="24">
                  <c:v>0.41500000000000031</c:v>
                </c:pt>
                <c:pt idx="25">
                  <c:v>0.70900000000000063</c:v>
                </c:pt>
                <c:pt idx="26">
                  <c:v>1.03</c:v>
                </c:pt>
                <c:pt idx="28">
                  <c:v>4.6000000000000013E-2</c:v>
                </c:pt>
                <c:pt idx="29">
                  <c:v>5.7000000000000134E-2</c:v>
                </c:pt>
                <c:pt idx="30">
                  <c:v>4.1999999999999982E-2</c:v>
                </c:pt>
                <c:pt idx="31">
                  <c:v>6.7000000000000434E-2</c:v>
                </c:pt>
                <c:pt idx="33">
                  <c:v>1.8000000000000103E-2</c:v>
                </c:pt>
                <c:pt idx="34">
                  <c:v>1.3000000000000083E-2</c:v>
                </c:pt>
                <c:pt idx="35">
                  <c:v>2.9000000000000144E-2</c:v>
                </c:pt>
                <c:pt idx="36">
                  <c:v>2.4000000000000042E-2</c:v>
                </c:pt>
                <c:pt idx="38">
                  <c:v>1.0000000000000041E-3</c:v>
                </c:pt>
                <c:pt idx="39">
                  <c:v>1.0999999999999999E-2</c:v>
                </c:pt>
                <c:pt idx="40">
                  <c:v>2.8000000000000011E-2</c:v>
                </c:pt>
                <c:pt idx="41">
                  <c:v>4.1000000000000002E-2</c:v>
                </c:pt>
                <c:pt idx="43">
                  <c:v>0</c:v>
                </c:pt>
                <c:pt idx="44">
                  <c:v>0</c:v>
                </c:pt>
                <c:pt idx="45">
                  <c:v>0</c:v>
                </c:pt>
                <c:pt idx="47">
                  <c:v>1.8000000000000127E-2</c:v>
                </c:pt>
                <c:pt idx="48">
                  <c:v>6.0000000000000478E-3</c:v>
                </c:pt>
                <c:pt idx="49">
                  <c:v>8.5000000000000048E-2</c:v>
                </c:pt>
                <c:pt idx="51">
                  <c:v>0</c:v>
                </c:pt>
                <c:pt idx="52">
                  <c:v>0</c:v>
                </c:pt>
                <c:pt idx="53">
                  <c:v>0</c:v>
                </c:pt>
                <c:pt idx="54">
                  <c:v>0</c:v>
                </c:pt>
                <c:pt idx="56">
                  <c:v>0</c:v>
                </c:pt>
                <c:pt idx="57">
                  <c:v>5.7000000000000134E-2</c:v>
                </c:pt>
                <c:pt idx="58">
                  <c:v>0.10400000000000002</c:v>
                </c:pt>
                <c:pt idx="59">
                  <c:v>0.17200000000000001</c:v>
                </c:pt>
                <c:pt idx="61">
                  <c:v>0</c:v>
                </c:pt>
                <c:pt idx="62">
                  <c:v>0</c:v>
                </c:pt>
                <c:pt idx="63">
                  <c:v>0</c:v>
                </c:pt>
                <c:pt idx="64">
                  <c:v>0</c:v>
                </c:pt>
                <c:pt idx="66">
                  <c:v>0</c:v>
                </c:pt>
                <c:pt idx="67">
                  <c:v>0</c:v>
                </c:pt>
                <c:pt idx="68">
                  <c:v>0</c:v>
                </c:pt>
                <c:pt idx="69">
                  <c:v>0</c:v>
                </c:pt>
              </c:numCache>
            </c:numRef>
          </c:val>
        </c:ser>
        <c:ser>
          <c:idx val="3"/>
          <c:order val="3"/>
          <c:tx>
            <c:strRef>
              <c:f>Sheet2!$F$1</c:f>
              <c:strCache>
                <c:ptCount val="1"/>
                <c:pt idx="0">
                  <c:v>logging and other overhead</c:v>
                </c:pt>
              </c:strCache>
            </c:strRef>
          </c:tx>
          <c:spPr>
            <a:solidFill>
              <a:schemeClr val="tx1">
                <a:lumMod val="50000"/>
                <a:lumOff val="50000"/>
              </a:schemeClr>
            </a:solidFill>
          </c:spPr>
          <c:cat>
            <c:multiLvlStrRef>
              <c:f>Sheet2!$A$2:$B$71</c:f>
              <c:multiLvlStrCache>
                <c:ptCount val="70"/>
                <c:lvl>
                  <c:pt idx="0">
                    <c:v>1</c:v>
                  </c:pt>
                  <c:pt idx="1">
                    <c:v>2</c:v>
                  </c:pt>
                  <c:pt idx="2">
                    <c:v>3</c:v>
                  </c:pt>
                  <c:pt idx="3">
                    <c:v>4</c:v>
                  </c:pt>
                  <c:pt idx="5">
                    <c:v>1</c:v>
                  </c:pt>
                  <c:pt idx="6">
                    <c:v>2</c:v>
                  </c:pt>
                  <c:pt idx="7">
                    <c:v>3</c:v>
                  </c:pt>
                  <c:pt idx="8">
                    <c:v>4</c:v>
                  </c:pt>
                  <c:pt idx="10">
                    <c:v>1</c:v>
                  </c:pt>
                  <c:pt idx="11">
                    <c:v>2</c:v>
                  </c:pt>
                  <c:pt idx="12">
                    <c:v>4</c:v>
                  </c:pt>
                  <c:pt idx="14">
                    <c:v>1</c:v>
                  </c:pt>
                  <c:pt idx="15">
                    <c:v>2</c:v>
                  </c:pt>
                  <c:pt idx="16">
                    <c:v>3</c:v>
                  </c:pt>
                  <c:pt idx="17">
                    <c:v>4</c:v>
                  </c:pt>
                  <c:pt idx="19">
                    <c:v>1</c:v>
                  </c:pt>
                  <c:pt idx="20">
                    <c:v>2</c:v>
                  </c:pt>
                  <c:pt idx="21">
                    <c:v>3</c:v>
                  </c:pt>
                  <c:pt idx="22">
                    <c:v>4</c:v>
                  </c:pt>
                  <c:pt idx="24">
                    <c:v>1</c:v>
                  </c:pt>
                  <c:pt idx="25">
                    <c:v>2</c:v>
                  </c:pt>
                  <c:pt idx="26">
                    <c:v>4</c:v>
                  </c:pt>
                  <c:pt idx="28">
                    <c:v>1</c:v>
                  </c:pt>
                  <c:pt idx="29">
                    <c:v>2</c:v>
                  </c:pt>
                  <c:pt idx="30">
                    <c:v>3</c:v>
                  </c:pt>
                  <c:pt idx="31">
                    <c:v>4</c:v>
                  </c:pt>
                  <c:pt idx="33">
                    <c:v>1</c:v>
                  </c:pt>
                  <c:pt idx="34">
                    <c:v>2</c:v>
                  </c:pt>
                  <c:pt idx="35">
                    <c:v>3</c:v>
                  </c:pt>
                  <c:pt idx="36">
                    <c:v>4</c:v>
                  </c:pt>
                  <c:pt idx="38">
                    <c:v>1</c:v>
                  </c:pt>
                  <c:pt idx="39">
                    <c:v>2</c:v>
                  </c:pt>
                  <c:pt idx="40">
                    <c:v>3</c:v>
                  </c:pt>
                  <c:pt idx="41">
                    <c:v>4</c:v>
                  </c:pt>
                  <c:pt idx="43">
                    <c:v>1</c:v>
                  </c:pt>
                  <c:pt idx="44">
                    <c:v>2</c:v>
                  </c:pt>
                  <c:pt idx="45">
                    <c:v>4</c:v>
                  </c:pt>
                  <c:pt idx="47">
                    <c:v>1</c:v>
                  </c:pt>
                  <c:pt idx="48">
                    <c:v>2</c:v>
                  </c:pt>
                  <c:pt idx="49">
                    <c:v>4</c:v>
                  </c:pt>
                  <c:pt idx="51">
                    <c:v>1</c:v>
                  </c:pt>
                  <c:pt idx="52">
                    <c:v>2</c:v>
                  </c:pt>
                  <c:pt idx="53">
                    <c:v>3</c:v>
                  </c:pt>
                  <c:pt idx="54">
                    <c:v>4</c:v>
                  </c:pt>
                  <c:pt idx="56">
                    <c:v>1</c:v>
                  </c:pt>
                  <c:pt idx="57">
                    <c:v>2</c:v>
                  </c:pt>
                  <c:pt idx="58">
                    <c:v>3</c:v>
                  </c:pt>
                  <c:pt idx="59">
                    <c:v>4</c:v>
                  </c:pt>
                  <c:pt idx="61">
                    <c:v>1</c:v>
                  </c:pt>
                  <c:pt idx="62">
                    <c:v>2</c:v>
                  </c:pt>
                  <c:pt idx="63">
                    <c:v>3</c:v>
                  </c:pt>
                  <c:pt idx="64">
                    <c:v>4</c:v>
                  </c:pt>
                  <c:pt idx="66">
                    <c:v>1</c:v>
                  </c:pt>
                  <c:pt idx="67">
                    <c:v>2</c:v>
                  </c:pt>
                  <c:pt idx="68">
                    <c:v>3</c:v>
                  </c:pt>
                  <c:pt idx="69">
                    <c:v>4</c:v>
                  </c:pt>
                </c:lvl>
                <c:lvl>
                  <c:pt idx="0">
                    <c:v>black
scholes</c:v>
                  </c:pt>
                  <c:pt idx="5">
                    <c:v>body
track</c:v>
                  </c:pt>
                  <c:pt idx="10">
                    <c:v>fluid
animate</c:v>
                  </c:pt>
                  <c:pt idx="14">
                    <c:v>swap
tions</c:v>
                  </c:pt>
                  <c:pt idx="19">
                    <c:v>stream
cluster</c:v>
                  </c:pt>
                  <c:pt idx="24">
                    <c:v>ocean</c:v>
                  </c:pt>
                  <c:pt idx="28">
                    <c:v>raytrace</c:v>
                  </c:pt>
                  <c:pt idx="33">
                    <c:v>volrend</c:v>
                  </c:pt>
                  <c:pt idx="38">
                    <c:v>water
nsq</c:v>
                  </c:pt>
                  <c:pt idx="43">
                    <c:v>fft</c:v>
                  </c:pt>
                  <c:pt idx="47">
                    <c:v>radix</c:v>
                  </c:pt>
                  <c:pt idx="51">
                    <c:v>pfscan</c:v>
                  </c:pt>
                  <c:pt idx="56">
                    <c:v>pbzip2</c:v>
                  </c:pt>
                  <c:pt idx="61">
                    <c:v>aget</c:v>
                  </c:pt>
                  <c:pt idx="66">
                    <c:v>Apache</c:v>
                  </c:pt>
                </c:lvl>
              </c:multiLvlStrCache>
            </c:multiLvlStrRef>
          </c:cat>
          <c:val>
            <c:numRef>
              <c:f>Sheet2!$F$2:$F$71</c:f>
              <c:numCache>
                <c:formatCode>General</c:formatCode>
                <c:ptCount val="70"/>
                <c:pt idx="0">
                  <c:v>4.0000000000000112E-2</c:v>
                </c:pt>
                <c:pt idx="1">
                  <c:v>6.6000000000000003E-2</c:v>
                </c:pt>
                <c:pt idx="2">
                  <c:v>0.13</c:v>
                </c:pt>
                <c:pt idx="3">
                  <c:v>0.11799999999999999</c:v>
                </c:pt>
                <c:pt idx="5">
                  <c:v>1.2000000000000021E-2</c:v>
                </c:pt>
                <c:pt idx="6">
                  <c:v>2.6000000000000183E-2</c:v>
                </c:pt>
                <c:pt idx="7">
                  <c:v>1.8000000000000096E-2</c:v>
                </c:pt>
                <c:pt idx="8">
                  <c:v>0.54</c:v>
                </c:pt>
                <c:pt idx="10">
                  <c:v>0</c:v>
                </c:pt>
                <c:pt idx="11">
                  <c:v>7.1000000000000021E-2</c:v>
                </c:pt>
                <c:pt idx="12">
                  <c:v>0.58300000000000063</c:v>
                </c:pt>
                <c:pt idx="14">
                  <c:v>0.14800000000000021</c:v>
                </c:pt>
                <c:pt idx="15">
                  <c:v>0.13300000000000001</c:v>
                </c:pt>
                <c:pt idx="16">
                  <c:v>5.2000000000000365E-2</c:v>
                </c:pt>
                <c:pt idx="17">
                  <c:v>0.11499999999999999</c:v>
                </c:pt>
                <c:pt idx="19">
                  <c:v>0</c:v>
                </c:pt>
                <c:pt idx="20">
                  <c:v>0</c:v>
                </c:pt>
                <c:pt idx="21">
                  <c:v>0.17600000000000021</c:v>
                </c:pt>
                <c:pt idx="22">
                  <c:v>0.18600000000000044</c:v>
                </c:pt>
                <c:pt idx="24">
                  <c:v>1.7000000000000175E-2</c:v>
                </c:pt>
                <c:pt idx="25">
                  <c:v>9.0000000000000548E-3</c:v>
                </c:pt>
                <c:pt idx="26">
                  <c:v>0.15900000000000106</c:v>
                </c:pt>
                <c:pt idx="28">
                  <c:v>0.62400000000000388</c:v>
                </c:pt>
                <c:pt idx="29">
                  <c:v>0.81299999999999994</c:v>
                </c:pt>
                <c:pt idx="30">
                  <c:v>1.0189999999999912</c:v>
                </c:pt>
                <c:pt idx="31">
                  <c:v>1.228</c:v>
                </c:pt>
                <c:pt idx="33">
                  <c:v>9.0000000000000548E-3</c:v>
                </c:pt>
                <c:pt idx="34">
                  <c:v>1.9000000000000041E-2</c:v>
                </c:pt>
                <c:pt idx="35">
                  <c:v>3.2000000000000237E-2</c:v>
                </c:pt>
                <c:pt idx="36">
                  <c:v>2.300000000000001E-2</c:v>
                </c:pt>
                <c:pt idx="38">
                  <c:v>0</c:v>
                </c:pt>
                <c:pt idx="39">
                  <c:v>2.7000000000000253E-2</c:v>
                </c:pt>
                <c:pt idx="40">
                  <c:v>6.5000000000000113E-2</c:v>
                </c:pt>
                <c:pt idx="41">
                  <c:v>0.44100000000000156</c:v>
                </c:pt>
                <c:pt idx="43">
                  <c:v>1.2000000000000021E-2</c:v>
                </c:pt>
                <c:pt idx="44">
                  <c:v>8.0000000000000227E-3</c:v>
                </c:pt>
                <c:pt idx="45">
                  <c:v>3.0000000000000176E-2</c:v>
                </c:pt>
                <c:pt idx="47">
                  <c:v>1.9999999999999983E-3</c:v>
                </c:pt>
                <c:pt idx="48">
                  <c:v>0</c:v>
                </c:pt>
                <c:pt idx="49">
                  <c:v>0</c:v>
                </c:pt>
                <c:pt idx="51">
                  <c:v>0</c:v>
                </c:pt>
                <c:pt idx="52">
                  <c:v>0</c:v>
                </c:pt>
                <c:pt idx="53">
                  <c:v>2.7000000000000253E-2</c:v>
                </c:pt>
                <c:pt idx="54">
                  <c:v>0.13900000000000004</c:v>
                </c:pt>
                <c:pt idx="56">
                  <c:v>0</c:v>
                </c:pt>
                <c:pt idx="57">
                  <c:v>9.0000000000000548E-3</c:v>
                </c:pt>
                <c:pt idx="58">
                  <c:v>6.0000000000000513E-3</c:v>
                </c:pt>
                <c:pt idx="59">
                  <c:v>8.4000000000000227E-2</c:v>
                </c:pt>
                <c:pt idx="61">
                  <c:v>7.0000000000000034E-2</c:v>
                </c:pt>
                <c:pt idx="62">
                  <c:v>0.13</c:v>
                </c:pt>
                <c:pt idx="63">
                  <c:v>7.0000000000000034E-2</c:v>
                </c:pt>
                <c:pt idx="64">
                  <c:v>6.0000000000000352E-2</c:v>
                </c:pt>
                <c:pt idx="66">
                  <c:v>1.0000000000000066E-2</c:v>
                </c:pt>
                <c:pt idx="67">
                  <c:v>9.0000000000000066E-2</c:v>
                </c:pt>
                <c:pt idx="68">
                  <c:v>0.27</c:v>
                </c:pt>
                <c:pt idx="69">
                  <c:v>0.44000000000000145</c:v>
                </c:pt>
              </c:numCache>
            </c:numRef>
          </c:val>
        </c:ser>
        <c:gapWidth val="20"/>
        <c:overlap val="100"/>
        <c:axId val="13357824"/>
        <c:axId val="13359360"/>
      </c:barChart>
      <c:catAx>
        <c:axId val="13357824"/>
        <c:scaling>
          <c:orientation val="minMax"/>
        </c:scaling>
        <c:axPos val="b"/>
        <c:majorTickMark val="none"/>
        <c:tickLblPos val="nextTo"/>
        <c:txPr>
          <a:bodyPr/>
          <a:lstStyle/>
          <a:p>
            <a:pPr>
              <a:defRPr sz="1200"/>
            </a:pPr>
            <a:endParaRPr lang="en-US"/>
          </a:p>
        </c:txPr>
        <c:crossAx val="13359360"/>
        <c:crosses val="autoZero"/>
        <c:auto val="1"/>
        <c:lblAlgn val="ctr"/>
        <c:lblOffset val="100"/>
      </c:catAx>
      <c:valAx>
        <c:axId val="13359360"/>
        <c:scaling>
          <c:orientation val="minMax"/>
          <c:max val="2"/>
        </c:scaling>
        <c:axPos val="l"/>
        <c:majorGridlines/>
        <c:title>
          <c:tx>
            <c:rich>
              <a:bodyPr rot="-5400000" vert="horz"/>
              <a:lstStyle/>
              <a:p>
                <a:pPr>
                  <a:defRPr sz="1800"/>
                </a:pPr>
                <a:r>
                  <a:rPr lang="en-US" altLang="en-US" sz="1800"/>
                  <a:t>Relative Overhead</a:t>
                </a:r>
              </a:p>
            </c:rich>
          </c:tx>
          <c:layout/>
        </c:title>
        <c:numFmt formatCode="General" sourceLinked="1"/>
        <c:tickLblPos val="nextTo"/>
        <c:txPr>
          <a:bodyPr/>
          <a:lstStyle/>
          <a:p>
            <a:pPr>
              <a:defRPr sz="1600"/>
            </a:pPr>
            <a:endParaRPr lang="en-US"/>
          </a:p>
        </c:txPr>
        <c:crossAx val="13357824"/>
        <c:crosses val="autoZero"/>
        <c:crossBetween val="between"/>
      </c:valAx>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stacked"/>
        <c:ser>
          <c:idx val="0"/>
          <c:order val="0"/>
          <c:tx>
            <c:strRef>
              <c:f>Sheet2!$C$1</c:f>
              <c:strCache>
                <c:ptCount val="1"/>
                <c:pt idx="0">
                  <c:v>redundant execution</c:v>
                </c:pt>
              </c:strCache>
            </c:strRef>
          </c:tx>
          <c:cat>
            <c:multiLvlStrRef>
              <c:f>Sheet2!$A$2:$B$71</c:f>
              <c:multiLvlStrCache>
                <c:ptCount val="70"/>
                <c:lvl>
                  <c:pt idx="0">
                    <c:v>1</c:v>
                  </c:pt>
                  <c:pt idx="1">
                    <c:v>2</c:v>
                  </c:pt>
                  <c:pt idx="2">
                    <c:v>3</c:v>
                  </c:pt>
                  <c:pt idx="3">
                    <c:v>4</c:v>
                  </c:pt>
                  <c:pt idx="5">
                    <c:v>1</c:v>
                  </c:pt>
                  <c:pt idx="6">
                    <c:v>2</c:v>
                  </c:pt>
                  <c:pt idx="7">
                    <c:v>3</c:v>
                  </c:pt>
                  <c:pt idx="8">
                    <c:v>4</c:v>
                  </c:pt>
                  <c:pt idx="10">
                    <c:v>1</c:v>
                  </c:pt>
                  <c:pt idx="11">
                    <c:v>2</c:v>
                  </c:pt>
                  <c:pt idx="12">
                    <c:v>4</c:v>
                  </c:pt>
                  <c:pt idx="14">
                    <c:v>1</c:v>
                  </c:pt>
                  <c:pt idx="15">
                    <c:v>2</c:v>
                  </c:pt>
                  <c:pt idx="16">
                    <c:v>3</c:v>
                  </c:pt>
                  <c:pt idx="17">
                    <c:v>4</c:v>
                  </c:pt>
                  <c:pt idx="19">
                    <c:v>1</c:v>
                  </c:pt>
                  <c:pt idx="20">
                    <c:v>2</c:v>
                  </c:pt>
                  <c:pt idx="21">
                    <c:v>3</c:v>
                  </c:pt>
                  <c:pt idx="22">
                    <c:v>4</c:v>
                  </c:pt>
                  <c:pt idx="24">
                    <c:v>1</c:v>
                  </c:pt>
                  <c:pt idx="25">
                    <c:v>2</c:v>
                  </c:pt>
                  <c:pt idx="26">
                    <c:v>4</c:v>
                  </c:pt>
                  <c:pt idx="28">
                    <c:v>1</c:v>
                  </c:pt>
                  <c:pt idx="29">
                    <c:v>2</c:v>
                  </c:pt>
                  <c:pt idx="30">
                    <c:v>3</c:v>
                  </c:pt>
                  <c:pt idx="31">
                    <c:v>4</c:v>
                  </c:pt>
                  <c:pt idx="33">
                    <c:v>1</c:v>
                  </c:pt>
                  <c:pt idx="34">
                    <c:v>2</c:v>
                  </c:pt>
                  <c:pt idx="35">
                    <c:v>3</c:v>
                  </c:pt>
                  <c:pt idx="36">
                    <c:v>4</c:v>
                  </c:pt>
                  <c:pt idx="38">
                    <c:v>1</c:v>
                  </c:pt>
                  <c:pt idx="39">
                    <c:v>2</c:v>
                  </c:pt>
                  <c:pt idx="40">
                    <c:v>3</c:v>
                  </c:pt>
                  <c:pt idx="41">
                    <c:v>4</c:v>
                  </c:pt>
                  <c:pt idx="43">
                    <c:v>1</c:v>
                  </c:pt>
                  <c:pt idx="44">
                    <c:v>2</c:v>
                  </c:pt>
                  <c:pt idx="45">
                    <c:v>4</c:v>
                  </c:pt>
                  <c:pt idx="47">
                    <c:v>1</c:v>
                  </c:pt>
                  <c:pt idx="48">
                    <c:v>2</c:v>
                  </c:pt>
                  <c:pt idx="49">
                    <c:v>4</c:v>
                  </c:pt>
                  <c:pt idx="51">
                    <c:v>1</c:v>
                  </c:pt>
                  <c:pt idx="52">
                    <c:v>2</c:v>
                  </c:pt>
                  <c:pt idx="53">
                    <c:v>3</c:v>
                  </c:pt>
                  <c:pt idx="54">
                    <c:v>4</c:v>
                  </c:pt>
                  <c:pt idx="56">
                    <c:v>1</c:v>
                  </c:pt>
                  <c:pt idx="57">
                    <c:v>2</c:v>
                  </c:pt>
                  <c:pt idx="58">
                    <c:v>3</c:v>
                  </c:pt>
                  <c:pt idx="59">
                    <c:v>4</c:v>
                  </c:pt>
                  <c:pt idx="61">
                    <c:v>1</c:v>
                  </c:pt>
                  <c:pt idx="62">
                    <c:v>2</c:v>
                  </c:pt>
                  <c:pt idx="63">
                    <c:v>3</c:v>
                  </c:pt>
                  <c:pt idx="64">
                    <c:v>4</c:v>
                  </c:pt>
                  <c:pt idx="66">
                    <c:v>1</c:v>
                  </c:pt>
                  <c:pt idx="67">
                    <c:v>2</c:v>
                  </c:pt>
                  <c:pt idx="68">
                    <c:v>3</c:v>
                  </c:pt>
                  <c:pt idx="69">
                    <c:v>4</c:v>
                  </c:pt>
                </c:lvl>
                <c:lvl>
                  <c:pt idx="0">
                    <c:v>black
scholes</c:v>
                  </c:pt>
                  <c:pt idx="5">
                    <c:v>body
track</c:v>
                  </c:pt>
                  <c:pt idx="10">
                    <c:v>fluid
animate</c:v>
                  </c:pt>
                  <c:pt idx="14">
                    <c:v>swap
tions</c:v>
                  </c:pt>
                  <c:pt idx="19">
                    <c:v>stream
cluster</c:v>
                  </c:pt>
                  <c:pt idx="24">
                    <c:v>ocean</c:v>
                  </c:pt>
                  <c:pt idx="28">
                    <c:v>raytrace</c:v>
                  </c:pt>
                  <c:pt idx="33">
                    <c:v>volrend</c:v>
                  </c:pt>
                  <c:pt idx="38">
                    <c:v>water
nsq</c:v>
                  </c:pt>
                  <c:pt idx="43">
                    <c:v>fft</c:v>
                  </c:pt>
                  <c:pt idx="47">
                    <c:v>radix</c:v>
                  </c:pt>
                  <c:pt idx="51">
                    <c:v>pfscan</c:v>
                  </c:pt>
                  <c:pt idx="56">
                    <c:v>pbzip2</c:v>
                  </c:pt>
                  <c:pt idx="61">
                    <c:v>aget</c:v>
                  </c:pt>
                  <c:pt idx="66">
                    <c:v>Apache</c:v>
                  </c:pt>
                </c:lvl>
              </c:multiLvlStrCache>
            </c:multiLvlStrRef>
          </c:cat>
          <c:val>
            <c:numRef>
              <c:f>Sheet2!$C$2:$C$71</c:f>
              <c:numCache>
                <c:formatCode>General</c:formatCode>
                <c:ptCount val="70"/>
                <c:pt idx="0">
                  <c:v>0</c:v>
                </c:pt>
                <c:pt idx="1">
                  <c:v>0</c:v>
                </c:pt>
                <c:pt idx="2">
                  <c:v>0</c:v>
                </c:pt>
                <c:pt idx="3">
                  <c:v>8.2000000000000003E-2</c:v>
                </c:pt>
                <c:pt idx="5">
                  <c:v>0</c:v>
                </c:pt>
                <c:pt idx="6">
                  <c:v>0</c:v>
                </c:pt>
                <c:pt idx="7">
                  <c:v>0</c:v>
                </c:pt>
                <c:pt idx="8">
                  <c:v>7.8000000000000014E-2</c:v>
                </c:pt>
                <c:pt idx="10">
                  <c:v>4.0000000000000114E-3</c:v>
                </c:pt>
                <c:pt idx="11">
                  <c:v>2.1999999999999999E-2</c:v>
                </c:pt>
                <c:pt idx="12">
                  <c:v>3.500000000000001E-2</c:v>
                </c:pt>
                <c:pt idx="14">
                  <c:v>1.0000000000000041E-3</c:v>
                </c:pt>
                <c:pt idx="15">
                  <c:v>2.0000000000000052E-3</c:v>
                </c:pt>
                <c:pt idx="16">
                  <c:v>1.0000000000000041E-3</c:v>
                </c:pt>
                <c:pt idx="17">
                  <c:v>1.0999999999999998E-2</c:v>
                </c:pt>
                <c:pt idx="19">
                  <c:v>4.0000000000000114E-3</c:v>
                </c:pt>
                <c:pt idx="20">
                  <c:v>0</c:v>
                </c:pt>
                <c:pt idx="21">
                  <c:v>0.38400000000000112</c:v>
                </c:pt>
                <c:pt idx="22">
                  <c:v>0.84500000000000064</c:v>
                </c:pt>
                <c:pt idx="24">
                  <c:v>1.4E-2</c:v>
                </c:pt>
                <c:pt idx="25">
                  <c:v>0.21300000000000024</c:v>
                </c:pt>
                <c:pt idx="26">
                  <c:v>0.53500000000000003</c:v>
                </c:pt>
                <c:pt idx="28">
                  <c:v>1.2999999999999998E-2</c:v>
                </c:pt>
                <c:pt idx="29">
                  <c:v>1.0999999999999998E-2</c:v>
                </c:pt>
                <c:pt idx="30">
                  <c:v>9.0000000000000028E-3</c:v>
                </c:pt>
                <c:pt idx="31">
                  <c:v>7.0000000000000114E-3</c:v>
                </c:pt>
                <c:pt idx="33">
                  <c:v>4.0000000000000114E-3</c:v>
                </c:pt>
                <c:pt idx="34">
                  <c:v>7.0000000000000114E-3</c:v>
                </c:pt>
                <c:pt idx="35">
                  <c:v>4.0000000000000114E-3</c:v>
                </c:pt>
                <c:pt idx="36">
                  <c:v>2.1000000000000012E-2</c:v>
                </c:pt>
                <c:pt idx="38">
                  <c:v>1.4E-2</c:v>
                </c:pt>
                <c:pt idx="39">
                  <c:v>1.0000000000000041E-3</c:v>
                </c:pt>
                <c:pt idx="40">
                  <c:v>7.5999999999999998E-2</c:v>
                </c:pt>
                <c:pt idx="41">
                  <c:v>1.4999999999999998E-2</c:v>
                </c:pt>
                <c:pt idx="43">
                  <c:v>1.2999999999999998E-2</c:v>
                </c:pt>
                <c:pt idx="44">
                  <c:v>7.3999999999999996E-2</c:v>
                </c:pt>
                <c:pt idx="45">
                  <c:v>9.0000000000000024E-2</c:v>
                </c:pt>
                <c:pt idx="47">
                  <c:v>2.0000000000000052E-3</c:v>
                </c:pt>
                <c:pt idx="48">
                  <c:v>2.8000000000000001E-2</c:v>
                </c:pt>
                <c:pt idx="49">
                  <c:v>0.10900000000000012</c:v>
                </c:pt>
                <c:pt idx="51">
                  <c:v>0</c:v>
                </c:pt>
                <c:pt idx="52">
                  <c:v>9.0000000000000028E-3</c:v>
                </c:pt>
                <c:pt idx="53">
                  <c:v>2.5999999999999999E-2</c:v>
                </c:pt>
                <c:pt idx="54">
                  <c:v>7.0000000000000021E-2</c:v>
                </c:pt>
                <c:pt idx="56">
                  <c:v>4.5999999999999999E-2</c:v>
                </c:pt>
                <c:pt idx="57">
                  <c:v>3.2000000000000042E-2</c:v>
                </c:pt>
                <c:pt idx="58">
                  <c:v>3.6999999999999998E-2</c:v>
                </c:pt>
                <c:pt idx="59">
                  <c:v>8.4000000000000047E-2</c:v>
                </c:pt>
                <c:pt idx="61">
                  <c:v>0</c:v>
                </c:pt>
                <c:pt idx="62">
                  <c:v>0</c:v>
                </c:pt>
                <c:pt idx="63">
                  <c:v>0</c:v>
                </c:pt>
                <c:pt idx="64">
                  <c:v>0</c:v>
                </c:pt>
                <c:pt idx="66">
                  <c:v>0</c:v>
                </c:pt>
                <c:pt idx="67">
                  <c:v>0</c:v>
                </c:pt>
                <c:pt idx="68">
                  <c:v>0</c:v>
                </c:pt>
                <c:pt idx="69">
                  <c:v>0</c:v>
                </c:pt>
              </c:numCache>
            </c:numRef>
          </c:val>
        </c:ser>
        <c:ser>
          <c:idx val="1"/>
          <c:order val="1"/>
          <c:tx>
            <c:strRef>
              <c:f>Sheet2!$D$1</c:f>
              <c:strCache>
                <c:ptCount val="1"/>
                <c:pt idx="0">
                  <c:v>epoch overhead</c:v>
                </c:pt>
              </c:strCache>
            </c:strRef>
          </c:tx>
          <c:spPr>
            <a:solidFill>
              <a:schemeClr val="bg1">
                <a:lumMod val="85000"/>
              </a:schemeClr>
            </a:solidFill>
          </c:spPr>
          <c:cat>
            <c:multiLvlStrRef>
              <c:f>Sheet2!$A$2:$B$71</c:f>
              <c:multiLvlStrCache>
                <c:ptCount val="70"/>
                <c:lvl>
                  <c:pt idx="0">
                    <c:v>1</c:v>
                  </c:pt>
                  <c:pt idx="1">
                    <c:v>2</c:v>
                  </c:pt>
                  <c:pt idx="2">
                    <c:v>3</c:v>
                  </c:pt>
                  <c:pt idx="3">
                    <c:v>4</c:v>
                  </c:pt>
                  <c:pt idx="5">
                    <c:v>1</c:v>
                  </c:pt>
                  <c:pt idx="6">
                    <c:v>2</c:v>
                  </c:pt>
                  <c:pt idx="7">
                    <c:v>3</c:v>
                  </c:pt>
                  <c:pt idx="8">
                    <c:v>4</c:v>
                  </c:pt>
                  <c:pt idx="10">
                    <c:v>1</c:v>
                  </c:pt>
                  <c:pt idx="11">
                    <c:v>2</c:v>
                  </c:pt>
                  <c:pt idx="12">
                    <c:v>4</c:v>
                  </c:pt>
                  <c:pt idx="14">
                    <c:v>1</c:v>
                  </c:pt>
                  <c:pt idx="15">
                    <c:v>2</c:v>
                  </c:pt>
                  <c:pt idx="16">
                    <c:v>3</c:v>
                  </c:pt>
                  <c:pt idx="17">
                    <c:v>4</c:v>
                  </c:pt>
                  <c:pt idx="19">
                    <c:v>1</c:v>
                  </c:pt>
                  <c:pt idx="20">
                    <c:v>2</c:v>
                  </c:pt>
                  <c:pt idx="21">
                    <c:v>3</c:v>
                  </c:pt>
                  <c:pt idx="22">
                    <c:v>4</c:v>
                  </c:pt>
                  <c:pt idx="24">
                    <c:v>1</c:v>
                  </c:pt>
                  <c:pt idx="25">
                    <c:v>2</c:v>
                  </c:pt>
                  <c:pt idx="26">
                    <c:v>4</c:v>
                  </c:pt>
                  <c:pt idx="28">
                    <c:v>1</c:v>
                  </c:pt>
                  <c:pt idx="29">
                    <c:v>2</c:v>
                  </c:pt>
                  <c:pt idx="30">
                    <c:v>3</c:v>
                  </c:pt>
                  <c:pt idx="31">
                    <c:v>4</c:v>
                  </c:pt>
                  <c:pt idx="33">
                    <c:v>1</c:v>
                  </c:pt>
                  <c:pt idx="34">
                    <c:v>2</c:v>
                  </c:pt>
                  <c:pt idx="35">
                    <c:v>3</c:v>
                  </c:pt>
                  <c:pt idx="36">
                    <c:v>4</c:v>
                  </c:pt>
                  <c:pt idx="38">
                    <c:v>1</c:v>
                  </c:pt>
                  <c:pt idx="39">
                    <c:v>2</c:v>
                  </c:pt>
                  <c:pt idx="40">
                    <c:v>3</c:v>
                  </c:pt>
                  <c:pt idx="41">
                    <c:v>4</c:v>
                  </c:pt>
                  <c:pt idx="43">
                    <c:v>1</c:v>
                  </c:pt>
                  <c:pt idx="44">
                    <c:v>2</c:v>
                  </c:pt>
                  <c:pt idx="45">
                    <c:v>4</c:v>
                  </c:pt>
                  <c:pt idx="47">
                    <c:v>1</c:v>
                  </c:pt>
                  <c:pt idx="48">
                    <c:v>2</c:v>
                  </c:pt>
                  <c:pt idx="49">
                    <c:v>4</c:v>
                  </c:pt>
                  <c:pt idx="51">
                    <c:v>1</c:v>
                  </c:pt>
                  <c:pt idx="52">
                    <c:v>2</c:v>
                  </c:pt>
                  <c:pt idx="53">
                    <c:v>3</c:v>
                  </c:pt>
                  <c:pt idx="54">
                    <c:v>4</c:v>
                  </c:pt>
                  <c:pt idx="56">
                    <c:v>1</c:v>
                  </c:pt>
                  <c:pt idx="57">
                    <c:v>2</c:v>
                  </c:pt>
                  <c:pt idx="58">
                    <c:v>3</c:v>
                  </c:pt>
                  <c:pt idx="59">
                    <c:v>4</c:v>
                  </c:pt>
                  <c:pt idx="61">
                    <c:v>1</c:v>
                  </c:pt>
                  <c:pt idx="62">
                    <c:v>2</c:v>
                  </c:pt>
                  <c:pt idx="63">
                    <c:v>3</c:v>
                  </c:pt>
                  <c:pt idx="64">
                    <c:v>4</c:v>
                  </c:pt>
                  <c:pt idx="66">
                    <c:v>1</c:v>
                  </c:pt>
                  <c:pt idx="67">
                    <c:v>2</c:v>
                  </c:pt>
                  <c:pt idx="68">
                    <c:v>3</c:v>
                  </c:pt>
                  <c:pt idx="69">
                    <c:v>4</c:v>
                  </c:pt>
                </c:lvl>
                <c:lvl>
                  <c:pt idx="0">
                    <c:v>black
scholes</c:v>
                  </c:pt>
                  <c:pt idx="5">
                    <c:v>body
track</c:v>
                  </c:pt>
                  <c:pt idx="10">
                    <c:v>fluid
animate</c:v>
                  </c:pt>
                  <c:pt idx="14">
                    <c:v>swap
tions</c:v>
                  </c:pt>
                  <c:pt idx="19">
                    <c:v>stream
cluster</c:v>
                  </c:pt>
                  <c:pt idx="24">
                    <c:v>ocean</c:v>
                  </c:pt>
                  <c:pt idx="28">
                    <c:v>raytrace</c:v>
                  </c:pt>
                  <c:pt idx="33">
                    <c:v>volrend</c:v>
                  </c:pt>
                  <c:pt idx="38">
                    <c:v>water
nsq</c:v>
                  </c:pt>
                  <c:pt idx="43">
                    <c:v>fft</c:v>
                  </c:pt>
                  <c:pt idx="47">
                    <c:v>radix</c:v>
                  </c:pt>
                  <c:pt idx="51">
                    <c:v>pfscan</c:v>
                  </c:pt>
                  <c:pt idx="56">
                    <c:v>pbzip2</c:v>
                  </c:pt>
                  <c:pt idx="61">
                    <c:v>aget</c:v>
                  </c:pt>
                  <c:pt idx="66">
                    <c:v>Apache</c:v>
                  </c:pt>
                </c:lvl>
              </c:multiLvlStrCache>
            </c:multiLvlStrRef>
          </c:cat>
          <c:val>
            <c:numRef>
              <c:f>Sheet2!$D$2:$D$71</c:f>
              <c:numCache>
                <c:formatCode>General</c:formatCode>
                <c:ptCount val="70"/>
                <c:pt idx="0">
                  <c:v>0</c:v>
                </c:pt>
                <c:pt idx="1">
                  <c:v>0</c:v>
                </c:pt>
                <c:pt idx="2">
                  <c:v>3.500000000000001E-2</c:v>
                </c:pt>
                <c:pt idx="3">
                  <c:v>4.3000000000000003E-2</c:v>
                </c:pt>
                <c:pt idx="5">
                  <c:v>1.0000000000000041E-3</c:v>
                </c:pt>
                <c:pt idx="6">
                  <c:v>1.7999999999999999E-2</c:v>
                </c:pt>
                <c:pt idx="7">
                  <c:v>0.05</c:v>
                </c:pt>
                <c:pt idx="8">
                  <c:v>0.05</c:v>
                </c:pt>
                <c:pt idx="10">
                  <c:v>0</c:v>
                </c:pt>
                <c:pt idx="11">
                  <c:v>0</c:v>
                </c:pt>
                <c:pt idx="12">
                  <c:v>2.4999999999999994E-2</c:v>
                </c:pt>
                <c:pt idx="14">
                  <c:v>1.4999999999999998E-2</c:v>
                </c:pt>
                <c:pt idx="15">
                  <c:v>1.2E-2</c:v>
                </c:pt>
                <c:pt idx="16">
                  <c:v>4.5000000000000012E-2</c:v>
                </c:pt>
                <c:pt idx="17">
                  <c:v>4.5999999999999999E-2</c:v>
                </c:pt>
                <c:pt idx="19">
                  <c:v>0</c:v>
                </c:pt>
                <c:pt idx="20">
                  <c:v>0</c:v>
                </c:pt>
                <c:pt idx="21">
                  <c:v>0.11199999999999995</c:v>
                </c:pt>
                <c:pt idx="22">
                  <c:v>0.2750000000000003</c:v>
                </c:pt>
                <c:pt idx="24">
                  <c:v>0.19400000000000001</c:v>
                </c:pt>
                <c:pt idx="25">
                  <c:v>0.17</c:v>
                </c:pt>
                <c:pt idx="26">
                  <c:v>0.10699999999999998</c:v>
                </c:pt>
                <c:pt idx="28">
                  <c:v>1.5000000000000001E-2</c:v>
                </c:pt>
                <c:pt idx="29">
                  <c:v>0.13</c:v>
                </c:pt>
                <c:pt idx="30">
                  <c:v>0.43300000000000038</c:v>
                </c:pt>
                <c:pt idx="31">
                  <c:v>0.43000000000000038</c:v>
                </c:pt>
                <c:pt idx="33">
                  <c:v>0</c:v>
                </c:pt>
                <c:pt idx="34">
                  <c:v>0</c:v>
                </c:pt>
                <c:pt idx="35">
                  <c:v>9.0000000000000028E-3</c:v>
                </c:pt>
                <c:pt idx="36">
                  <c:v>2.3999999999999997E-2</c:v>
                </c:pt>
                <c:pt idx="38">
                  <c:v>2.1000000000000012E-2</c:v>
                </c:pt>
                <c:pt idx="39">
                  <c:v>0</c:v>
                </c:pt>
                <c:pt idx="40">
                  <c:v>8.0000000000000227E-3</c:v>
                </c:pt>
                <c:pt idx="41">
                  <c:v>4.8000000000000001E-2</c:v>
                </c:pt>
                <c:pt idx="43">
                  <c:v>0</c:v>
                </c:pt>
                <c:pt idx="44">
                  <c:v>0</c:v>
                </c:pt>
                <c:pt idx="45">
                  <c:v>3.0000000000000092E-3</c:v>
                </c:pt>
                <c:pt idx="47">
                  <c:v>4.0000000000000114E-3</c:v>
                </c:pt>
                <c:pt idx="48">
                  <c:v>2.1000000000000012E-2</c:v>
                </c:pt>
                <c:pt idx="49">
                  <c:v>4.5999999999999999E-2</c:v>
                </c:pt>
                <c:pt idx="51">
                  <c:v>2.4E-2</c:v>
                </c:pt>
                <c:pt idx="52">
                  <c:v>2.6999999999999996E-2</c:v>
                </c:pt>
                <c:pt idx="53">
                  <c:v>2.0000000000000052E-3</c:v>
                </c:pt>
                <c:pt idx="54">
                  <c:v>7.1999999999999981E-2</c:v>
                </c:pt>
                <c:pt idx="56">
                  <c:v>5.0000000000000114E-3</c:v>
                </c:pt>
                <c:pt idx="57">
                  <c:v>6.3E-2</c:v>
                </c:pt>
                <c:pt idx="58">
                  <c:v>8.7000000000000022E-2</c:v>
                </c:pt>
                <c:pt idx="59">
                  <c:v>0.11600000000000002</c:v>
                </c:pt>
                <c:pt idx="61">
                  <c:v>0</c:v>
                </c:pt>
                <c:pt idx="62">
                  <c:v>0</c:v>
                </c:pt>
                <c:pt idx="63">
                  <c:v>0</c:v>
                </c:pt>
                <c:pt idx="64">
                  <c:v>0</c:v>
                </c:pt>
                <c:pt idx="66">
                  <c:v>0</c:v>
                </c:pt>
                <c:pt idx="67">
                  <c:v>0</c:v>
                </c:pt>
                <c:pt idx="68">
                  <c:v>0</c:v>
                </c:pt>
                <c:pt idx="69">
                  <c:v>0</c:v>
                </c:pt>
              </c:numCache>
            </c:numRef>
          </c:val>
        </c:ser>
        <c:ser>
          <c:idx val="2"/>
          <c:order val="2"/>
          <c:tx>
            <c:strRef>
              <c:f>Sheet2!$E$1</c:f>
              <c:strCache>
                <c:ptCount val="1"/>
                <c:pt idx="0">
                  <c:v>memory comparison</c:v>
                </c:pt>
              </c:strCache>
            </c:strRef>
          </c:tx>
          <c:spPr>
            <a:solidFill>
              <a:schemeClr val="bg1">
                <a:lumMod val="85000"/>
              </a:schemeClr>
            </a:solidFill>
          </c:spPr>
          <c:cat>
            <c:multiLvlStrRef>
              <c:f>Sheet2!$A$2:$B$71</c:f>
              <c:multiLvlStrCache>
                <c:ptCount val="70"/>
                <c:lvl>
                  <c:pt idx="0">
                    <c:v>1</c:v>
                  </c:pt>
                  <c:pt idx="1">
                    <c:v>2</c:v>
                  </c:pt>
                  <c:pt idx="2">
                    <c:v>3</c:v>
                  </c:pt>
                  <c:pt idx="3">
                    <c:v>4</c:v>
                  </c:pt>
                  <c:pt idx="5">
                    <c:v>1</c:v>
                  </c:pt>
                  <c:pt idx="6">
                    <c:v>2</c:v>
                  </c:pt>
                  <c:pt idx="7">
                    <c:v>3</c:v>
                  </c:pt>
                  <c:pt idx="8">
                    <c:v>4</c:v>
                  </c:pt>
                  <c:pt idx="10">
                    <c:v>1</c:v>
                  </c:pt>
                  <c:pt idx="11">
                    <c:v>2</c:v>
                  </c:pt>
                  <c:pt idx="12">
                    <c:v>4</c:v>
                  </c:pt>
                  <c:pt idx="14">
                    <c:v>1</c:v>
                  </c:pt>
                  <c:pt idx="15">
                    <c:v>2</c:v>
                  </c:pt>
                  <c:pt idx="16">
                    <c:v>3</c:v>
                  </c:pt>
                  <c:pt idx="17">
                    <c:v>4</c:v>
                  </c:pt>
                  <c:pt idx="19">
                    <c:v>1</c:v>
                  </c:pt>
                  <c:pt idx="20">
                    <c:v>2</c:v>
                  </c:pt>
                  <c:pt idx="21">
                    <c:v>3</c:v>
                  </c:pt>
                  <c:pt idx="22">
                    <c:v>4</c:v>
                  </c:pt>
                  <c:pt idx="24">
                    <c:v>1</c:v>
                  </c:pt>
                  <c:pt idx="25">
                    <c:v>2</c:v>
                  </c:pt>
                  <c:pt idx="26">
                    <c:v>4</c:v>
                  </c:pt>
                  <c:pt idx="28">
                    <c:v>1</c:v>
                  </c:pt>
                  <c:pt idx="29">
                    <c:v>2</c:v>
                  </c:pt>
                  <c:pt idx="30">
                    <c:v>3</c:v>
                  </c:pt>
                  <c:pt idx="31">
                    <c:v>4</c:v>
                  </c:pt>
                  <c:pt idx="33">
                    <c:v>1</c:v>
                  </c:pt>
                  <c:pt idx="34">
                    <c:v>2</c:v>
                  </c:pt>
                  <c:pt idx="35">
                    <c:v>3</c:v>
                  </c:pt>
                  <c:pt idx="36">
                    <c:v>4</c:v>
                  </c:pt>
                  <c:pt idx="38">
                    <c:v>1</c:v>
                  </c:pt>
                  <c:pt idx="39">
                    <c:v>2</c:v>
                  </c:pt>
                  <c:pt idx="40">
                    <c:v>3</c:v>
                  </c:pt>
                  <c:pt idx="41">
                    <c:v>4</c:v>
                  </c:pt>
                  <c:pt idx="43">
                    <c:v>1</c:v>
                  </c:pt>
                  <c:pt idx="44">
                    <c:v>2</c:v>
                  </c:pt>
                  <c:pt idx="45">
                    <c:v>4</c:v>
                  </c:pt>
                  <c:pt idx="47">
                    <c:v>1</c:v>
                  </c:pt>
                  <c:pt idx="48">
                    <c:v>2</c:v>
                  </c:pt>
                  <c:pt idx="49">
                    <c:v>4</c:v>
                  </c:pt>
                  <c:pt idx="51">
                    <c:v>1</c:v>
                  </c:pt>
                  <c:pt idx="52">
                    <c:v>2</c:v>
                  </c:pt>
                  <c:pt idx="53">
                    <c:v>3</c:v>
                  </c:pt>
                  <c:pt idx="54">
                    <c:v>4</c:v>
                  </c:pt>
                  <c:pt idx="56">
                    <c:v>1</c:v>
                  </c:pt>
                  <c:pt idx="57">
                    <c:v>2</c:v>
                  </c:pt>
                  <c:pt idx="58">
                    <c:v>3</c:v>
                  </c:pt>
                  <c:pt idx="59">
                    <c:v>4</c:v>
                  </c:pt>
                  <c:pt idx="61">
                    <c:v>1</c:v>
                  </c:pt>
                  <c:pt idx="62">
                    <c:v>2</c:v>
                  </c:pt>
                  <c:pt idx="63">
                    <c:v>3</c:v>
                  </c:pt>
                  <c:pt idx="64">
                    <c:v>4</c:v>
                  </c:pt>
                  <c:pt idx="66">
                    <c:v>1</c:v>
                  </c:pt>
                  <c:pt idx="67">
                    <c:v>2</c:v>
                  </c:pt>
                  <c:pt idx="68">
                    <c:v>3</c:v>
                  </c:pt>
                  <c:pt idx="69">
                    <c:v>4</c:v>
                  </c:pt>
                </c:lvl>
                <c:lvl>
                  <c:pt idx="0">
                    <c:v>black
scholes</c:v>
                  </c:pt>
                  <c:pt idx="5">
                    <c:v>body
track</c:v>
                  </c:pt>
                  <c:pt idx="10">
                    <c:v>fluid
animate</c:v>
                  </c:pt>
                  <c:pt idx="14">
                    <c:v>swap
tions</c:v>
                  </c:pt>
                  <c:pt idx="19">
                    <c:v>stream
cluster</c:v>
                  </c:pt>
                  <c:pt idx="24">
                    <c:v>ocean</c:v>
                  </c:pt>
                  <c:pt idx="28">
                    <c:v>raytrace</c:v>
                  </c:pt>
                  <c:pt idx="33">
                    <c:v>volrend</c:v>
                  </c:pt>
                  <c:pt idx="38">
                    <c:v>water
nsq</c:v>
                  </c:pt>
                  <c:pt idx="43">
                    <c:v>fft</c:v>
                  </c:pt>
                  <c:pt idx="47">
                    <c:v>radix</c:v>
                  </c:pt>
                  <c:pt idx="51">
                    <c:v>pfscan</c:v>
                  </c:pt>
                  <c:pt idx="56">
                    <c:v>pbzip2</c:v>
                  </c:pt>
                  <c:pt idx="61">
                    <c:v>aget</c:v>
                  </c:pt>
                  <c:pt idx="66">
                    <c:v>Apache</c:v>
                  </c:pt>
                </c:lvl>
              </c:multiLvlStrCache>
            </c:multiLvlStrRef>
          </c:cat>
          <c:val>
            <c:numRef>
              <c:f>Sheet2!$E$2:$E$71</c:f>
              <c:numCache>
                <c:formatCode>General</c:formatCode>
                <c:ptCount val="70"/>
                <c:pt idx="0">
                  <c:v>2.0000000000000052E-3</c:v>
                </c:pt>
                <c:pt idx="1">
                  <c:v>4.0000000000000114E-3</c:v>
                </c:pt>
                <c:pt idx="2">
                  <c:v>3.9999999999999992E-3</c:v>
                </c:pt>
                <c:pt idx="3">
                  <c:v>6.0000000000000114E-3</c:v>
                </c:pt>
                <c:pt idx="5">
                  <c:v>3.0000000000000083E-3</c:v>
                </c:pt>
                <c:pt idx="6">
                  <c:v>4.0000000000000114E-3</c:v>
                </c:pt>
                <c:pt idx="7">
                  <c:v>7.0000000000000114E-3</c:v>
                </c:pt>
                <c:pt idx="8">
                  <c:v>1.5999999999999986E-2</c:v>
                </c:pt>
                <c:pt idx="10">
                  <c:v>3.0000000000000083E-3</c:v>
                </c:pt>
                <c:pt idx="11">
                  <c:v>4.5000000000000012E-2</c:v>
                </c:pt>
                <c:pt idx="12">
                  <c:v>8.2000000000000017E-2</c:v>
                </c:pt>
                <c:pt idx="14">
                  <c:v>0</c:v>
                </c:pt>
                <c:pt idx="15">
                  <c:v>0</c:v>
                </c:pt>
                <c:pt idx="16">
                  <c:v>0</c:v>
                </c:pt>
                <c:pt idx="17">
                  <c:v>0</c:v>
                </c:pt>
                <c:pt idx="19">
                  <c:v>0</c:v>
                </c:pt>
                <c:pt idx="20">
                  <c:v>0</c:v>
                </c:pt>
                <c:pt idx="21">
                  <c:v>2.1000000000000046E-2</c:v>
                </c:pt>
                <c:pt idx="22">
                  <c:v>3.699999999999995E-2</c:v>
                </c:pt>
                <c:pt idx="24">
                  <c:v>0.41500000000000031</c:v>
                </c:pt>
                <c:pt idx="25">
                  <c:v>0.70900000000000063</c:v>
                </c:pt>
                <c:pt idx="26">
                  <c:v>1.03</c:v>
                </c:pt>
                <c:pt idx="28">
                  <c:v>4.5999999999999999E-2</c:v>
                </c:pt>
                <c:pt idx="29">
                  <c:v>5.7000000000000023E-2</c:v>
                </c:pt>
                <c:pt idx="30">
                  <c:v>4.1999999999999982E-2</c:v>
                </c:pt>
                <c:pt idx="31">
                  <c:v>6.7000000000000004E-2</c:v>
                </c:pt>
                <c:pt idx="33">
                  <c:v>1.7999999999999999E-2</c:v>
                </c:pt>
                <c:pt idx="34">
                  <c:v>1.3000000000000001E-2</c:v>
                </c:pt>
                <c:pt idx="35">
                  <c:v>2.9000000000000012E-2</c:v>
                </c:pt>
                <c:pt idx="36">
                  <c:v>2.4000000000000011E-2</c:v>
                </c:pt>
                <c:pt idx="38">
                  <c:v>1.0000000000000009E-3</c:v>
                </c:pt>
                <c:pt idx="39">
                  <c:v>1.0999999999999998E-2</c:v>
                </c:pt>
                <c:pt idx="40">
                  <c:v>2.8000000000000001E-2</c:v>
                </c:pt>
                <c:pt idx="41">
                  <c:v>4.1000000000000002E-2</c:v>
                </c:pt>
                <c:pt idx="43">
                  <c:v>0</c:v>
                </c:pt>
                <c:pt idx="44">
                  <c:v>0</c:v>
                </c:pt>
                <c:pt idx="45">
                  <c:v>0</c:v>
                </c:pt>
                <c:pt idx="47">
                  <c:v>1.8000000000000023E-2</c:v>
                </c:pt>
                <c:pt idx="48">
                  <c:v>6.0000000000000114E-3</c:v>
                </c:pt>
                <c:pt idx="49">
                  <c:v>8.5000000000000048E-2</c:v>
                </c:pt>
                <c:pt idx="51">
                  <c:v>0</c:v>
                </c:pt>
                <c:pt idx="52">
                  <c:v>0</c:v>
                </c:pt>
                <c:pt idx="53">
                  <c:v>0</c:v>
                </c:pt>
                <c:pt idx="54">
                  <c:v>0</c:v>
                </c:pt>
                <c:pt idx="56">
                  <c:v>0</c:v>
                </c:pt>
                <c:pt idx="57">
                  <c:v>5.7000000000000023E-2</c:v>
                </c:pt>
                <c:pt idx="58">
                  <c:v>0.10400000000000002</c:v>
                </c:pt>
                <c:pt idx="59">
                  <c:v>0.17200000000000001</c:v>
                </c:pt>
                <c:pt idx="61">
                  <c:v>0</c:v>
                </c:pt>
                <c:pt idx="62">
                  <c:v>0</c:v>
                </c:pt>
                <c:pt idx="63">
                  <c:v>0</c:v>
                </c:pt>
                <c:pt idx="64">
                  <c:v>0</c:v>
                </c:pt>
                <c:pt idx="66">
                  <c:v>0</c:v>
                </c:pt>
                <c:pt idx="67">
                  <c:v>0</c:v>
                </c:pt>
                <c:pt idx="68">
                  <c:v>0</c:v>
                </c:pt>
                <c:pt idx="69">
                  <c:v>0</c:v>
                </c:pt>
              </c:numCache>
            </c:numRef>
          </c:val>
        </c:ser>
        <c:ser>
          <c:idx val="3"/>
          <c:order val="3"/>
          <c:tx>
            <c:strRef>
              <c:f>Sheet2!$F$1</c:f>
              <c:strCache>
                <c:ptCount val="1"/>
                <c:pt idx="0">
                  <c:v>logging and other overhead</c:v>
                </c:pt>
              </c:strCache>
            </c:strRef>
          </c:tx>
          <c:spPr>
            <a:solidFill>
              <a:schemeClr val="bg1">
                <a:lumMod val="85000"/>
              </a:schemeClr>
            </a:solidFill>
          </c:spPr>
          <c:cat>
            <c:multiLvlStrRef>
              <c:f>Sheet2!$A$2:$B$71</c:f>
              <c:multiLvlStrCache>
                <c:ptCount val="70"/>
                <c:lvl>
                  <c:pt idx="0">
                    <c:v>1</c:v>
                  </c:pt>
                  <c:pt idx="1">
                    <c:v>2</c:v>
                  </c:pt>
                  <c:pt idx="2">
                    <c:v>3</c:v>
                  </c:pt>
                  <c:pt idx="3">
                    <c:v>4</c:v>
                  </c:pt>
                  <c:pt idx="5">
                    <c:v>1</c:v>
                  </c:pt>
                  <c:pt idx="6">
                    <c:v>2</c:v>
                  </c:pt>
                  <c:pt idx="7">
                    <c:v>3</c:v>
                  </c:pt>
                  <c:pt idx="8">
                    <c:v>4</c:v>
                  </c:pt>
                  <c:pt idx="10">
                    <c:v>1</c:v>
                  </c:pt>
                  <c:pt idx="11">
                    <c:v>2</c:v>
                  </c:pt>
                  <c:pt idx="12">
                    <c:v>4</c:v>
                  </c:pt>
                  <c:pt idx="14">
                    <c:v>1</c:v>
                  </c:pt>
                  <c:pt idx="15">
                    <c:v>2</c:v>
                  </c:pt>
                  <c:pt idx="16">
                    <c:v>3</c:v>
                  </c:pt>
                  <c:pt idx="17">
                    <c:v>4</c:v>
                  </c:pt>
                  <c:pt idx="19">
                    <c:v>1</c:v>
                  </c:pt>
                  <c:pt idx="20">
                    <c:v>2</c:v>
                  </c:pt>
                  <c:pt idx="21">
                    <c:v>3</c:v>
                  </c:pt>
                  <c:pt idx="22">
                    <c:v>4</c:v>
                  </c:pt>
                  <c:pt idx="24">
                    <c:v>1</c:v>
                  </c:pt>
                  <c:pt idx="25">
                    <c:v>2</c:v>
                  </c:pt>
                  <c:pt idx="26">
                    <c:v>4</c:v>
                  </c:pt>
                  <c:pt idx="28">
                    <c:v>1</c:v>
                  </c:pt>
                  <c:pt idx="29">
                    <c:v>2</c:v>
                  </c:pt>
                  <c:pt idx="30">
                    <c:v>3</c:v>
                  </c:pt>
                  <c:pt idx="31">
                    <c:v>4</c:v>
                  </c:pt>
                  <c:pt idx="33">
                    <c:v>1</c:v>
                  </c:pt>
                  <c:pt idx="34">
                    <c:v>2</c:v>
                  </c:pt>
                  <c:pt idx="35">
                    <c:v>3</c:v>
                  </c:pt>
                  <c:pt idx="36">
                    <c:v>4</c:v>
                  </c:pt>
                  <c:pt idx="38">
                    <c:v>1</c:v>
                  </c:pt>
                  <c:pt idx="39">
                    <c:v>2</c:v>
                  </c:pt>
                  <c:pt idx="40">
                    <c:v>3</c:v>
                  </c:pt>
                  <c:pt idx="41">
                    <c:v>4</c:v>
                  </c:pt>
                  <c:pt idx="43">
                    <c:v>1</c:v>
                  </c:pt>
                  <c:pt idx="44">
                    <c:v>2</c:v>
                  </c:pt>
                  <c:pt idx="45">
                    <c:v>4</c:v>
                  </c:pt>
                  <c:pt idx="47">
                    <c:v>1</c:v>
                  </c:pt>
                  <c:pt idx="48">
                    <c:v>2</c:v>
                  </c:pt>
                  <c:pt idx="49">
                    <c:v>4</c:v>
                  </c:pt>
                  <c:pt idx="51">
                    <c:v>1</c:v>
                  </c:pt>
                  <c:pt idx="52">
                    <c:v>2</c:v>
                  </c:pt>
                  <c:pt idx="53">
                    <c:v>3</c:v>
                  </c:pt>
                  <c:pt idx="54">
                    <c:v>4</c:v>
                  </c:pt>
                  <c:pt idx="56">
                    <c:v>1</c:v>
                  </c:pt>
                  <c:pt idx="57">
                    <c:v>2</c:v>
                  </c:pt>
                  <c:pt idx="58">
                    <c:v>3</c:v>
                  </c:pt>
                  <c:pt idx="59">
                    <c:v>4</c:v>
                  </c:pt>
                  <c:pt idx="61">
                    <c:v>1</c:v>
                  </c:pt>
                  <c:pt idx="62">
                    <c:v>2</c:v>
                  </c:pt>
                  <c:pt idx="63">
                    <c:v>3</c:v>
                  </c:pt>
                  <c:pt idx="64">
                    <c:v>4</c:v>
                  </c:pt>
                  <c:pt idx="66">
                    <c:v>1</c:v>
                  </c:pt>
                  <c:pt idx="67">
                    <c:v>2</c:v>
                  </c:pt>
                  <c:pt idx="68">
                    <c:v>3</c:v>
                  </c:pt>
                  <c:pt idx="69">
                    <c:v>4</c:v>
                  </c:pt>
                </c:lvl>
                <c:lvl>
                  <c:pt idx="0">
                    <c:v>black
scholes</c:v>
                  </c:pt>
                  <c:pt idx="5">
                    <c:v>body
track</c:v>
                  </c:pt>
                  <c:pt idx="10">
                    <c:v>fluid
animate</c:v>
                  </c:pt>
                  <c:pt idx="14">
                    <c:v>swap
tions</c:v>
                  </c:pt>
                  <c:pt idx="19">
                    <c:v>stream
cluster</c:v>
                  </c:pt>
                  <c:pt idx="24">
                    <c:v>ocean</c:v>
                  </c:pt>
                  <c:pt idx="28">
                    <c:v>raytrace</c:v>
                  </c:pt>
                  <c:pt idx="33">
                    <c:v>volrend</c:v>
                  </c:pt>
                  <c:pt idx="38">
                    <c:v>water
nsq</c:v>
                  </c:pt>
                  <c:pt idx="43">
                    <c:v>fft</c:v>
                  </c:pt>
                  <c:pt idx="47">
                    <c:v>radix</c:v>
                  </c:pt>
                  <c:pt idx="51">
                    <c:v>pfscan</c:v>
                  </c:pt>
                  <c:pt idx="56">
                    <c:v>pbzip2</c:v>
                  </c:pt>
                  <c:pt idx="61">
                    <c:v>aget</c:v>
                  </c:pt>
                  <c:pt idx="66">
                    <c:v>Apache</c:v>
                  </c:pt>
                </c:lvl>
              </c:multiLvlStrCache>
            </c:multiLvlStrRef>
          </c:cat>
          <c:val>
            <c:numRef>
              <c:f>Sheet2!$F$2:$F$71</c:f>
              <c:numCache>
                <c:formatCode>General</c:formatCode>
                <c:ptCount val="70"/>
                <c:pt idx="0">
                  <c:v>4.0000000000000022E-2</c:v>
                </c:pt>
                <c:pt idx="1">
                  <c:v>6.6000000000000003E-2</c:v>
                </c:pt>
                <c:pt idx="2">
                  <c:v>0.13</c:v>
                </c:pt>
                <c:pt idx="3">
                  <c:v>0.11799999999999998</c:v>
                </c:pt>
                <c:pt idx="5">
                  <c:v>1.2E-2</c:v>
                </c:pt>
                <c:pt idx="6">
                  <c:v>2.6000000000000002E-2</c:v>
                </c:pt>
                <c:pt idx="7">
                  <c:v>1.7999999999999995E-2</c:v>
                </c:pt>
                <c:pt idx="8">
                  <c:v>0.54</c:v>
                </c:pt>
                <c:pt idx="10">
                  <c:v>0</c:v>
                </c:pt>
                <c:pt idx="11">
                  <c:v>7.1000000000000008E-2</c:v>
                </c:pt>
                <c:pt idx="12">
                  <c:v>0.58299999999999996</c:v>
                </c:pt>
                <c:pt idx="14">
                  <c:v>0.14800000000000021</c:v>
                </c:pt>
                <c:pt idx="15">
                  <c:v>0.13300000000000001</c:v>
                </c:pt>
                <c:pt idx="16">
                  <c:v>5.2000000000000032E-2</c:v>
                </c:pt>
                <c:pt idx="17">
                  <c:v>0.11499999999999998</c:v>
                </c:pt>
                <c:pt idx="19">
                  <c:v>0</c:v>
                </c:pt>
                <c:pt idx="20">
                  <c:v>0</c:v>
                </c:pt>
                <c:pt idx="21">
                  <c:v>0.17600000000000021</c:v>
                </c:pt>
                <c:pt idx="22">
                  <c:v>0.18600000000000044</c:v>
                </c:pt>
                <c:pt idx="24">
                  <c:v>1.7000000000000022E-2</c:v>
                </c:pt>
                <c:pt idx="25">
                  <c:v>9.0000000000000097E-3</c:v>
                </c:pt>
                <c:pt idx="26">
                  <c:v>0.15900000000000056</c:v>
                </c:pt>
                <c:pt idx="28">
                  <c:v>0.624000000000002</c:v>
                </c:pt>
                <c:pt idx="29">
                  <c:v>0.81299999999999994</c:v>
                </c:pt>
                <c:pt idx="30">
                  <c:v>1.0189999999999955</c:v>
                </c:pt>
                <c:pt idx="31">
                  <c:v>1.228</c:v>
                </c:pt>
                <c:pt idx="33">
                  <c:v>9.0000000000000028E-3</c:v>
                </c:pt>
                <c:pt idx="34">
                  <c:v>1.9000000000000065E-2</c:v>
                </c:pt>
                <c:pt idx="35">
                  <c:v>3.1999999999999994E-2</c:v>
                </c:pt>
                <c:pt idx="36">
                  <c:v>2.2999999999999996E-2</c:v>
                </c:pt>
                <c:pt idx="38">
                  <c:v>0</c:v>
                </c:pt>
                <c:pt idx="39">
                  <c:v>2.700000000000009E-2</c:v>
                </c:pt>
                <c:pt idx="40">
                  <c:v>6.5000000000000002E-2</c:v>
                </c:pt>
                <c:pt idx="41">
                  <c:v>0.44100000000000006</c:v>
                </c:pt>
                <c:pt idx="43">
                  <c:v>1.1999999999999999E-2</c:v>
                </c:pt>
                <c:pt idx="44">
                  <c:v>8.0000000000000227E-3</c:v>
                </c:pt>
                <c:pt idx="45">
                  <c:v>3.0000000000000002E-2</c:v>
                </c:pt>
                <c:pt idx="47">
                  <c:v>1.9999999999999983E-3</c:v>
                </c:pt>
                <c:pt idx="48">
                  <c:v>0</c:v>
                </c:pt>
                <c:pt idx="49">
                  <c:v>0</c:v>
                </c:pt>
                <c:pt idx="51">
                  <c:v>0</c:v>
                </c:pt>
                <c:pt idx="52">
                  <c:v>0</c:v>
                </c:pt>
                <c:pt idx="53">
                  <c:v>2.700000000000009E-2</c:v>
                </c:pt>
                <c:pt idx="54">
                  <c:v>0.13900000000000004</c:v>
                </c:pt>
                <c:pt idx="56">
                  <c:v>0</c:v>
                </c:pt>
                <c:pt idx="57">
                  <c:v>9.0000000000000097E-3</c:v>
                </c:pt>
                <c:pt idx="58">
                  <c:v>6.0000000000000114E-3</c:v>
                </c:pt>
                <c:pt idx="59">
                  <c:v>8.4000000000000047E-2</c:v>
                </c:pt>
                <c:pt idx="61">
                  <c:v>7.0000000000000021E-2</c:v>
                </c:pt>
                <c:pt idx="62">
                  <c:v>0.13</c:v>
                </c:pt>
                <c:pt idx="63">
                  <c:v>7.0000000000000021E-2</c:v>
                </c:pt>
                <c:pt idx="64">
                  <c:v>6.0000000000000032E-2</c:v>
                </c:pt>
                <c:pt idx="66">
                  <c:v>1.0000000000000005E-2</c:v>
                </c:pt>
                <c:pt idx="67">
                  <c:v>9.0000000000000024E-2</c:v>
                </c:pt>
                <c:pt idx="68">
                  <c:v>0.27</c:v>
                </c:pt>
                <c:pt idx="69">
                  <c:v>0.44</c:v>
                </c:pt>
              </c:numCache>
            </c:numRef>
          </c:val>
        </c:ser>
        <c:gapWidth val="20"/>
        <c:overlap val="100"/>
        <c:axId val="88207744"/>
        <c:axId val="88209280"/>
      </c:barChart>
      <c:catAx>
        <c:axId val="88207744"/>
        <c:scaling>
          <c:orientation val="minMax"/>
        </c:scaling>
        <c:axPos val="b"/>
        <c:majorTickMark val="none"/>
        <c:tickLblPos val="nextTo"/>
        <c:txPr>
          <a:bodyPr/>
          <a:lstStyle/>
          <a:p>
            <a:pPr>
              <a:defRPr sz="1200"/>
            </a:pPr>
            <a:endParaRPr lang="en-US"/>
          </a:p>
        </c:txPr>
        <c:crossAx val="88209280"/>
        <c:crosses val="autoZero"/>
        <c:auto val="1"/>
        <c:lblAlgn val="ctr"/>
        <c:lblOffset val="100"/>
      </c:catAx>
      <c:valAx>
        <c:axId val="88209280"/>
        <c:scaling>
          <c:orientation val="minMax"/>
        </c:scaling>
        <c:axPos val="l"/>
        <c:majorGridlines/>
        <c:title>
          <c:tx>
            <c:rich>
              <a:bodyPr rot="-5400000" vert="horz"/>
              <a:lstStyle/>
              <a:p>
                <a:pPr>
                  <a:defRPr/>
                </a:pPr>
                <a:r>
                  <a:rPr lang="en-US"/>
                  <a:t>Relative Overhead</a:t>
                </a:r>
              </a:p>
            </c:rich>
          </c:tx>
          <c:layout/>
        </c:title>
        <c:numFmt formatCode="General" sourceLinked="1"/>
        <c:tickLblPos val="nextTo"/>
        <c:txPr>
          <a:bodyPr/>
          <a:lstStyle/>
          <a:p>
            <a:pPr>
              <a:defRPr sz="1600"/>
            </a:pPr>
            <a:endParaRPr lang="en-US"/>
          </a:p>
        </c:txPr>
        <c:crossAx val="88207744"/>
        <c:crosses val="autoZero"/>
        <c:crossBetween val="between"/>
      </c:valAx>
    </c:plotArea>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stacked"/>
        <c:ser>
          <c:idx val="1"/>
          <c:order val="0"/>
          <c:tx>
            <c:strRef>
              <c:f>Sheet2!$D$1</c:f>
              <c:strCache>
                <c:ptCount val="1"/>
                <c:pt idx="0">
                  <c:v>epoch overhead</c:v>
                </c:pt>
              </c:strCache>
            </c:strRef>
          </c:tx>
          <c:cat>
            <c:multiLvlStrRef>
              <c:f>Sheet2!$A$2:$B$71</c:f>
              <c:multiLvlStrCache>
                <c:ptCount val="70"/>
                <c:lvl>
                  <c:pt idx="0">
                    <c:v>1</c:v>
                  </c:pt>
                  <c:pt idx="1">
                    <c:v>2</c:v>
                  </c:pt>
                  <c:pt idx="2">
                    <c:v>3</c:v>
                  </c:pt>
                  <c:pt idx="3">
                    <c:v>4</c:v>
                  </c:pt>
                  <c:pt idx="5">
                    <c:v>1</c:v>
                  </c:pt>
                  <c:pt idx="6">
                    <c:v>2</c:v>
                  </c:pt>
                  <c:pt idx="7">
                    <c:v>3</c:v>
                  </c:pt>
                  <c:pt idx="8">
                    <c:v>4</c:v>
                  </c:pt>
                  <c:pt idx="10">
                    <c:v>1</c:v>
                  </c:pt>
                  <c:pt idx="11">
                    <c:v>2</c:v>
                  </c:pt>
                  <c:pt idx="12">
                    <c:v>4</c:v>
                  </c:pt>
                  <c:pt idx="14">
                    <c:v>1</c:v>
                  </c:pt>
                  <c:pt idx="15">
                    <c:v>2</c:v>
                  </c:pt>
                  <c:pt idx="16">
                    <c:v>3</c:v>
                  </c:pt>
                  <c:pt idx="17">
                    <c:v>4</c:v>
                  </c:pt>
                  <c:pt idx="19">
                    <c:v>1</c:v>
                  </c:pt>
                  <c:pt idx="20">
                    <c:v>2</c:v>
                  </c:pt>
                  <c:pt idx="21">
                    <c:v>3</c:v>
                  </c:pt>
                  <c:pt idx="22">
                    <c:v>4</c:v>
                  </c:pt>
                  <c:pt idx="24">
                    <c:v>1</c:v>
                  </c:pt>
                  <c:pt idx="25">
                    <c:v>2</c:v>
                  </c:pt>
                  <c:pt idx="26">
                    <c:v>4</c:v>
                  </c:pt>
                  <c:pt idx="28">
                    <c:v>1</c:v>
                  </c:pt>
                  <c:pt idx="29">
                    <c:v>2</c:v>
                  </c:pt>
                  <c:pt idx="30">
                    <c:v>3</c:v>
                  </c:pt>
                  <c:pt idx="31">
                    <c:v>4</c:v>
                  </c:pt>
                  <c:pt idx="33">
                    <c:v>1</c:v>
                  </c:pt>
                  <c:pt idx="34">
                    <c:v>2</c:v>
                  </c:pt>
                  <c:pt idx="35">
                    <c:v>3</c:v>
                  </c:pt>
                  <c:pt idx="36">
                    <c:v>4</c:v>
                  </c:pt>
                  <c:pt idx="38">
                    <c:v>1</c:v>
                  </c:pt>
                  <c:pt idx="39">
                    <c:v>2</c:v>
                  </c:pt>
                  <c:pt idx="40">
                    <c:v>3</c:v>
                  </c:pt>
                  <c:pt idx="41">
                    <c:v>4</c:v>
                  </c:pt>
                  <c:pt idx="43">
                    <c:v>1</c:v>
                  </c:pt>
                  <c:pt idx="44">
                    <c:v>2</c:v>
                  </c:pt>
                  <c:pt idx="45">
                    <c:v>4</c:v>
                  </c:pt>
                  <c:pt idx="47">
                    <c:v>1</c:v>
                  </c:pt>
                  <c:pt idx="48">
                    <c:v>2</c:v>
                  </c:pt>
                  <c:pt idx="49">
                    <c:v>4</c:v>
                  </c:pt>
                  <c:pt idx="51">
                    <c:v>1</c:v>
                  </c:pt>
                  <c:pt idx="52">
                    <c:v>2</c:v>
                  </c:pt>
                  <c:pt idx="53">
                    <c:v>3</c:v>
                  </c:pt>
                  <c:pt idx="54">
                    <c:v>4</c:v>
                  </c:pt>
                  <c:pt idx="56">
                    <c:v>1</c:v>
                  </c:pt>
                  <c:pt idx="57">
                    <c:v>2</c:v>
                  </c:pt>
                  <c:pt idx="58">
                    <c:v>3</c:v>
                  </c:pt>
                  <c:pt idx="59">
                    <c:v>4</c:v>
                  </c:pt>
                  <c:pt idx="61">
                    <c:v>1</c:v>
                  </c:pt>
                  <c:pt idx="62">
                    <c:v>2</c:v>
                  </c:pt>
                  <c:pt idx="63">
                    <c:v>3</c:v>
                  </c:pt>
                  <c:pt idx="64">
                    <c:v>4</c:v>
                  </c:pt>
                  <c:pt idx="66">
                    <c:v>1</c:v>
                  </c:pt>
                  <c:pt idx="67">
                    <c:v>2</c:v>
                  </c:pt>
                  <c:pt idx="68">
                    <c:v>3</c:v>
                  </c:pt>
                  <c:pt idx="69">
                    <c:v>4</c:v>
                  </c:pt>
                </c:lvl>
                <c:lvl>
                  <c:pt idx="0">
                    <c:v>black
scholes</c:v>
                  </c:pt>
                  <c:pt idx="5">
                    <c:v>body
track</c:v>
                  </c:pt>
                  <c:pt idx="10">
                    <c:v>fluid
animate</c:v>
                  </c:pt>
                  <c:pt idx="14">
                    <c:v>swap
tions</c:v>
                  </c:pt>
                  <c:pt idx="19">
                    <c:v>stream
cluster</c:v>
                  </c:pt>
                  <c:pt idx="24">
                    <c:v>ocean</c:v>
                  </c:pt>
                  <c:pt idx="28">
                    <c:v>raytrace</c:v>
                  </c:pt>
                  <c:pt idx="33">
                    <c:v>volrend</c:v>
                  </c:pt>
                  <c:pt idx="38">
                    <c:v>water
nsq</c:v>
                  </c:pt>
                  <c:pt idx="43">
                    <c:v>fft</c:v>
                  </c:pt>
                  <c:pt idx="47">
                    <c:v>radix</c:v>
                  </c:pt>
                  <c:pt idx="51">
                    <c:v>pfscan</c:v>
                  </c:pt>
                  <c:pt idx="56">
                    <c:v>pbzip2</c:v>
                  </c:pt>
                  <c:pt idx="61">
                    <c:v>aget</c:v>
                  </c:pt>
                  <c:pt idx="66">
                    <c:v>Apache</c:v>
                  </c:pt>
                </c:lvl>
              </c:multiLvlStrCache>
            </c:multiLvlStrRef>
          </c:cat>
          <c:val>
            <c:numRef>
              <c:f>Sheet2!$D$2:$D$71</c:f>
              <c:numCache>
                <c:formatCode>General</c:formatCode>
                <c:ptCount val="70"/>
                <c:pt idx="0">
                  <c:v>0</c:v>
                </c:pt>
                <c:pt idx="1">
                  <c:v>0</c:v>
                </c:pt>
                <c:pt idx="2">
                  <c:v>3.500000000000001E-2</c:v>
                </c:pt>
                <c:pt idx="3">
                  <c:v>4.3000000000000003E-2</c:v>
                </c:pt>
                <c:pt idx="5">
                  <c:v>1.0000000000000035E-3</c:v>
                </c:pt>
                <c:pt idx="6">
                  <c:v>1.7999999999999999E-2</c:v>
                </c:pt>
                <c:pt idx="7">
                  <c:v>0.05</c:v>
                </c:pt>
                <c:pt idx="8">
                  <c:v>0.05</c:v>
                </c:pt>
                <c:pt idx="10">
                  <c:v>0</c:v>
                </c:pt>
                <c:pt idx="11">
                  <c:v>0</c:v>
                </c:pt>
                <c:pt idx="12">
                  <c:v>2.4999999999999994E-2</c:v>
                </c:pt>
                <c:pt idx="14">
                  <c:v>1.4999999999999998E-2</c:v>
                </c:pt>
                <c:pt idx="15">
                  <c:v>1.2E-2</c:v>
                </c:pt>
                <c:pt idx="16">
                  <c:v>4.5000000000000012E-2</c:v>
                </c:pt>
                <c:pt idx="17">
                  <c:v>4.5999999999999999E-2</c:v>
                </c:pt>
                <c:pt idx="19">
                  <c:v>0</c:v>
                </c:pt>
                <c:pt idx="20">
                  <c:v>0</c:v>
                </c:pt>
                <c:pt idx="21">
                  <c:v>0.11199999999999995</c:v>
                </c:pt>
                <c:pt idx="22">
                  <c:v>0.2750000000000003</c:v>
                </c:pt>
                <c:pt idx="24">
                  <c:v>0.19400000000000001</c:v>
                </c:pt>
                <c:pt idx="25">
                  <c:v>0.17</c:v>
                </c:pt>
                <c:pt idx="26">
                  <c:v>0.10699999999999998</c:v>
                </c:pt>
                <c:pt idx="28">
                  <c:v>1.5000000000000001E-2</c:v>
                </c:pt>
                <c:pt idx="29">
                  <c:v>0.13</c:v>
                </c:pt>
                <c:pt idx="30">
                  <c:v>0.43300000000000038</c:v>
                </c:pt>
                <c:pt idx="31">
                  <c:v>0.43000000000000038</c:v>
                </c:pt>
                <c:pt idx="33">
                  <c:v>0</c:v>
                </c:pt>
                <c:pt idx="34">
                  <c:v>0</c:v>
                </c:pt>
                <c:pt idx="35">
                  <c:v>9.0000000000000028E-3</c:v>
                </c:pt>
                <c:pt idx="36">
                  <c:v>2.3999999999999997E-2</c:v>
                </c:pt>
                <c:pt idx="38">
                  <c:v>2.1000000000000012E-2</c:v>
                </c:pt>
                <c:pt idx="39">
                  <c:v>0</c:v>
                </c:pt>
                <c:pt idx="40">
                  <c:v>8.0000000000000227E-3</c:v>
                </c:pt>
                <c:pt idx="41">
                  <c:v>4.8000000000000001E-2</c:v>
                </c:pt>
                <c:pt idx="43">
                  <c:v>0</c:v>
                </c:pt>
                <c:pt idx="44">
                  <c:v>0</c:v>
                </c:pt>
                <c:pt idx="45">
                  <c:v>3.0000000000000092E-3</c:v>
                </c:pt>
                <c:pt idx="47">
                  <c:v>4.0000000000000114E-3</c:v>
                </c:pt>
                <c:pt idx="48">
                  <c:v>2.1000000000000012E-2</c:v>
                </c:pt>
                <c:pt idx="49">
                  <c:v>4.5999999999999999E-2</c:v>
                </c:pt>
                <c:pt idx="51">
                  <c:v>2.4E-2</c:v>
                </c:pt>
                <c:pt idx="52">
                  <c:v>2.6999999999999996E-2</c:v>
                </c:pt>
                <c:pt idx="53">
                  <c:v>2.0000000000000052E-3</c:v>
                </c:pt>
                <c:pt idx="54">
                  <c:v>7.1999999999999981E-2</c:v>
                </c:pt>
                <c:pt idx="56">
                  <c:v>5.0000000000000114E-3</c:v>
                </c:pt>
                <c:pt idx="57">
                  <c:v>6.3E-2</c:v>
                </c:pt>
                <c:pt idx="58">
                  <c:v>8.7000000000000022E-2</c:v>
                </c:pt>
                <c:pt idx="59">
                  <c:v>0.11600000000000002</c:v>
                </c:pt>
                <c:pt idx="61">
                  <c:v>0</c:v>
                </c:pt>
                <c:pt idx="62">
                  <c:v>0</c:v>
                </c:pt>
                <c:pt idx="63">
                  <c:v>0</c:v>
                </c:pt>
                <c:pt idx="64">
                  <c:v>0</c:v>
                </c:pt>
                <c:pt idx="66">
                  <c:v>0</c:v>
                </c:pt>
                <c:pt idx="67">
                  <c:v>0</c:v>
                </c:pt>
                <c:pt idx="68">
                  <c:v>0</c:v>
                </c:pt>
                <c:pt idx="69">
                  <c:v>0</c:v>
                </c:pt>
              </c:numCache>
            </c:numRef>
          </c:val>
        </c:ser>
        <c:ser>
          <c:idx val="0"/>
          <c:order val="1"/>
          <c:tx>
            <c:strRef>
              <c:f>Sheet2!$C$1</c:f>
              <c:strCache>
                <c:ptCount val="1"/>
                <c:pt idx="0">
                  <c:v>redundant execution</c:v>
                </c:pt>
              </c:strCache>
            </c:strRef>
          </c:tx>
          <c:cat>
            <c:multiLvlStrRef>
              <c:f>Sheet2!$A$2:$B$71</c:f>
              <c:multiLvlStrCache>
                <c:ptCount val="70"/>
                <c:lvl>
                  <c:pt idx="0">
                    <c:v>1</c:v>
                  </c:pt>
                  <c:pt idx="1">
                    <c:v>2</c:v>
                  </c:pt>
                  <c:pt idx="2">
                    <c:v>3</c:v>
                  </c:pt>
                  <c:pt idx="3">
                    <c:v>4</c:v>
                  </c:pt>
                  <c:pt idx="5">
                    <c:v>1</c:v>
                  </c:pt>
                  <c:pt idx="6">
                    <c:v>2</c:v>
                  </c:pt>
                  <c:pt idx="7">
                    <c:v>3</c:v>
                  </c:pt>
                  <c:pt idx="8">
                    <c:v>4</c:v>
                  </c:pt>
                  <c:pt idx="10">
                    <c:v>1</c:v>
                  </c:pt>
                  <c:pt idx="11">
                    <c:v>2</c:v>
                  </c:pt>
                  <c:pt idx="12">
                    <c:v>4</c:v>
                  </c:pt>
                  <c:pt idx="14">
                    <c:v>1</c:v>
                  </c:pt>
                  <c:pt idx="15">
                    <c:v>2</c:v>
                  </c:pt>
                  <c:pt idx="16">
                    <c:v>3</c:v>
                  </c:pt>
                  <c:pt idx="17">
                    <c:v>4</c:v>
                  </c:pt>
                  <c:pt idx="19">
                    <c:v>1</c:v>
                  </c:pt>
                  <c:pt idx="20">
                    <c:v>2</c:v>
                  </c:pt>
                  <c:pt idx="21">
                    <c:v>3</c:v>
                  </c:pt>
                  <c:pt idx="22">
                    <c:v>4</c:v>
                  </c:pt>
                  <c:pt idx="24">
                    <c:v>1</c:v>
                  </c:pt>
                  <c:pt idx="25">
                    <c:v>2</c:v>
                  </c:pt>
                  <c:pt idx="26">
                    <c:v>4</c:v>
                  </c:pt>
                  <c:pt idx="28">
                    <c:v>1</c:v>
                  </c:pt>
                  <c:pt idx="29">
                    <c:v>2</c:v>
                  </c:pt>
                  <c:pt idx="30">
                    <c:v>3</c:v>
                  </c:pt>
                  <c:pt idx="31">
                    <c:v>4</c:v>
                  </c:pt>
                  <c:pt idx="33">
                    <c:v>1</c:v>
                  </c:pt>
                  <c:pt idx="34">
                    <c:v>2</c:v>
                  </c:pt>
                  <c:pt idx="35">
                    <c:v>3</c:v>
                  </c:pt>
                  <c:pt idx="36">
                    <c:v>4</c:v>
                  </c:pt>
                  <c:pt idx="38">
                    <c:v>1</c:v>
                  </c:pt>
                  <c:pt idx="39">
                    <c:v>2</c:v>
                  </c:pt>
                  <c:pt idx="40">
                    <c:v>3</c:v>
                  </c:pt>
                  <c:pt idx="41">
                    <c:v>4</c:v>
                  </c:pt>
                  <c:pt idx="43">
                    <c:v>1</c:v>
                  </c:pt>
                  <c:pt idx="44">
                    <c:v>2</c:v>
                  </c:pt>
                  <c:pt idx="45">
                    <c:v>4</c:v>
                  </c:pt>
                  <c:pt idx="47">
                    <c:v>1</c:v>
                  </c:pt>
                  <c:pt idx="48">
                    <c:v>2</c:v>
                  </c:pt>
                  <c:pt idx="49">
                    <c:v>4</c:v>
                  </c:pt>
                  <c:pt idx="51">
                    <c:v>1</c:v>
                  </c:pt>
                  <c:pt idx="52">
                    <c:v>2</c:v>
                  </c:pt>
                  <c:pt idx="53">
                    <c:v>3</c:v>
                  </c:pt>
                  <c:pt idx="54">
                    <c:v>4</c:v>
                  </c:pt>
                  <c:pt idx="56">
                    <c:v>1</c:v>
                  </c:pt>
                  <c:pt idx="57">
                    <c:v>2</c:v>
                  </c:pt>
                  <c:pt idx="58">
                    <c:v>3</c:v>
                  </c:pt>
                  <c:pt idx="59">
                    <c:v>4</c:v>
                  </c:pt>
                  <c:pt idx="61">
                    <c:v>1</c:v>
                  </c:pt>
                  <c:pt idx="62">
                    <c:v>2</c:v>
                  </c:pt>
                  <c:pt idx="63">
                    <c:v>3</c:v>
                  </c:pt>
                  <c:pt idx="64">
                    <c:v>4</c:v>
                  </c:pt>
                  <c:pt idx="66">
                    <c:v>1</c:v>
                  </c:pt>
                  <c:pt idx="67">
                    <c:v>2</c:v>
                  </c:pt>
                  <c:pt idx="68">
                    <c:v>3</c:v>
                  </c:pt>
                  <c:pt idx="69">
                    <c:v>4</c:v>
                  </c:pt>
                </c:lvl>
                <c:lvl>
                  <c:pt idx="0">
                    <c:v>black
scholes</c:v>
                  </c:pt>
                  <c:pt idx="5">
                    <c:v>body
track</c:v>
                  </c:pt>
                  <c:pt idx="10">
                    <c:v>fluid
animate</c:v>
                  </c:pt>
                  <c:pt idx="14">
                    <c:v>swap
tions</c:v>
                  </c:pt>
                  <c:pt idx="19">
                    <c:v>stream
cluster</c:v>
                  </c:pt>
                  <c:pt idx="24">
                    <c:v>ocean</c:v>
                  </c:pt>
                  <c:pt idx="28">
                    <c:v>raytrace</c:v>
                  </c:pt>
                  <c:pt idx="33">
                    <c:v>volrend</c:v>
                  </c:pt>
                  <c:pt idx="38">
                    <c:v>water
nsq</c:v>
                  </c:pt>
                  <c:pt idx="43">
                    <c:v>fft</c:v>
                  </c:pt>
                  <c:pt idx="47">
                    <c:v>radix</c:v>
                  </c:pt>
                  <c:pt idx="51">
                    <c:v>pfscan</c:v>
                  </c:pt>
                  <c:pt idx="56">
                    <c:v>pbzip2</c:v>
                  </c:pt>
                  <c:pt idx="61">
                    <c:v>aget</c:v>
                  </c:pt>
                  <c:pt idx="66">
                    <c:v>Apache</c:v>
                  </c:pt>
                </c:lvl>
              </c:multiLvlStrCache>
            </c:multiLvlStrRef>
          </c:cat>
          <c:val>
            <c:numRef>
              <c:f>Sheet2!$C$2:$C$71</c:f>
              <c:numCache>
                <c:formatCode>General</c:formatCode>
                <c:ptCount val="70"/>
                <c:pt idx="0">
                  <c:v>0</c:v>
                </c:pt>
                <c:pt idx="1">
                  <c:v>0</c:v>
                </c:pt>
                <c:pt idx="2">
                  <c:v>0</c:v>
                </c:pt>
                <c:pt idx="3">
                  <c:v>8.2000000000000003E-2</c:v>
                </c:pt>
                <c:pt idx="5">
                  <c:v>0</c:v>
                </c:pt>
                <c:pt idx="6">
                  <c:v>0</c:v>
                </c:pt>
                <c:pt idx="7">
                  <c:v>0</c:v>
                </c:pt>
                <c:pt idx="8">
                  <c:v>7.8000000000000014E-2</c:v>
                </c:pt>
                <c:pt idx="10">
                  <c:v>4.0000000000000114E-3</c:v>
                </c:pt>
                <c:pt idx="11">
                  <c:v>2.1999999999999999E-2</c:v>
                </c:pt>
                <c:pt idx="12">
                  <c:v>3.500000000000001E-2</c:v>
                </c:pt>
                <c:pt idx="14">
                  <c:v>1.0000000000000035E-3</c:v>
                </c:pt>
                <c:pt idx="15">
                  <c:v>2.0000000000000052E-3</c:v>
                </c:pt>
                <c:pt idx="16">
                  <c:v>1.0000000000000035E-3</c:v>
                </c:pt>
                <c:pt idx="17">
                  <c:v>1.0999999999999998E-2</c:v>
                </c:pt>
                <c:pt idx="19">
                  <c:v>4.0000000000000114E-3</c:v>
                </c:pt>
                <c:pt idx="20">
                  <c:v>0</c:v>
                </c:pt>
                <c:pt idx="21">
                  <c:v>0.38400000000000095</c:v>
                </c:pt>
                <c:pt idx="22">
                  <c:v>0.84500000000000064</c:v>
                </c:pt>
                <c:pt idx="24">
                  <c:v>1.4E-2</c:v>
                </c:pt>
                <c:pt idx="25">
                  <c:v>0.21300000000000024</c:v>
                </c:pt>
                <c:pt idx="26">
                  <c:v>0.53500000000000003</c:v>
                </c:pt>
                <c:pt idx="28">
                  <c:v>1.2999999999999998E-2</c:v>
                </c:pt>
                <c:pt idx="29">
                  <c:v>1.0999999999999998E-2</c:v>
                </c:pt>
                <c:pt idx="30">
                  <c:v>9.0000000000000028E-3</c:v>
                </c:pt>
                <c:pt idx="31">
                  <c:v>7.0000000000000114E-3</c:v>
                </c:pt>
                <c:pt idx="33">
                  <c:v>4.0000000000000114E-3</c:v>
                </c:pt>
                <c:pt idx="34">
                  <c:v>7.0000000000000114E-3</c:v>
                </c:pt>
                <c:pt idx="35">
                  <c:v>4.0000000000000114E-3</c:v>
                </c:pt>
                <c:pt idx="36">
                  <c:v>2.1000000000000012E-2</c:v>
                </c:pt>
                <c:pt idx="38">
                  <c:v>1.4E-2</c:v>
                </c:pt>
                <c:pt idx="39">
                  <c:v>1.0000000000000035E-3</c:v>
                </c:pt>
                <c:pt idx="40">
                  <c:v>7.5999999999999998E-2</c:v>
                </c:pt>
                <c:pt idx="41">
                  <c:v>1.4999999999999998E-2</c:v>
                </c:pt>
                <c:pt idx="43">
                  <c:v>1.2999999999999998E-2</c:v>
                </c:pt>
                <c:pt idx="44">
                  <c:v>7.3999999999999996E-2</c:v>
                </c:pt>
                <c:pt idx="45">
                  <c:v>9.0000000000000024E-2</c:v>
                </c:pt>
                <c:pt idx="47">
                  <c:v>2.0000000000000052E-3</c:v>
                </c:pt>
                <c:pt idx="48">
                  <c:v>2.8000000000000001E-2</c:v>
                </c:pt>
                <c:pt idx="49">
                  <c:v>0.10900000000000012</c:v>
                </c:pt>
                <c:pt idx="51">
                  <c:v>0</c:v>
                </c:pt>
                <c:pt idx="52">
                  <c:v>9.0000000000000028E-3</c:v>
                </c:pt>
                <c:pt idx="53">
                  <c:v>2.5999999999999999E-2</c:v>
                </c:pt>
                <c:pt idx="54">
                  <c:v>7.0000000000000021E-2</c:v>
                </c:pt>
                <c:pt idx="56">
                  <c:v>4.5999999999999999E-2</c:v>
                </c:pt>
                <c:pt idx="57">
                  <c:v>3.2000000000000042E-2</c:v>
                </c:pt>
                <c:pt idx="58">
                  <c:v>3.6999999999999998E-2</c:v>
                </c:pt>
                <c:pt idx="59">
                  <c:v>8.4000000000000047E-2</c:v>
                </c:pt>
                <c:pt idx="61">
                  <c:v>0</c:v>
                </c:pt>
                <c:pt idx="62">
                  <c:v>0</c:v>
                </c:pt>
                <c:pt idx="63">
                  <c:v>0</c:v>
                </c:pt>
                <c:pt idx="64">
                  <c:v>0</c:v>
                </c:pt>
                <c:pt idx="66">
                  <c:v>0</c:v>
                </c:pt>
                <c:pt idx="67">
                  <c:v>0</c:v>
                </c:pt>
                <c:pt idx="68">
                  <c:v>0</c:v>
                </c:pt>
                <c:pt idx="69">
                  <c:v>0</c:v>
                </c:pt>
              </c:numCache>
            </c:numRef>
          </c:val>
        </c:ser>
        <c:ser>
          <c:idx val="2"/>
          <c:order val="2"/>
          <c:tx>
            <c:strRef>
              <c:f>Sheet2!$E$1</c:f>
              <c:strCache>
                <c:ptCount val="1"/>
                <c:pt idx="0">
                  <c:v>memory comparison</c:v>
                </c:pt>
              </c:strCache>
            </c:strRef>
          </c:tx>
          <c:spPr>
            <a:solidFill>
              <a:schemeClr val="bg1">
                <a:lumMod val="85000"/>
              </a:schemeClr>
            </a:solidFill>
          </c:spPr>
          <c:cat>
            <c:multiLvlStrRef>
              <c:f>Sheet2!$A$2:$B$71</c:f>
              <c:multiLvlStrCache>
                <c:ptCount val="70"/>
                <c:lvl>
                  <c:pt idx="0">
                    <c:v>1</c:v>
                  </c:pt>
                  <c:pt idx="1">
                    <c:v>2</c:v>
                  </c:pt>
                  <c:pt idx="2">
                    <c:v>3</c:v>
                  </c:pt>
                  <c:pt idx="3">
                    <c:v>4</c:v>
                  </c:pt>
                  <c:pt idx="5">
                    <c:v>1</c:v>
                  </c:pt>
                  <c:pt idx="6">
                    <c:v>2</c:v>
                  </c:pt>
                  <c:pt idx="7">
                    <c:v>3</c:v>
                  </c:pt>
                  <c:pt idx="8">
                    <c:v>4</c:v>
                  </c:pt>
                  <c:pt idx="10">
                    <c:v>1</c:v>
                  </c:pt>
                  <c:pt idx="11">
                    <c:v>2</c:v>
                  </c:pt>
                  <c:pt idx="12">
                    <c:v>4</c:v>
                  </c:pt>
                  <c:pt idx="14">
                    <c:v>1</c:v>
                  </c:pt>
                  <c:pt idx="15">
                    <c:v>2</c:v>
                  </c:pt>
                  <c:pt idx="16">
                    <c:v>3</c:v>
                  </c:pt>
                  <c:pt idx="17">
                    <c:v>4</c:v>
                  </c:pt>
                  <c:pt idx="19">
                    <c:v>1</c:v>
                  </c:pt>
                  <c:pt idx="20">
                    <c:v>2</c:v>
                  </c:pt>
                  <c:pt idx="21">
                    <c:v>3</c:v>
                  </c:pt>
                  <c:pt idx="22">
                    <c:v>4</c:v>
                  </c:pt>
                  <c:pt idx="24">
                    <c:v>1</c:v>
                  </c:pt>
                  <c:pt idx="25">
                    <c:v>2</c:v>
                  </c:pt>
                  <c:pt idx="26">
                    <c:v>4</c:v>
                  </c:pt>
                  <c:pt idx="28">
                    <c:v>1</c:v>
                  </c:pt>
                  <c:pt idx="29">
                    <c:v>2</c:v>
                  </c:pt>
                  <c:pt idx="30">
                    <c:v>3</c:v>
                  </c:pt>
                  <c:pt idx="31">
                    <c:v>4</c:v>
                  </c:pt>
                  <c:pt idx="33">
                    <c:v>1</c:v>
                  </c:pt>
                  <c:pt idx="34">
                    <c:v>2</c:v>
                  </c:pt>
                  <c:pt idx="35">
                    <c:v>3</c:v>
                  </c:pt>
                  <c:pt idx="36">
                    <c:v>4</c:v>
                  </c:pt>
                  <c:pt idx="38">
                    <c:v>1</c:v>
                  </c:pt>
                  <c:pt idx="39">
                    <c:v>2</c:v>
                  </c:pt>
                  <c:pt idx="40">
                    <c:v>3</c:v>
                  </c:pt>
                  <c:pt idx="41">
                    <c:v>4</c:v>
                  </c:pt>
                  <c:pt idx="43">
                    <c:v>1</c:v>
                  </c:pt>
                  <c:pt idx="44">
                    <c:v>2</c:v>
                  </c:pt>
                  <c:pt idx="45">
                    <c:v>4</c:v>
                  </c:pt>
                  <c:pt idx="47">
                    <c:v>1</c:v>
                  </c:pt>
                  <c:pt idx="48">
                    <c:v>2</c:v>
                  </c:pt>
                  <c:pt idx="49">
                    <c:v>4</c:v>
                  </c:pt>
                  <c:pt idx="51">
                    <c:v>1</c:v>
                  </c:pt>
                  <c:pt idx="52">
                    <c:v>2</c:v>
                  </c:pt>
                  <c:pt idx="53">
                    <c:v>3</c:v>
                  </c:pt>
                  <c:pt idx="54">
                    <c:v>4</c:v>
                  </c:pt>
                  <c:pt idx="56">
                    <c:v>1</c:v>
                  </c:pt>
                  <c:pt idx="57">
                    <c:v>2</c:v>
                  </c:pt>
                  <c:pt idx="58">
                    <c:v>3</c:v>
                  </c:pt>
                  <c:pt idx="59">
                    <c:v>4</c:v>
                  </c:pt>
                  <c:pt idx="61">
                    <c:v>1</c:v>
                  </c:pt>
                  <c:pt idx="62">
                    <c:v>2</c:v>
                  </c:pt>
                  <c:pt idx="63">
                    <c:v>3</c:v>
                  </c:pt>
                  <c:pt idx="64">
                    <c:v>4</c:v>
                  </c:pt>
                  <c:pt idx="66">
                    <c:v>1</c:v>
                  </c:pt>
                  <c:pt idx="67">
                    <c:v>2</c:v>
                  </c:pt>
                  <c:pt idx="68">
                    <c:v>3</c:v>
                  </c:pt>
                  <c:pt idx="69">
                    <c:v>4</c:v>
                  </c:pt>
                </c:lvl>
                <c:lvl>
                  <c:pt idx="0">
                    <c:v>black
scholes</c:v>
                  </c:pt>
                  <c:pt idx="5">
                    <c:v>body
track</c:v>
                  </c:pt>
                  <c:pt idx="10">
                    <c:v>fluid
animate</c:v>
                  </c:pt>
                  <c:pt idx="14">
                    <c:v>swap
tions</c:v>
                  </c:pt>
                  <c:pt idx="19">
                    <c:v>stream
cluster</c:v>
                  </c:pt>
                  <c:pt idx="24">
                    <c:v>ocean</c:v>
                  </c:pt>
                  <c:pt idx="28">
                    <c:v>raytrace</c:v>
                  </c:pt>
                  <c:pt idx="33">
                    <c:v>volrend</c:v>
                  </c:pt>
                  <c:pt idx="38">
                    <c:v>water
nsq</c:v>
                  </c:pt>
                  <c:pt idx="43">
                    <c:v>fft</c:v>
                  </c:pt>
                  <c:pt idx="47">
                    <c:v>radix</c:v>
                  </c:pt>
                  <c:pt idx="51">
                    <c:v>pfscan</c:v>
                  </c:pt>
                  <c:pt idx="56">
                    <c:v>pbzip2</c:v>
                  </c:pt>
                  <c:pt idx="61">
                    <c:v>aget</c:v>
                  </c:pt>
                  <c:pt idx="66">
                    <c:v>Apache</c:v>
                  </c:pt>
                </c:lvl>
              </c:multiLvlStrCache>
            </c:multiLvlStrRef>
          </c:cat>
          <c:val>
            <c:numRef>
              <c:f>Sheet2!$E$2:$E$71</c:f>
              <c:numCache>
                <c:formatCode>General</c:formatCode>
                <c:ptCount val="70"/>
                <c:pt idx="0">
                  <c:v>2.0000000000000052E-3</c:v>
                </c:pt>
                <c:pt idx="1">
                  <c:v>4.0000000000000114E-3</c:v>
                </c:pt>
                <c:pt idx="2">
                  <c:v>3.9999999999999992E-3</c:v>
                </c:pt>
                <c:pt idx="3">
                  <c:v>6.0000000000000114E-3</c:v>
                </c:pt>
                <c:pt idx="5">
                  <c:v>3.000000000000007E-3</c:v>
                </c:pt>
                <c:pt idx="6">
                  <c:v>4.0000000000000114E-3</c:v>
                </c:pt>
                <c:pt idx="7">
                  <c:v>7.0000000000000114E-3</c:v>
                </c:pt>
                <c:pt idx="8">
                  <c:v>1.5999999999999986E-2</c:v>
                </c:pt>
                <c:pt idx="10">
                  <c:v>3.000000000000007E-3</c:v>
                </c:pt>
                <c:pt idx="11">
                  <c:v>4.5000000000000012E-2</c:v>
                </c:pt>
                <c:pt idx="12">
                  <c:v>8.2000000000000017E-2</c:v>
                </c:pt>
                <c:pt idx="14">
                  <c:v>0</c:v>
                </c:pt>
                <c:pt idx="15">
                  <c:v>0</c:v>
                </c:pt>
                <c:pt idx="16">
                  <c:v>0</c:v>
                </c:pt>
                <c:pt idx="17">
                  <c:v>0</c:v>
                </c:pt>
                <c:pt idx="19">
                  <c:v>0</c:v>
                </c:pt>
                <c:pt idx="20">
                  <c:v>0</c:v>
                </c:pt>
                <c:pt idx="21">
                  <c:v>2.1000000000000046E-2</c:v>
                </c:pt>
                <c:pt idx="22">
                  <c:v>3.699999999999995E-2</c:v>
                </c:pt>
                <c:pt idx="24">
                  <c:v>0.41500000000000031</c:v>
                </c:pt>
                <c:pt idx="25">
                  <c:v>0.70900000000000063</c:v>
                </c:pt>
                <c:pt idx="26">
                  <c:v>1.03</c:v>
                </c:pt>
                <c:pt idx="28">
                  <c:v>4.5999999999999999E-2</c:v>
                </c:pt>
                <c:pt idx="29">
                  <c:v>5.7000000000000023E-2</c:v>
                </c:pt>
                <c:pt idx="30">
                  <c:v>4.1999999999999982E-2</c:v>
                </c:pt>
                <c:pt idx="31">
                  <c:v>6.7000000000000004E-2</c:v>
                </c:pt>
                <c:pt idx="33">
                  <c:v>1.7999999999999999E-2</c:v>
                </c:pt>
                <c:pt idx="34">
                  <c:v>1.3000000000000001E-2</c:v>
                </c:pt>
                <c:pt idx="35">
                  <c:v>2.9000000000000012E-2</c:v>
                </c:pt>
                <c:pt idx="36">
                  <c:v>2.4000000000000011E-2</c:v>
                </c:pt>
                <c:pt idx="38">
                  <c:v>1.0000000000000002E-3</c:v>
                </c:pt>
                <c:pt idx="39">
                  <c:v>1.0999999999999998E-2</c:v>
                </c:pt>
                <c:pt idx="40">
                  <c:v>2.8000000000000001E-2</c:v>
                </c:pt>
                <c:pt idx="41">
                  <c:v>4.1000000000000002E-2</c:v>
                </c:pt>
                <c:pt idx="43">
                  <c:v>0</c:v>
                </c:pt>
                <c:pt idx="44">
                  <c:v>0</c:v>
                </c:pt>
                <c:pt idx="45">
                  <c:v>0</c:v>
                </c:pt>
                <c:pt idx="47">
                  <c:v>1.8000000000000023E-2</c:v>
                </c:pt>
                <c:pt idx="48">
                  <c:v>6.0000000000000114E-3</c:v>
                </c:pt>
                <c:pt idx="49">
                  <c:v>8.5000000000000048E-2</c:v>
                </c:pt>
                <c:pt idx="51">
                  <c:v>0</c:v>
                </c:pt>
                <c:pt idx="52">
                  <c:v>0</c:v>
                </c:pt>
                <c:pt idx="53">
                  <c:v>0</c:v>
                </c:pt>
                <c:pt idx="54">
                  <c:v>0</c:v>
                </c:pt>
                <c:pt idx="56">
                  <c:v>0</c:v>
                </c:pt>
                <c:pt idx="57">
                  <c:v>5.7000000000000023E-2</c:v>
                </c:pt>
                <c:pt idx="58">
                  <c:v>0.10400000000000002</c:v>
                </c:pt>
                <c:pt idx="59">
                  <c:v>0.17200000000000001</c:v>
                </c:pt>
                <c:pt idx="61">
                  <c:v>0</c:v>
                </c:pt>
                <c:pt idx="62">
                  <c:v>0</c:v>
                </c:pt>
                <c:pt idx="63">
                  <c:v>0</c:v>
                </c:pt>
                <c:pt idx="64">
                  <c:v>0</c:v>
                </c:pt>
                <c:pt idx="66">
                  <c:v>0</c:v>
                </c:pt>
                <c:pt idx="67">
                  <c:v>0</c:v>
                </c:pt>
                <c:pt idx="68">
                  <c:v>0</c:v>
                </c:pt>
                <c:pt idx="69">
                  <c:v>0</c:v>
                </c:pt>
              </c:numCache>
            </c:numRef>
          </c:val>
        </c:ser>
        <c:ser>
          <c:idx val="3"/>
          <c:order val="3"/>
          <c:tx>
            <c:strRef>
              <c:f>Sheet2!$F$1</c:f>
              <c:strCache>
                <c:ptCount val="1"/>
                <c:pt idx="0">
                  <c:v>logging and other overhead</c:v>
                </c:pt>
              </c:strCache>
            </c:strRef>
          </c:tx>
          <c:spPr>
            <a:solidFill>
              <a:schemeClr val="bg1">
                <a:lumMod val="85000"/>
              </a:schemeClr>
            </a:solidFill>
          </c:spPr>
          <c:cat>
            <c:multiLvlStrRef>
              <c:f>Sheet2!$A$2:$B$71</c:f>
              <c:multiLvlStrCache>
                <c:ptCount val="70"/>
                <c:lvl>
                  <c:pt idx="0">
                    <c:v>1</c:v>
                  </c:pt>
                  <c:pt idx="1">
                    <c:v>2</c:v>
                  </c:pt>
                  <c:pt idx="2">
                    <c:v>3</c:v>
                  </c:pt>
                  <c:pt idx="3">
                    <c:v>4</c:v>
                  </c:pt>
                  <c:pt idx="5">
                    <c:v>1</c:v>
                  </c:pt>
                  <c:pt idx="6">
                    <c:v>2</c:v>
                  </c:pt>
                  <c:pt idx="7">
                    <c:v>3</c:v>
                  </c:pt>
                  <c:pt idx="8">
                    <c:v>4</c:v>
                  </c:pt>
                  <c:pt idx="10">
                    <c:v>1</c:v>
                  </c:pt>
                  <c:pt idx="11">
                    <c:v>2</c:v>
                  </c:pt>
                  <c:pt idx="12">
                    <c:v>4</c:v>
                  </c:pt>
                  <c:pt idx="14">
                    <c:v>1</c:v>
                  </c:pt>
                  <c:pt idx="15">
                    <c:v>2</c:v>
                  </c:pt>
                  <c:pt idx="16">
                    <c:v>3</c:v>
                  </c:pt>
                  <c:pt idx="17">
                    <c:v>4</c:v>
                  </c:pt>
                  <c:pt idx="19">
                    <c:v>1</c:v>
                  </c:pt>
                  <c:pt idx="20">
                    <c:v>2</c:v>
                  </c:pt>
                  <c:pt idx="21">
                    <c:v>3</c:v>
                  </c:pt>
                  <c:pt idx="22">
                    <c:v>4</c:v>
                  </c:pt>
                  <c:pt idx="24">
                    <c:v>1</c:v>
                  </c:pt>
                  <c:pt idx="25">
                    <c:v>2</c:v>
                  </c:pt>
                  <c:pt idx="26">
                    <c:v>4</c:v>
                  </c:pt>
                  <c:pt idx="28">
                    <c:v>1</c:v>
                  </c:pt>
                  <c:pt idx="29">
                    <c:v>2</c:v>
                  </c:pt>
                  <c:pt idx="30">
                    <c:v>3</c:v>
                  </c:pt>
                  <c:pt idx="31">
                    <c:v>4</c:v>
                  </c:pt>
                  <c:pt idx="33">
                    <c:v>1</c:v>
                  </c:pt>
                  <c:pt idx="34">
                    <c:v>2</c:v>
                  </c:pt>
                  <c:pt idx="35">
                    <c:v>3</c:v>
                  </c:pt>
                  <c:pt idx="36">
                    <c:v>4</c:v>
                  </c:pt>
                  <c:pt idx="38">
                    <c:v>1</c:v>
                  </c:pt>
                  <c:pt idx="39">
                    <c:v>2</c:v>
                  </c:pt>
                  <c:pt idx="40">
                    <c:v>3</c:v>
                  </c:pt>
                  <c:pt idx="41">
                    <c:v>4</c:v>
                  </c:pt>
                  <c:pt idx="43">
                    <c:v>1</c:v>
                  </c:pt>
                  <c:pt idx="44">
                    <c:v>2</c:v>
                  </c:pt>
                  <c:pt idx="45">
                    <c:v>4</c:v>
                  </c:pt>
                  <c:pt idx="47">
                    <c:v>1</c:v>
                  </c:pt>
                  <c:pt idx="48">
                    <c:v>2</c:v>
                  </c:pt>
                  <c:pt idx="49">
                    <c:v>4</c:v>
                  </c:pt>
                  <c:pt idx="51">
                    <c:v>1</c:v>
                  </c:pt>
                  <c:pt idx="52">
                    <c:v>2</c:v>
                  </c:pt>
                  <c:pt idx="53">
                    <c:v>3</c:v>
                  </c:pt>
                  <c:pt idx="54">
                    <c:v>4</c:v>
                  </c:pt>
                  <c:pt idx="56">
                    <c:v>1</c:v>
                  </c:pt>
                  <c:pt idx="57">
                    <c:v>2</c:v>
                  </c:pt>
                  <c:pt idx="58">
                    <c:v>3</c:v>
                  </c:pt>
                  <c:pt idx="59">
                    <c:v>4</c:v>
                  </c:pt>
                  <c:pt idx="61">
                    <c:v>1</c:v>
                  </c:pt>
                  <c:pt idx="62">
                    <c:v>2</c:v>
                  </c:pt>
                  <c:pt idx="63">
                    <c:v>3</c:v>
                  </c:pt>
                  <c:pt idx="64">
                    <c:v>4</c:v>
                  </c:pt>
                  <c:pt idx="66">
                    <c:v>1</c:v>
                  </c:pt>
                  <c:pt idx="67">
                    <c:v>2</c:v>
                  </c:pt>
                  <c:pt idx="68">
                    <c:v>3</c:v>
                  </c:pt>
                  <c:pt idx="69">
                    <c:v>4</c:v>
                  </c:pt>
                </c:lvl>
                <c:lvl>
                  <c:pt idx="0">
                    <c:v>black
scholes</c:v>
                  </c:pt>
                  <c:pt idx="5">
                    <c:v>body
track</c:v>
                  </c:pt>
                  <c:pt idx="10">
                    <c:v>fluid
animate</c:v>
                  </c:pt>
                  <c:pt idx="14">
                    <c:v>swap
tions</c:v>
                  </c:pt>
                  <c:pt idx="19">
                    <c:v>stream
cluster</c:v>
                  </c:pt>
                  <c:pt idx="24">
                    <c:v>ocean</c:v>
                  </c:pt>
                  <c:pt idx="28">
                    <c:v>raytrace</c:v>
                  </c:pt>
                  <c:pt idx="33">
                    <c:v>volrend</c:v>
                  </c:pt>
                  <c:pt idx="38">
                    <c:v>water
nsq</c:v>
                  </c:pt>
                  <c:pt idx="43">
                    <c:v>fft</c:v>
                  </c:pt>
                  <c:pt idx="47">
                    <c:v>radix</c:v>
                  </c:pt>
                  <c:pt idx="51">
                    <c:v>pfscan</c:v>
                  </c:pt>
                  <c:pt idx="56">
                    <c:v>pbzip2</c:v>
                  </c:pt>
                  <c:pt idx="61">
                    <c:v>aget</c:v>
                  </c:pt>
                  <c:pt idx="66">
                    <c:v>Apache</c:v>
                  </c:pt>
                </c:lvl>
              </c:multiLvlStrCache>
            </c:multiLvlStrRef>
          </c:cat>
          <c:val>
            <c:numRef>
              <c:f>Sheet2!$F$2:$F$71</c:f>
              <c:numCache>
                <c:formatCode>General</c:formatCode>
                <c:ptCount val="70"/>
                <c:pt idx="0">
                  <c:v>4.0000000000000022E-2</c:v>
                </c:pt>
                <c:pt idx="1">
                  <c:v>6.6000000000000003E-2</c:v>
                </c:pt>
                <c:pt idx="2">
                  <c:v>0.13</c:v>
                </c:pt>
                <c:pt idx="3">
                  <c:v>0.11799999999999998</c:v>
                </c:pt>
                <c:pt idx="5">
                  <c:v>1.2E-2</c:v>
                </c:pt>
                <c:pt idx="6">
                  <c:v>2.6000000000000002E-2</c:v>
                </c:pt>
                <c:pt idx="7">
                  <c:v>1.7999999999999995E-2</c:v>
                </c:pt>
                <c:pt idx="8">
                  <c:v>0.54</c:v>
                </c:pt>
                <c:pt idx="10">
                  <c:v>0</c:v>
                </c:pt>
                <c:pt idx="11">
                  <c:v>7.1000000000000008E-2</c:v>
                </c:pt>
                <c:pt idx="12">
                  <c:v>0.58299999999999996</c:v>
                </c:pt>
                <c:pt idx="14">
                  <c:v>0.14800000000000021</c:v>
                </c:pt>
                <c:pt idx="15">
                  <c:v>0.13300000000000001</c:v>
                </c:pt>
                <c:pt idx="16">
                  <c:v>5.2000000000000032E-2</c:v>
                </c:pt>
                <c:pt idx="17">
                  <c:v>0.11499999999999998</c:v>
                </c:pt>
                <c:pt idx="19">
                  <c:v>0</c:v>
                </c:pt>
                <c:pt idx="20">
                  <c:v>0</c:v>
                </c:pt>
                <c:pt idx="21">
                  <c:v>0.17600000000000021</c:v>
                </c:pt>
                <c:pt idx="22">
                  <c:v>0.18600000000000042</c:v>
                </c:pt>
                <c:pt idx="24">
                  <c:v>1.7000000000000022E-2</c:v>
                </c:pt>
                <c:pt idx="25">
                  <c:v>9.0000000000000097E-3</c:v>
                </c:pt>
                <c:pt idx="26">
                  <c:v>0.15900000000000047</c:v>
                </c:pt>
                <c:pt idx="28">
                  <c:v>0.62400000000000166</c:v>
                </c:pt>
                <c:pt idx="29">
                  <c:v>0.81299999999999994</c:v>
                </c:pt>
                <c:pt idx="30">
                  <c:v>1.0189999999999964</c:v>
                </c:pt>
                <c:pt idx="31">
                  <c:v>1.228</c:v>
                </c:pt>
                <c:pt idx="33">
                  <c:v>9.0000000000000028E-3</c:v>
                </c:pt>
                <c:pt idx="34">
                  <c:v>1.9000000000000055E-2</c:v>
                </c:pt>
                <c:pt idx="35">
                  <c:v>3.1999999999999994E-2</c:v>
                </c:pt>
                <c:pt idx="36">
                  <c:v>2.2999999999999996E-2</c:v>
                </c:pt>
                <c:pt idx="38">
                  <c:v>0</c:v>
                </c:pt>
                <c:pt idx="39">
                  <c:v>2.7000000000000073E-2</c:v>
                </c:pt>
                <c:pt idx="40">
                  <c:v>6.5000000000000002E-2</c:v>
                </c:pt>
                <c:pt idx="41">
                  <c:v>0.44100000000000006</c:v>
                </c:pt>
                <c:pt idx="43">
                  <c:v>1.1999999999999999E-2</c:v>
                </c:pt>
                <c:pt idx="44">
                  <c:v>8.0000000000000227E-3</c:v>
                </c:pt>
                <c:pt idx="45">
                  <c:v>3.0000000000000002E-2</c:v>
                </c:pt>
                <c:pt idx="47">
                  <c:v>1.9999999999999983E-3</c:v>
                </c:pt>
                <c:pt idx="48">
                  <c:v>0</c:v>
                </c:pt>
                <c:pt idx="49">
                  <c:v>0</c:v>
                </c:pt>
                <c:pt idx="51">
                  <c:v>0</c:v>
                </c:pt>
                <c:pt idx="52">
                  <c:v>0</c:v>
                </c:pt>
                <c:pt idx="53">
                  <c:v>2.7000000000000073E-2</c:v>
                </c:pt>
                <c:pt idx="54">
                  <c:v>0.13900000000000004</c:v>
                </c:pt>
                <c:pt idx="56">
                  <c:v>0</c:v>
                </c:pt>
                <c:pt idx="57">
                  <c:v>9.0000000000000097E-3</c:v>
                </c:pt>
                <c:pt idx="58">
                  <c:v>6.0000000000000114E-3</c:v>
                </c:pt>
                <c:pt idx="59">
                  <c:v>8.4000000000000047E-2</c:v>
                </c:pt>
                <c:pt idx="61">
                  <c:v>7.0000000000000021E-2</c:v>
                </c:pt>
                <c:pt idx="62">
                  <c:v>0.13</c:v>
                </c:pt>
                <c:pt idx="63">
                  <c:v>7.0000000000000021E-2</c:v>
                </c:pt>
                <c:pt idx="64">
                  <c:v>6.0000000000000032E-2</c:v>
                </c:pt>
                <c:pt idx="66">
                  <c:v>1.0000000000000005E-2</c:v>
                </c:pt>
                <c:pt idx="67">
                  <c:v>9.0000000000000024E-2</c:v>
                </c:pt>
                <c:pt idx="68">
                  <c:v>0.27</c:v>
                </c:pt>
                <c:pt idx="69">
                  <c:v>0.44</c:v>
                </c:pt>
              </c:numCache>
            </c:numRef>
          </c:val>
        </c:ser>
        <c:gapWidth val="20"/>
        <c:overlap val="100"/>
        <c:axId val="72445952"/>
        <c:axId val="72447488"/>
      </c:barChart>
      <c:catAx>
        <c:axId val="72445952"/>
        <c:scaling>
          <c:orientation val="minMax"/>
        </c:scaling>
        <c:axPos val="b"/>
        <c:majorTickMark val="none"/>
        <c:tickLblPos val="nextTo"/>
        <c:txPr>
          <a:bodyPr/>
          <a:lstStyle/>
          <a:p>
            <a:pPr>
              <a:defRPr sz="1200"/>
            </a:pPr>
            <a:endParaRPr lang="en-US"/>
          </a:p>
        </c:txPr>
        <c:crossAx val="72447488"/>
        <c:crosses val="autoZero"/>
        <c:auto val="1"/>
        <c:lblAlgn val="ctr"/>
        <c:lblOffset val="100"/>
      </c:catAx>
      <c:valAx>
        <c:axId val="72447488"/>
        <c:scaling>
          <c:orientation val="minMax"/>
        </c:scaling>
        <c:axPos val="l"/>
        <c:majorGridlines/>
        <c:title>
          <c:tx>
            <c:rich>
              <a:bodyPr rot="-5400000" vert="horz"/>
              <a:lstStyle/>
              <a:p>
                <a:pPr>
                  <a:defRPr/>
                </a:pPr>
                <a:r>
                  <a:rPr lang="en-US"/>
                  <a:t>Relative Overhead</a:t>
                </a:r>
              </a:p>
            </c:rich>
          </c:tx>
          <c:layout/>
        </c:title>
        <c:numFmt formatCode="General" sourceLinked="1"/>
        <c:tickLblPos val="nextTo"/>
        <c:txPr>
          <a:bodyPr/>
          <a:lstStyle/>
          <a:p>
            <a:pPr>
              <a:defRPr sz="1600"/>
            </a:pPr>
            <a:endParaRPr lang="en-US"/>
          </a:p>
        </c:txPr>
        <c:crossAx val="72445952"/>
        <c:crosses val="autoZero"/>
        <c:crossBetween val="between"/>
      </c:valAx>
    </c:plotArea>
    <c:plotVisOnly val="1"/>
  </c:chart>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stacked"/>
        <c:ser>
          <c:idx val="2"/>
          <c:order val="0"/>
          <c:tx>
            <c:strRef>
              <c:f>Sheet2!$E$1</c:f>
              <c:strCache>
                <c:ptCount val="1"/>
                <c:pt idx="0">
                  <c:v>memory comparison</c:v>
                </c:pt>
              </c:strCache>
            </c:strRef>
          </c:tx>
          <c:cat>
            <c:multiLvlStrRef>
              <c:f>Sheet2!$A$2:$B$71</c:f>
              <c:multiLvlStrCache>
                <c:ptCount val="70"/>
                <c:lvl>
                  <c:pt idx="0">
                    <c:v>1</c:v>
                  </c:pt>
                  <c:pt idx="1">
                    <c:v>2</c:v>
                  </c:pt>
                  <c:pt idx="2">
                    <c:v>3</c:v>
                  </c:pt>
                  <c:pt idx="3">
                    <c:v>4</c:v>
                  </c:pt>
                  <c:pt idx="5">
                    <c:v>1</c:v>
                  </c:pt>
                  <c:pt idx="6">
                    <c:v>2</c:v>
                  </c:pt>
                  <c:pt idx="7">
                    <c:v>3</c:v>
                  </c:pt>
                  <c:pt idx="8">
                    <c:v>4</c:v>
                  </c:pt>
                  <c:pt idx="10">
                    <c:v>1</c:v>
                  </c:pt>
                  <c:pt idx="11">
                    <c:v>2</c:v>
                  </c:pt>
                  <c:pt idx="12">
                    <c:v>4</c:v>
                  </c:pt>
                  <c:pt idx="14">
                    <c:v>1</c:v>
                  </c:pt>
                  <c:pt idx="15">
                    <c:v>2</c:v>
                  </c:pt>
                  <c:pt idx="16">
                    <c:v>3</c:v>
                  </c:pt>
                  <c:pt idx="17">
                    <c:v>4</c:v>
                  </c:pt>
                  <c:pt idx="19">
                    <c:v>1</c:v>
                  </c:pt>
                  <c:pt idx="20">
                    <c:v>2</c:v>
                  </c:pt>
                  <c:pt idx="21">
                    <c:v>3</c:v>
                  </c:pt>
                  <c:pt idx="22">
                    <c:v>4</c:v>
                  </c:pt>
                  <c:pt idx="24">
                    <c:v>1</c:v>
                  </c:pt>
                  <c:pt idx="25">
                    <c:v>2</c:v>
                  </c:pt>
                  <c:pt idx="26">
                    <c:v>4</c:v>
                  </c:pt>
                  <c:pt idx="28">
                    <c:v>1</c:v>
                  </c:pt>
                  <c:pt idx="29">
                    <c:v>2</c:v>
                  </c:pt>
                  <c:pt idx="30">
                    <c:v>3</c:v>
                  </c:pt>
                  <c:pt idx="31">
                    <c:v>4</c:v>
                  </c:pt>
                  <c:pt idx="33">
                    <c:v>1</c:v>
                  </c:pt>
                  <c:pt idx="34">
                    <c:v>2</c:v>
                  </c:pt>
                  <c:pt idx="35">
                    <c:v>3</c:v>
                  </c:pt>
                  <c:pt idx="36">
                    <c:v>4</c:v>
                  </c:pt>
                  <c:pt idx="38">
                    <c:v>1</c:v>
                  </c:pt>
                  <c:pt idx="39">
                    <c:v>2</c:v>
                  </c:pt>
                  <c:pt idx="40">
                    <c:v>3</c:v>
                  </c:pt>
                  <c:pt idx="41">
                    <c:v>4</c:v>
                  </c:pt>
                  <c:pt idx="43">
                    <c:v>1</c:v>
                  </c:pt>
                  <c:pt idx="44">
                    <c:v>2</c:v>
                  </c:pt>
                  <c:pt idx="45">
                    <c:v>4</c:v>
                  </c:pt>
                  <c:pt idx="47">
                    <c:v>1</c:v>
                  </c:pt>
                  <c:pt idx="48">
                    <c:v>2</c:v>
                  </c:pt>
                  <c:pt idx="49">
                    <c:v>4</c:v>
                  </c:pt>
                  <c:pt idx="51">
                    <c:v>1</c:v>
                  </c:pt>
                  <c:pt idx="52">
                    <c:v>2</c:v>
                  </c:pt>
                  <c:pt idx="53">
                    <c:v>3</c:v>
                  </c:pt>
                  <c:pt idx="54">
                    <c:v>4</c:v>
                  </c:pt>
                  <c:pt idx="56">
                    <c:v>1</c:v>
                  </c:pt>
                  <c:pt idx="57">
                    <c:v>2</c:v>
                  </c:pt>
                  <c:pt idx="58">
                    <c:v>3</c:v>
                  </c:pt>
                  <c:pt idx="59">
                    <c:v>4</c:v>
                  </c:pt>
                  <c:pt idx="61">
                    <c:v>1</c:v>
                  </c:pt>
                  <c:pt idx="62">
                    <c:v>2</c:v>
                  </c:pt>
                  <c:pt idx="63">
                    <c:v>3</c:v>
                  </c:pt>
                  <c:pt idx="64">
                    <c:v>4</c:v>
                  </c:pt>
                  <c:pt idx="66">
                    <c:v>1</c:v>
                  </c:pt>
                  <c:pt idx="67">
                    <c:v>2</c:v>
                  </c:pt>
                  <c:pt idx="68">
                    <c:v>3</c:v>
                  </c:pt>
                  <c:pt idx="69">
                    <c:v>4</c:v>
                  </c:pt>
                </c:lvl>
                <c:lvl>
                  <c:pt idx="0">
                    <c:v>black
scholes</c:v>
                  </c:pt>
                  <c:pt idx="5">
                    <c:v>body
track</c:v>
                  </c:pt>
                  <c:pt idx="10">
                    <c:v>fluid
animate</c:v>
                  </c:pt>
                  <c:pt idx="14">
                    <c:v>swap
tions</c:v>
                  </c:pt>
                  <c:pt idx="19">
                    <c:v>stream
cluster</c:v>
                  </c:pt>
                  <c:pt idx="24">
                    <c:v>ocean</c:v>
                  </c:pt>
                  <c:pt idx="28">
                    <c:v>raytrace</c:v>
                  </c:pt>
                  <c:pt idx="33">
                    <c:v>volrend</c:v>
                  </c:pt>
                  <c:pt idx="38">
                    <c:v>water
nsq</c:v>
                  </c:pt>
                  <c:pt idx="43">
                    <c:v>fft</c:v>
                  </c:pt>
                  <c:pt idx="47">
                    <c:v>radix</c:v>
                  </c:pt>
                  <c:pt idx="51">
                    <c:v>pfscan</c:v>
                  </c:pt>
                  <c:pt idx="56">
                    <c:v>pbzip2</c:v>
                  </c:pt>
                  <c:pt idx="61">
                    <c:v>aget</c:v>
                  </c:pt>
                  <c:pt idx="66">
                    <c:v>Apache</c:v>
                  </c:pt>
                </c:lvl>
              </c:multiLvlStrCache>
            </c:multiLvlStrRef>
          </c:cat>
          <c:val>
            <c:numRef>
              <c:f>Sheet2!$E$2:$E$71</c:f>
              <c:numCache>
                <c:formatCode>General</c:formatCode>
                <c:ptCount val="70"/>
                <c:pt idx="0">
                  <c:v>2.0000000000000052E-3</c:v>
                </c:pt>
                <c:pt idx="1">
                  <c:v>4.0000000000000114E-3</c:v>
                </c:pt>
                <c:pt idx="2">
                  <c:v>3.9999999999999992E-3</c:v>
                </c:pt>
                <c:pt idx="3">
                  <c:v>6.0000000000000114E-3</c:v>
                </c:pt>
                <c:pt idx="5">
                  <c:v>3.000000000000007E-3</c:v>
                </c:pt>
                <c:pt idx="6">
                  <c:v>4.0000000000000114E-3</c:v>
                </c:pt>
                <c:pt idx="7">
                  <c:v>7.0000000000000114E-3</c:v>
                </c:pt>
                <c:pt idx="8">
                  <c:v>1.5999999999999986E-2</c:v>
                </c:pt>
                <c:pt idx="10">
                  <c:v>3.000000000000007E-3</c:v>
                </c:pt>
                <c:pt idx="11">
                  <c:v>4.5000000000000012E-2</c:v>
                </c:pt>
                <c:pt idx="12">
                  <c:v>8.2000000000000017E-2</c:v>
                </c:pt>
                <c:pt idx="14">
                  <c:v>0</c:v>
                </c:pt>
                <c:pt idx="15">
                  <c:v>0</c:v>
                </c:pt>
                <c:pt idx="16">
                  <c:v>0</c:v>
                </c:pt>
                <c:pt idx="17">
                  <c:v>0</c:v>
                </c:pt>
                <c:pt idx="19">
                  <c:v>0</c:v>
                </c:pt>
                <c:pt idx="20">
                  <c:v>0</c:v>
                </c:pt>
                <c:pt idx="21">
                  <c:v>2.1000000000000046E-2</c:v>
                </c:pt>
                <c:pt idx="22">
                  <c:v>3.699999999999995E-2</c:v>
                </c:pt>
                <c:pt idx="24">
                  <c:v>0.41500000000000031</c:v>
                </c:pt>
                <c:pt idx="25">
                  <c:v>0.70900000000000063</c:v>
                </c:pt>
                <c:pt idx="26">
                  <c:v>1.03</c:v>
                </c:pt>
                <c:pt idx="28">
                  <c:v>4.5999999999999999E-2</c:v>
                </c:pt>
                <c:pt idx="29">
                  <c:v>5.7000000000000023E-2</c:v>
                </c:pt>
                <c:pt idx="30">
                  <c:v>4.1999999999999982E-2</c:v>
                </c:pt>
                <c:pt idx="31">
                  <c:v>6.7000000000000004E-2</c:v>
                </c:pt>
                <c:pt idx="33">
                  <c:v>1.7999999999999999E-2</c:v>
                </c:pt>
                <c:pt idx="34">
                  <c:v>1.3000000000000001E-2</c:v>
                </c:pt>
                <c:pt idx="35">
                  <c:v>2.9000000000000012E-2</c:v>
                </c:pt>
                <c:pt idx="36">
                  <c:v>2.4000000000000011E-2</c:v>
                </c:pt>
                <c:pt idx="38">
                  <c:v>1.0000000000000002E-3</c:v>
                </c:pt>
                <c:pt idx="39">
                  <c:v>1.0999999999999998E-2</c:v>
                </c:pt>
                <c:pt idx="40">
                  <c:v>2.8000000000000001E-2</c:v>
                </c:pt>
                <c:pt idx="41">
                  <c:v>4.1000000000000002E-2</c:v>
                </c:pt>
                <c:pt idx="43">
                  <c:v>0</c:v>
                </c:pt>
                <c:pt idx="44">
                  <c:v>0</c:v>
                </c:pt>
                <c:pt idx="45">
                  <c:v>0</c:v>
                </c:pt>
                <c:pt idx="47">
                  <c:v>1.8000000000000023E-2</c:v>
                </c:pt>
                <c:pt idx="48">
                  <c:v>6.0000000000000114E-3</c:v>
                </c:pt>
                <c:pt idx="49">
                  <c:v>8.5000000000000048E-2</c:v>
                </c:pt>
                <c:pt idx="51">
                  <c:v>0</c:v>
                </c:pt>
                <c:pt idx="52">
                  <c:v>0</c:v>
                </c:pt>
                <c:pt idx="53">
                  <c:v>0</c:v>
                </c:pt>
                <c:pt idx="54">
                  <c:v>0</c:v>
                </c:pt>
                <c:pt idx="56">
                  <c:v>0</c:v>
                </c:pt>
                <c:pt idx="57">
                  <c:v>5.7000000000000023E-2</c:v>
                </c:pt>
                <c:pt idx="58">
                  <c:v>0.10400000000000002</c:v>
                </c:pt>
                <c:pt idx="59">
                  <c:v>0.17200000000000001</c:v>
                </c:pt>
                <c:pt idx="61">
                  <c:v>0</c:v>
                </c:pt>
                <c:pt idx="62">
                  <c:v>0</c:v>
                </c:pt>
                <c:pt idx="63">
                  <c:v>0</c:v>
                </c:pt>
                <c:pt idx="64">
                  <c:v>0</c:v>
                </c:pt>
                <c:pt idx="66">
                  <c:v>0</c:v>
                </c:pt>
                <c:pt idx="67">
                  <c:v>0</c:v>
                </c:pt>
                <c:pt idx="68">
                  <c:v>0</c:v>
                </c:pt>
                <c:pt idx="69">
                  <c:v>0</c:v>
                </c:pt>
              </c:numCache>
            </c:numRef>
          </c:val>
        </c:ser>
        <c:ser>
          <c:idx val="1"/>
          <c:order val="1"/>
          <c:tx>
            <c:strRef>
              <c:f>Sheet2!$D$1</c:f>
              <c:strCache>
                <c:ptCount val="1"/>
                <c:pt idx="0">
                  <c:v>epoch overhead</c:v>
                </c:pt>
              </c:strCache>
            </c:strRef>
          </c:tx>
          <c:cat>
            <c:multiLvlStrRef>
              <c:f>Sheet2!$A$2:$B$71</c:f>
              <c:multiLvlStrCache>
                <c:ptCount val="70"/>
                <c:lvl>
                  <c:pt idx="0">
                    <c:v>1</c:v>
                  </c:pt>
                  <c:pt idx="1">
                    <c:v>2</c:v>
                  </c:pt>
                  <c:pt idx="2">
                    <c:v>3</c:v>
                  </c:pt>
                  <c:pt idx="3">
                    <c:v>4</c:v>
                  </c:pt>
                  <c:pt idx="5">
                    <c:v>1</c:v>
                  </c:pt>
                  <c:pt idx="6">
                    <c:v>2</c:v>
                  </c:pt>
                  <c:pt idx="7">
                    <c:v>3</c:v>
                  </c:pt>
                  <c:pt idx="8">
                    <c:v>4</c:v>
                  </c:pt>
                  <c:pt idx="10">
                    <c:v>1</c:v>
                  </c:pt>
                  <c:pt idx="11">
                    <c:v>2</c:v>
                  </c:pt>
                  <c:pt idx="12">
                    <c:v>4</c:v>
                  </c:pt>
                  <c:pt idx="14">
                    <c:v>1</c:v>
                  </c:pt>
                  <c:pt idx="15">
                    <c:v>2</c:v>
                  </c:pt>
                  <c:pt idx="16">
                    <c:v>3</c:v>
                  </c:pt>
                  <c:pt idx="17">
                    <c:v>4</c:v>
                  </c:pt>
                  <c:pt idx="19">
                    <c:v>1</c:v>
                  </c:pt>
                  <c:pt idx="20">
                    <c:v>2</c:v>
                  </c:pt>
                  <c:pt idx="21">
                    <c:v>3</c:v>
                  </c:pt>
                  <c:pt idx="22">
                    <c:v>4</c:v>
                  </c:pt>
                  <c:pt idx="24">
                    <c:v>1</c:v>
                  </c:pt>
                  <c:pt idx="25">
                    <c:v>2</c:v>
                  </c:pt>
                  <c:pt idx="26">
                    <c:v>4</c:v>
                  </c:pt>
                  <c:pt idx="28">
                    <c:v>1</c:v>
                  </c:pt>
                  <c:pt idx="29">
                    <c:v>2</c:v>
                  </c:pt>
                  <c:pt idx="30">
                    <c:v>3</c:v>
                  </c:pt>
                  <c:pt idx="31">
                    <c:v>4</c:v>
                  </c:pt>
                  <c:pt idx="33">
                    <c:v>1</c:v>
                  </c:pt>
                  <c:pt idx="34">
                    <c:v>2</c:v>
                  </c:pt>
                  <c:pt idx="35">
                    <c:v>3</c:v>
                  </c:pt>
                  <c:pt idx="36">
                    <c:v>4</c:v>
                  </c:pt>
                  <c:pt idx="38">
                    <c:v>1</c:v>
                  </c:pt>
                  <c:pt idx="39">
                    <c:v>2</c:v>
                  </c:pt>
                  <c:pt idx="40">
                    <c:v>3</c:v>
                  </c:pt>
                  <c:pt idx="41">
                    <c:v>4</c:v>
                  </c:pt>
                  <c:pt idx="43">
                    <c:v>1</c:v>
                  </c:pt>
                  <c:pt idx="44">
                    <c:v>2</c:v>
                  </c:pt>
                  <c:pt idx="45">
                    <c:v>4</c:v>
                  </c:pt>
                  <c:pt idx="47">
                    <c:v>1</c:v>
                  </c:pt>
                  <c:pt idx="48">
                    <c:v>2</c:v>
                  </c:pt>
                  <c:pt idx="49">
                    <c:v>4</c:v>
                  </c:pt>
                  <c:pt idx="51">
                    <c:v>1</c:v>
                  </c:pt>
                  <c:pt idx="52">
                    <c:v>2</c:v>
                  </c:pt>
                  <c:pt idx="53">
                    <c:v>3</c:v>
                  </c:pt>
                  <c:pt idx="54">
                    <c:v>4</c:v>
                  </c:pt>
                  <c:pt idx="56">
                    <c:v>1</c:v>
                  </c:pt>
                  <c:pt idx="57">
                    <c:v>2</c:v>
                  </c:pt>
                  <c:pt idx="58">
                    <c:v>3</c:v>
                  </c:pt>
                  <c:pt idx="59">
                    <c:v>4</c:v>
                  </c:pt>
                  <c:pt idx="61">
                    <c:v>1</c:v>
                  </c:pt>
                  <c:pt idx="62">
                    <c:v>2</c:v>
                  </c:pt>
                  <c:pt idx="63">
                    <c:v>3</c:v>
                  </c:pt>
                  <c:pt idx="64">
                    <c:v>4</c:v>
                  </c:pt>
                  <c:pt idx="66">
                    <c:v>1</c:v>
                  </c:pt>
                  <c:pt idx="67">
                    <c:v>2</c:v>
                  </c:pt>
                  <c:pt idx="68">
                    <c:v>3</c:v>
                  </c:pt>
                  <c:pt idx="69">
                    <c:v>4</c:v>
                  </c:pt>
                </c:lvl>
                <c:lvl>
                  <c:pt idx="0">
                    <c:v>black
scholes</c:v>
                  </c:pt>
                  <c:pt idx="5">
                    <c:v>body
track</c:v>
                  </c:pt>
                  <c:pt idx="10">
                    <c:v>fluid
animate</c:v>
                  </c:pt>
                  <c:pt idx="14">
                    <c:v>swap
tions</c:v>
                  </c:pt>
                  <c:pt idx="19">
                    <c:v>stream
cluster</c:v>
                  </c:pt>
                  <c:pt idx="24">
                    <c:v>ocean</c:v>
                  </c:pt>
                  <c:pt idx="28">
                    <c:v>raytrace</c:v>
                  </c:pt>
                  <c:pt idx="33">
                    <c:v>volrend</c:v>
                  </c:pt>
                  <c:pt idx="38">
                    <c:v>water
nsq</c:v>
                  </c:pt>
                  <c:pt idx="43">
                    <c:v>fft</c:v>
                  </c:pt>
                  <c:pt idx="47">
                    <c:v>radix</c:v>
                  </c:pt>
                  <c:pt idx="51">
                    <c:v>pfscan</c:v>
                  </c:pt>
                  <c:pt idx="56">
                    <c:v>pbzip2</c:v>
                  </c:pt>
                  <c:pt idx="61">
                    <c:v>aget</c:v>
                  </c:pt>
                  <c:pt idx="66">
                    <c:v>Apache</c:v>
                  </c:pt>
                </c:lvl>
              </c:multiLvlStrCache>
            </c:multiLvlStrRef>
          </c:cat>
          <c:val>
            <c:numRef>
              <c:f>Sheet2!$D$2:$D$71</c:f>
              <c:numCache>
                <c:formatCode>General</c:formatCode>
                <c:ptCount val="70"/>
                <c:pt idx="0">
                  <c:v>0</c:v>
                </c:pt>
                <c:pt idx="1">
                  <c:v>0</c:v>
                </c:pt>
                <c:pt idx="2">
                  <c:v>3.500000000000001E-2</c:v>
                </c:pt>
                <c:pt idx="3">
                  <c:v>4.3000000000000003E-2</c:v>
                </c:pt>
                <c:pt idx="5">
                  <c:v>1.0000000000000035E-3</c:v>
                </c:pt>
                <c:pt idx="6">
                  <c:v>1.7999999999999999E-2</c:v>
                </c:pt>
                <c:pt idx="7">
                  <c:v>0.05</c:v>
                </c:pt>
                <c:pt idx="8">
                  <c:v>0.05</c:v>
                </c:pt>
                <c:pt idx="10">
                  <c:v>0</c:v>
                </c:pt>
                <c:pt idx="11">
                  <c:v>0</c:v>
                </c:pt>
                <c:pt idx="12">
                  <c:v>2.4999999999999994E-2</c:v>
                </c:pt>
                <c:pt idx="14">
                  <c:v>1.4999999999999998E-2</c:v>
                </c:pt>
                <c:pt idx="15">
                  <c:v>1.2E-2</c:v>
                </c:pt>
                <c:pt idx="16">
                  <c:v>4.5000000000000012E-2</c:v>
                </c:pt>
                <c:pt idx="17">
                  <c:v>4.5999999999999999E-2</c:v>
                </c:pt>
                <c:pt idx="19">
                  <c:v>0</c:v>
                </c:pt>
                <c:pt idx="20">
                  <c:v>0</c:v>
                </c:pt>
                <c:pt idx="21">
                  <c:v>0.11199999999999995</c:v>
                </c:pt>
                <c:pt idx="22">
                  <c:v>0.2750000000000003</c:v>
                </c:pt>
                <c:pt idx="24">
                  <c:v>0.19400000000000001</c:v>
                </c:pt>
                <c:pt idx="25">
                  <c:v>0.17</c:v>
                </c:pt>
                <c:pt idx="26">
                  <c:v>0.10699999999999998</c:v>
                </c:pt>
                <c:pt idx="28">
                  <c:v>1.5000000000000001E-2</c:v>
                </c:pt>
                <c:pt idx="29">
                  <c:v>0.13</c:v>
                </c:pt>
                <c:pt idx="30">
                  <c:v>0.43300000000000038</c:v>
                </c:pt>
                <c:pt idx="31">
                  <c:v>0.43000000000000038</c:v>
                </c:pt>
                <c:pt idx="33">
                  <c:v>0</c:v>
                </c:pt>
                <c:pt idx="34">
                  <c:v>0</c:v>
                </c:pt>
                <c:pt idx="35">
                  <c:v>9.0000000000000028E-3</c:v>
                </c:pt>
                <c:pt idx="36">
                  <c:v>2.3999999999999997E-2</c:v>
                </c:pt>
                <c:pt idx="38">
                  <c:v>2.1000000000000012E-2</c:v>
                </c:pt>
                <c:pt idx="39">
                  <c:v>0</c:v>
                </c:pt>
                <c:pt idx="40">
                  <c:v>8.0000000000000227E-3</c:v>
                </c:pt>
                <c:pt idx="41">
                  <c:v>4.8000000000000001E-2</c:v>
                </c:pt>
                <c:pt idx="43">
                  <c:v>0</c:v>
                </c:pt>
                <c:pt idx="44">
                  <c:v>0</c:v>
                </c:pt>
                <c:pt idx="45">
                  <c:v>3.0000000000000092E-3</c:v>
                </c:pt>
                <c:pt idx="47">
                  <c:v>4.0000000000000114E-3</c:v>
                </c:pt>
                <c:pt idx="48">
                  <c:v>2.1000000000000012E-2</c:v>
                </c:pt>
                <c:pt idx="49">
                  <c:v>4.5999999999999999E-2</c:v>
                </c:pt>
                <c:pt idx="51">
                  <c:v>2.4E-2</c:v>
                </c:pt>
                <c:pt idx="52">
                  <c:v>2.6999999999999996E-2</c:v>
                </c:pt>
                <c:pt idx="53">
                  <c:v>2.0000000000000052E-3</c:v>
                </c:pt>
                <c:pt idx="54">
                  <c:v>7.1999999999999981E-2</c:v>
                </c:pt>
                <c:pt idx="56">
                  <c:v>5.0000000000000114E-3</c:v>
                </c:pt>
                <c:pt idx="57">
                  <c:v>6.3E-2</c:v>
                </c:pt>
                <c:pt idx="58">
                  <c:v>8.7000000000000022E-2</c:v>
                </c:pt>
                <c:pt idx="59">
                  <c:v>0.11600000000000002</c:v>
                </c:pt>
                <c:pt idx="61">
                  <c:v>0</c:v>
                </c:pt>
                <c:pt idx="62">
                  <c:v>0</c:v>
                </c:pt>
                <c:pt idx="63">
                  <c:v>0</c:v>
                </c:pt>
                <c:pt idx="64">
                  <c:v>0</c:v>
                </c:pt>
                <c:pt idx="66">
                  <c:v>0</c:v>
                </c:pt>
                <c:pt idx="67">
                  <c:v>0</c:v>
                </c:pt>
                <c:pt idx="68">
                  <c:v>0</c:v>
                </c:pt>
                <c:pt idx="69">
                  <c:v>0</c:v>
                </c:pt>
              </c:numCache>
            </c:numRef>
          </c:val>
        </c:ser>
        <c:ser>
          <c:idx val="0"/>
          <c:order val="2"/>
          <c:tx>
            <c:strRef>
              <c:f>Sheet2!$C$1</c:f>
              <c:strCache>
                <c:ptCount val="1"/>
                <c:pt idx="0">
                  <c:v>redundant execution</c:v>
                </c:pt>
              </c:strCache>
            </c:strRef>
          </c:tx>
          <c:cat>
            <c:multiLvlStrRef>
              <c:f>Sheet2!$A$2:$B$71</c:f>
              <c:multiLvlStrCache>
                <c:ptCount val="70"/>
                <c:lvl>
                  <c:pt idx="0">
                    <c:v>1</c:v>
                  </c:pt>
                  <c:pt idx="1">
                    <c:v>2</c:v>
                  </c:pt>
                  <c:pt idx="2">
                    <c:v>3</c:v>
                  </c:pt>
                  <c:pt idx="3">
                    <c:v>4</c:v>
                  </c:pt>
                  <c:pt idx="5">
                    <c:v>1</c:v>
                  </c:pt>
                  <c:pt idx="6">
                    <c:v>2</c:v>
                  </c:pt>
                  <c:pt idx="7">
                    <c:v>3</c:v>
                  </c:pt>
                  <c:pt idx="8">
                    <c:v>4</c:v>
                  </c:pt>
                  <c:pt idx="10">
                    <c:v>1</c:v>
                  </c:pt>
                  <c:pt idx="11">
                    <c:v>2</c:v>
                  </c:pt>
                  <c:pt idx="12">
                    <c:v>4</c:v>
                  </c:pt>
                  <c:pt idx="14">
                    <c:v>1</c:v>
                  </c:pt>
                  <c:pt idx="15">
                    <c:v>2</c:v>
                  </c:pt>
                  <c:pt idx="16">
                    <c:v>3</c:v>
                  </c:pt>
                  <c:pt idx="17">
                    <c:v>4</c:v>
                  </c:pt>
                  <c:pt idx="19">
                    <c:v>1</c:v>
                  </c:pt>
                  <c:pt idx="20">
                    <c:v>2</c:v>
                  </c:pt>
                  <c:pt idx="21">
                    <c:v>3</c:v>
                  </c:pt>
                  <c:pt idx="22">
                    <c:v>4</c:v>
                  </c:pt>
                  <c:pt idx="24">
                    <c:v>1</c:v>
                  </c:pt>
                  <c:pt idx="25">
                    <c:v>2</c:v>
                  </c:pt>
                  <c:pt idx="26">
                    <c:v>4</c:v>
                  </c:pt>
                  <c:pt idx="28">
                    <c:v>1</c:v>
                  </c:pt>
                  <c:pt idx="29">
                    <c:v>2</c:v>
                  </c:pt>
                  <c:pt idx="30">
                    <c:v>3</c:v>
                  </c:pt>
                  <c:pt idx="31">
                    <c:v>4</c:v>
                  </c:pt>
                  <c:pt idx="33">
                    <c:v>1</c:v>
                  </c:pt>
                  <c:pt idx="34">
                    <c:v>2</c:v>
                  </c:pt>
                  <c:pt idx="35">
                    <c:v>3</c:v>
                  </c:pt>
                  <c:pt idx="36">
                    <c:v>4</c:v>
                  </c:pt>
                  <c:pt idx="38">
                    <c:v>1</c:v>
                  </c:pt>
                  <c:pt idx="39">
                    <c:v>2</c:v>
                  </c:pt>
                  <c:pt idx="40">
                    <c:v>3</c:v>
                  </c:pt>
                  <c:pt idx="41">
                    <c:v>4</c:v>
                  </c:pt>
                  <c:pt idx="43">
                    <c:v>1</c:v>
                  </c:pt>
                  <c:pt idx="44">
                    <c:v>2</c:v>
                  </c:pt>
                  <c:pt idx="45">
                    <c:v>4</c:v>
                  </c:pt>
                  <c:pt idx="47">
                    <c:v>1</c:v>
                  </c:pt>
                  <c:pt idx="48">
                    <c:v>2</c:v>
                  </c:pt>
                  <c:pt idx="49">
                    <c:v>4</c:v>
                  </c:pt>
                  <c:pt idx="51">
                    <c:v>1</c:v>
                  </c:pt>
                  <c:pt idx="52">
                    <c:v>2</c:v>
                  </c:pt>
                  <c:pt idx="53">
                    <c:v>3</c:v>
                  </c:pt>
                  <c:pt idx="54">
                    <c:v>4</c:v>
                  </c:pt>
                  <c:pt idx="56">
                    <c:v>1</c:v>
                  </c:pt>
                  <c:pt idx="57">
                    <c:v>2</c:v>
                  </c:pt>
                  <c:pt idx="58">
                    <c:v>3</c:v>
                  </c:pt>
                  <c:pt idx="59">
                    <c:v>4</c:v>
                  </c:pt>
                  <c:pt idx="61">
                    <c:v>1</c:v>
                  </c:pt>
                  <c:pt idx="62">
                    <c:v>2</c:v>
                  </c:pt>
                  <c:pt idx="63">
                    <c:v>3</c:v>
                  </c:pt>
                  <c:pt idx="64">
                    <c:v>4</c:v>
                  </c:pt>
                  <c:pt idx="66">
                    <c:v>1</c:v>
                  </c:pt>
                  <c:pt idx="67">
                    <c:v>2</c:v>
                  </c:pt>
                  <c:pt idx="68">
                    <c:v>3</c:v>
                  </c:pt>
                  <c:pt idx="69">
                    <c:v>4</c:v>
                  </c:pt>
                </c:lvl>
                <c:lvl>
                  <c:pt idx="0">
                    <c:v>black
scholes</c:v>
                  </c:pt>
                  <c:pt idx="5">
                    <c:v>body
track</c:v>
                  </c:pt>
                  <c:pt idx="10">
                    <c:v>fluid
animate</c:v>
                  </c:pt>
                  <c:pt idx="14">
                    <c:v>swap
tions</c:v>
                  </c:pt>
                  <c:pt idx="19">
                    <c:v>stream
cluster</c:v>
                  </c:pt>
                  <c:pt idx="24">
                    <c:v>ocean</c:v>
                  </c:pt>
                  <c:pt idx="28">
                    <c:v>raytrace</c:v>
                  </c:pt>
                  <c:pt idx="33">
                    <c:v>volrend</c:v>
                  </c:pt>
                  <c:pt idx="38">
                    <c:v>water
nsq</c:v>
                  </c:pt>
                  <c:pt idx="43">
                    <c:v>fft</c:v>
                  </c:pt>
                  <c:pt idx="47">
                    <c:v>radix</c:v>
                  </c:pt>
                  <c:pt idx="51">
                    <c:v>pfscan</c:v>
                  </c:pt>
                  <c:pt idx="56">
                    <c:v>pbzip2</c:v>
                  </c:pt>
                  <c:pt idx="61">
                    <c:v>aget</c:v>
                  </c:pt>
                  <c:pt idx="66">
                    <c:v>Apache</c:v>
                  </c:pt>
                </c:lvl>
              </c:multiLvlStrCache>
            </c:multiLvlStrRef>
          </c:cat>
          <c:val>
            <c:numRef>
              <c:f>Sheet2!$C$2:$C$71</c:f>
              <c:numCache>
                <c:formatCode>General</c:formatCode>
                <c:ptCount val="70"/>
                <c:pt idx="0">
                  <c:v>0</c:v>
                </c:pt>
                <c:pt idx="1">
                  <c:v>0</c:v>
                </c:pt>
                <c:pt idx="2">
                  <c:v>0</c:v>
                </c:pt>
                <c:pt idx="3">
                  <c:v>8.2000000000000003E-2</c:v>
                </c:pt>
                <c:pt idx="5">
                  <c:v>0</c:v>
                </c:pt>
                <c:pt idx="6">
                  <c:v>0</c:v>
                </c:pt>
                <c:pt idx="7">
                  <c:v>0</c:v>
                </c:pt>
                <c:pt idx="8">
                  <c:v>7.8000000000000014E-2</c:v>
                </c:pt>
                <c:pt idx="10">
                  <c:v>4.0000000000000114E-3</c:v>
                </c:pt>
                <c:pt idx="11">
                  <c:v>2.1999999999999999E-2</c:v>
                </c:pt>
                <c:pt idx="12">
                  <c:v>3.500000000000001E-2</c:v>
                </c:pt>
                <c:pt idx="14">
                  <c:v>1.0000000000000035E-3</c:v>
                </c:pt>
                <c:pt idx="15">
                  <c:v>2.0000000000000052E-3</c:v>
                </c:pt>
                <c:pt idx="16">
                  <c:v>1.0000000000000035E-3</c:v>
                </c:pt>
                <c:pt idx="17">
                  <c:v>1.0999999999999998E-2</c:v>
                </c:pt>
                <c:pt idx="19">
                  <c:v>4.0000000000000114E-3</c:v>
                </c:pt>
                <c:pt idx="20">
                  <c:v>0</c:v>
                </c:pt>
                <c:pt idx="21">
                  <c:v>0.38400000000000095</c:v>
                </c:pt>
                <c:pt idx="22">
                  <c:v>0.84500000000000064</c:v>
                </c:pt>
                <c:pt idx="24">
                  <c:v>1.4E-2</c:v>
                </c:pt>
                <c:pt idx="25">
                  <c:v>0.21300000000000024</c:v>
                </c:pt>
                <c:pt idx="26">
                  <c:v>0.53500000000000003</c:v>
                </c:pt>
                <c:pt idx="28">
                  <c:v>1.2999999999999998E-2</c:v>
                </c:pt>
                <c:pt idx="29">
                  <c:v>1.0999999999999998E-2</c:v>
                </c:pt>
                <c:pt idx="30">
                  <c:v>9.0000000000000028E-3</c:v>
                </c:pt>
                <c:pt idx="31">
                  <c:v>7.0000000000000114E-3</c:v>
                </c:pt>
                <c:pt idx="33">
                  <c:v>4.0000000000000114E-3</c:v>
                </c:pt>
                <c:pt idx="34">
                  <c:v>7.0000000000000114E-3</c:v>
                </c:pt>
                <c:pt idx="35">
                  <c:v>4.0000000000000114E-3</c:v>
                </c:pt>
                <c:pt idx="36">
                  <c:v>2.1000000000000012E-2</c:v>
                </c:pt>
                <c:pt idx="38">
                  <c:v>1.4E-2</c:v>
                </c:pt>
                <c:pt idx="39">
                  <c:v>1.0000000000000035E-3</c:v>
                </c:pt>
                <c:pt idx="40">
                  <c:v>7.5999999999999998E-2</c:v>
                </c:pt>
                <c:pt idx="41">
                  <c:v>1.4999999999999998E-2</c:v>
                </c:pt>
                <c:pt idx="43">
                  <c:v>1.2999999999999998E-2</c:v>
                </c:pt>
                <c:pt idx="44">
                  <c:v>7.3999999999999996E-2</c:v>
                </c:pt>
                <c:pt idx="45">
                  <c:v>9.0000000000000024E-2</c:v>
                </c:pt>
                <c:pt idx="47">
                  <c:v>2.0000000000000052E-3</c:v>
                </c:pt>
                <c:pt idx="48">
                  <c:v>2.8000000000000001E-2</c:v>
                </c:pt>
                <c:pt idx="49">
                  <c:v>0.10900000000000012</c:v>
                </c:pt>
                <c:pt idx="51">
                  <c:v>0</c:v>
                </c:pt>
                <c:pt idx="52">
                  <c:v>9.0000000000000028E-3</c:v>
                </c:pt>
                <c:pt idx="53">
                  <c:v>2.5999999999999999E-2</c:v>
                </c:pt>
                <c:pt idx="54">
                  <c:v>7.0000000000000021E-2</c:v>
                </c:pt>
                <c:pt idx="56">
                  <c:v>4.5999999999999999E-2</c:v>
                </c:pt>
                <c:pt idx="57">
                  <c:v>3.2000000000000042E-2</c:v>
                </c:pt>
                <c:pt idx="58">
                  <c:v>3.6999999999999998E-2</c:v>
                </c:pt>
                <c:pt idx="59">
                  <c:v>8.4000000000000047E-2</c:v>
                </c:pt>
                <c:pt idx="61">
                  <c:v>0</c:v>
                </c:pt>
                <c:pt idx="62">
                  <c:v>0</c:v>
                </c:pt>
                <c:pt idx="63">
                  <c:v>0</c:v>
                </c:pt>
                <c:pt idx="64">
                  <c:v>0</c:v>
                </c:pt>
                <c:pt idx="66">
                  <c:v>0</c:v>
                </c:pt>
                <c:pt idx="67">
                  <c:v>0</c:v>
                </c:pt>
                <c:pt idx="68">
                  <c:v>0</c:v>
                </c:pt>
                <c:pt idx="69">
                  <c:v>0</c:v>
                </c:pt>
              </c:numCache>
            </c:numRef>
          </c:val>
        </c:ser>
        <c:ser>
          <c:idx val="3"/>
          <c:order val="3"/>
          <c:tx>
            <c:strRef>
              <c:f>Sheet2!$F$1</c:f>
              <c:strCache>
                <c:ptCount val="1"/>
                <c:pt idx="0">
                  <c:v>logging and other overhead</c:v>
                </c:pt>
              </c:strCache>
            </c:strRef>
          </c:tx>
          <c:spPr>
            <a:solidFill>
              <a:schemeClr val="bg1">
                <a:lumMod val="85000"/>
              </a:schemeClr>
            </a:solidFill>
          </c:spPr>
          <c:cat>
            <c:multiLvlStrRef>
              <c:f>Sheet2!$A$2:$B$71</c:f>
              <c:multiLvlStrCache>
                <c:ptCount val="70"/>
                <c:lvl>
                  <c:pt idx="0">
                    <c:v>1</c:v>
                  </c:pt>
                  <c:pt idx="1">
                    <c:v>2</c:v>
                  </c:pt>
                  <c:pt idx="2">
                    <c:v>3</c:v>
                  </c:pt>
                  <c:pt idx="3">
                    <c:v>4</c:v>
                  </c:pt>
                  <c:pt idx="5">
                    <c:v>1</c:v>
                  </c:pt>
                  <c:pt idx="6">
                    <c:v>2</c:v>
                  </c:pt>
                  <c:pt idx="7">
                    <c:v>3</c:v>
                  </c:pt>
                  <c:pt idx="8">
                    <c:v>4</c:v>
                  </c:pt>
                  <c:pt idx="10">
                    <c:v>1</c:v>
                  </c:pt>
                  <c:pt idx="11">
                    <c:v>2</c:v>
                  </c:pt>
                  <c:pt idx="12">
                    <c:v>4</c:v>
                  </c:pt>
                  <c:pt idx="14">
                    <c:v>1</c:v>
                  </c:pt>
                  <c:pt idx="15">
                    <c:v>2</c:v>
                  </c:pt>
                  <c:pt idx="16">
                    <c:v>3</c:v>
                  </c:pt>
                  <c:pt idx="17">
                    <c:v>4</c:v>
                  </c:pt>
                  <c:pt idx="19">
                    <c:v>1</c:v>
                  </c:pt>
                  <c:pt idx="20">
                    <c:v>2</c:v>
                  </c:pt>
                  <c:pt idx="21">
                    <c:v>3</c:v>
                  </c:pt>
                  <c:pt idx="22">
                    <c:v>4</c:v>
                  </c:pt>
                  <c:pt idx="24">
                    <c:v>1</c:v>
                  </c:pt>
                  <c:pt idx="25">
                    <c:v>2</c:v>
                  </c:pt>
                  <c:pt idx="26">
                    <c:v>4</c:v>
                  </c:pt>
                  <c:pt idx="28">
                    <c:v>1</c:v>
                  </c:pt>
                  <c:pt idx="29">
                    <c:v>2</c:v>
                  </c:pt>
                  <c:pt idx="30">
                    <c:v>3</c:v>
                  </c:pt>
                  <c:pt idx="31">
                    <c:v>4</c:v>
                  </c:pt>
                  <c:pt idx="33">
                    <c:v>1</c:v>
                  </c:pt>
                  <c:pt idx="34">
                    <c:v>2</c:v>
                  </c:pt>
                  <c:pt idx="35">
                    <c:v>3</c:v>
                  </c:pt>
                  <c:pt idx="36">
                    <c:v>4</c:v>
                  </c:pt>
                  <c:pt idx="38">
                    <c:v>1</c:v>
                  </c:pt>
                  <c:pt idx="39">
                    <c:v>2</c:v>
                  </c:pt>
                  <c:pt idx="40">
                    <c:v>3</c:v>
                  </c:pt>
                  <c:pt idx="41">
                    <c:v>4</c:v>
                  </c:pt>
                  <c:pt idx="43">
                    <c:v>1</c:v>
                  </c:pt>
                  <c:pt idx="44">
                    <c:v>2</c:v>
                  </c:pt>
                  <c:pt idx="45">
                    <c:v>4</c:v>
                  </c:pt>
                  <c:pt idx="47">
                    <c:v>1</c:v>
                  </c:pt>
                  <c:pt idx="48">
                    <c:v>2</c:v>
                  </c:pt>
                  <c:pt idx="49">
                    <c:v>4</c:v>
                  </c:pt>
                  <c:pt idx="51">
                    <c:v>1</c:v>
                  </c:pt>
                  <c:pt idx="52">
                    <c:v>2</c:v>
                  </c:pt>
                  <c:pt idx="53">
                    <c:v>3</c:v>
                  </c:pt>
                  <c:pt idx="54">
                    <c:v>4</c:v>
                  </c:pt>
                  <c:pt idx="56">
                    <c:v>1</c:v>
                  </c:pt>
                  <c:pt idx="57">
                    <c:v>2</c:v>
                  </c:pt>
                  <c:pt idx="58">
                    <c:v>3</c:v>
                  </c:pt>
                  <c:pt idx="59">
                    <c:v>4</c:v>
                  </c:pt>
                  <c:pt idx="61">
                    <c:v>1</c:v>
                  </c:pt>
                  <c:pt idx="62">
                    <c:v>2</c:v>
                  </c:pt>
                  <c:pt idx="63">
                    <c:v>3</c:v>
                  </c:pt>
                  <c:pt idx="64">
                    <c:v>4</c:v>
                  </c:pt>
                  <c:pt idx="66">
                    <c:v>1</c:v>
                  </c:pt>
                  <c:pt idx="67">
                    <c:v>2</c:v>
                  </c:pt>
                  <c:pt idx="68">
                    <c:v>3</c:v>
                  </c:pt>
                  <c:pt idx="69">
                    <c:v>4</c:v>
                  </c:pt>
                </c:lvl>
                <c:lvl>
                  <c:pt idx="0">
                    <c:v>black
scholes</c:v>
                  </c:pt>
                  <c:pt idx="5">
                    <c:v>body
track</c:v>
                  </c:pt>
                  <c:pt idx="10">
                    <c:v>fluid
animate</c:v>
                  </c:pt>
                  <c:pt idx="14">
                    <c:v>swap
tions</c:v>
                  </c:pt>
                  <c:pt idx="19">
                    <c:v>stream
cluster</c:v>
                  </c:pt>
                  <c:pt idx="24">
                    <c:v>ocean</c:v>
                  </c:pt>
                  <c:pt idx="28">
                    <c:v>raytrace</c:v>
                  </c:pt>
                  <c:pt idx="33">
                    <c:v>volrend</c:v>
                  </c:pt>
                  <c:pt idx="38">
                    <c:v>water
nsq</c:v>
                  </c:pt>
                  <c:pt idx="43">
                    <c:v>fft</c:v>
                  </c:pt>
                  <c:pt idx="47">
                    <c:v>radix</c:v>
                  </c:pt>
                  <c:pt idx="51">
                    <c:v>pfscan</c:v>
                  </c:pt>
                  <c:pt idx="56">
                    <c:v>pbzip2</c:v>
                  </c:pt>
                  <c:pt idx="61">
                    <c:v>aget</c:v>
                  </c:pt>
                  <c:pt idx="66">
                    <c:v>Apache</c:v>
                  </c:pt>
                </c:lvl>
              </c:multiLvlStrCache>
            </c:multiLvlStrRef>
          </c:cat>
          <c:val>
            <c:numRef>
              <c:f>Sheet2!$F$2:$F$71</c:f>
              <c:numCache>
                <c:formatCode>General</c:formatCode>
                <c:ptCount val="70"/>
                <c:pt idx="0">
                  <c:v>4.0000000000000022E-2</c:v>
                </c:pt>
                <c:pt idx="1">
                  <c:v>6.6000000000000003E-2</c:v>
                </c:pt>
                <c:pt idx="2">
                  <c:v>0.13</c:v>
                </c:pt>
                <c:pt idx="3">
                  <c:v>0.11799999999999998</c:v>
                </c:pt>
                <c:pt idx="5">
                  <c:v>1.2E-2</c:v>
                </c:pt>
                <c:pt idx="6">
                  <c:v>2.6000000000000002E-2</c:v>
                </c:pt>
                <c:pt idx="7">
                  <c:v>1.7999999999999995E-2</c:v>
                </c:pt>
                <c:pt idx="8">
                  <c:v>0.54</c:v>
                </c:pt>
                <c:pt idx="10">
                  <c:v>0</c:v>
                </c:pt>
                <c:pt idx="11">
                  <c:v>7.1000000000000008E-2</c:v>
                </c:pt>
                <c:pt idx="12">
                  <c:v>0.58299999999999996</c:v>
                </c:pt>
                <c:pt idx="14">
                  <c:v>0.14800000000000021</c:v>
                </c:pt>
                <c:pt idx="15">
                  <c:v>0.13300000000000001</c:v>
                </c:pt>
                <c:pt idx="16">
                  <c:v>5.2000000000000032E-2</c:v>
                </c:pt>
                <c:pt idx="17">
                  <c:v>0.11499999999999998</c:v>
                </c:pt>
                <c:pt idx="19">
                  <c:v>0</c:v>
                </c:pt>
                <c:pt idx="20">
                  <c:v>0</c:v>
                </c:pt>
                <c:pt idx="21">
                  <c:v>0.17600000000000021</c:v>
                </c:pt>
                <c:pt idx="22">
                  <c:v>0.18600000000000042</c:v>
                </c:pt>
                <c:pt idx="24">
                  <c:v>1.7000000000000022E-2</c:v>
                </c:pt>
                <c:pt idx="25">
                  <c:v>9.0000000000000097E-3</c:v>
                </c:pt>
                <c:pt idx="26">
                  <c:v>0.15900000000000047</c:v>
                </c:pt>
                <c:pt idx="28">
                  <c:v>0.62400000000000166</c:v>
                </c:pt>
                <c:pt idx="29">
                  <c:v>0.81299999999999994</c:v>
                </c:pt>
                <c:pt idx="30">
                  <c:v>1.0189999999999964</c:v>
                </c:pt>
                <c:pt idx="31">
                  <c:v>1.228</c:v>
                </c:pt>
                <c:pt idx="33">
                  <c:v>9.0000000000000028E-3</c:v>
                </c:pt>
                <c:pt idx="34">
                  <c:v>1.9000000000000055E-2</c:v>
                </c:pt>
                <c:pt idx="35">
                  <c:v>3.1999999999999994E-2</c:v>
                </c:pt>
                <c:pt idx="36">
                  <c:v>2.2999999999999996E-2</c:v>
                </c:pt>
                <c:pt idx="38">
                  <c:v>0</c:v>
                </c:pt>
                <c:pt idx="39">
                  <c:v>2.7000000000000073E-2</c:v>
                </c:pt>
                <c:pt idx="40">
                  <c:v>6.5000000000000002E-2</c:v>
                </c:pt>
                <c:pt idx="41">
                  <c:v>0.44100000000000006</c:v>
                </c:pt>
                <c:pt idx="43">
                  <c:v>1.1999999999999999E-2</c:v>
                </c:pt>
                <c:pt idx="44">
                  <c:v>8.0000000000000227E-3</c:v>
                </c:pt>
                <c:pt idx="45">
                  <c:v>3.0000000000000002E-2</c:v>
                </c:pt>
                <c:pt idx="47">
                  <c:v>1.9999999999999983E-3</c:v>
                </c:pt>
                <c:pt idx="48">
                  <c:v>0</c:v>
                </c:pt>
                <c:pt idx="49">
                  <c:v>0</c:v>
                </c:pt>
                <c:pt idx="51">
                  <c:v>0</c:v>
                </c:pt>
                <c:pt idx="52">
                  <c:v>0</c:v>
                </c:pt>
                <c:pt idx="53">
                  <c:v>2.7000000000000073E-2</c:v>
                </c:pt>
                <c:pt idx="54">
                  <c:v>0.13900000000000004</c:v>
                </c:pt>
                <c:pt idx="56">
                  <c:v>0</c:v>
                </c:pt>
                <c:pt idx="57">
                  <c:v>9.0000000000000097E-3</c:v>
                </c:pt>
                <c:pt idx="58">
                  <c:v>6.0000000000000114E-3</c:v>
                </c:pt>
                <c:pt idx="59">
                  <c:v>8.4000000000000047E-2</c:v>
                </c:pt>
                <c:pt idx="61">
                  <c:v>7.0000000000000021E-2</c:v>
                </c:pt>
                <c:pt idx="62">
                  <c:v>0.13</c:v>
                </c:pt>
                <c:pt idx="63">
                  <c:v>7.0000000000000021E-2</c:v>
                </c:pt>
                <c:pt idx="64">
                  <c:v>6.0000000000000032E-2</c:v>
                </c:pt>
                <c:pt idx="66">
                  <c:v>1.0000000000000005E-2</c:v>
                </c:pt>
                <c:pt idx="67">
                  <c:v>9.0000000000000024E-2</c:v>
                </c:pt>
                <c:pt idx="68">
                  <c:v>0.27</c:v>
                </c:pt>
                <c:pt idx="69">
                  <c:v>0.44</c:v>
                </c:pt>
              </c:numCache>
            </c:numRef>
          </c:val>
        </c:ser>
        <c:gapWidth val="20"/>
        <c:overlap val="100"/>
        <c:axId val="65760640"/>
        <c:axId val="65770624"/>
      </c:barChart>
      <c:catAx>
        <c:axId val="65760640"/>
        <c:scaling>
          <c:orientation val="minMax"/>
        </c:scaling>
        <c:axPos val="b"/>
        <c:majorTickMark val="none"/>
        <c:tickLblPos val="nextTo"/>
        <c:txPr>
          <a:bodyPr/>
          <a:lstStyle/>
          <a:p>
            <a:pPr>
              <a:defRPr sz="1200"/>
            </a:pPr>
            <a:endParaRPr lang="en-US"/>
          </a:p>
        </c:txPr>
        <c:crossAx val="65770624"/>
        <c:crosses val="autoZero"/>
        <c:auto val="1"/>
        <c:lblAlgn val="ctr"/>
        <c:lblOffset val="100"/>
      </c:catAx>
      <c:valAx>
        <c:axId val="65770624"/>
        <c:scaling>
          <c:orientation val="minMax"/>
        </c:scaling>
        <c:axPos val="l"/>
        <c:majorGridlines/>
        <c:title>
          <c:tx>
            <c:rich>
              <a:bodyPr rot="-5400000" vert="horz"/>
              <a:lstStyle/>
              <a:p>
                <a:pPr>
                  <a:defRPr/>
                </a:pPr>
                <a:r>
                  <a:rPr lang="en-US"/>
                  <a:t>Relative Overhead</a:t>
                </a:r>
              </a:p>
            </c:rich>
          </c:tx>
          <c:layout/>
        </c:title>
        <c:numFmt formatCode="General" sourceLinked="1"/>
        <c:tickLblPos val="nextTo"/>
        <c:txPr>
          <a:bodyPr/>
          <a:lstStyle/>
          <a:p>
            <a:pPr>
              <a:defRPr sz="1600"/>
            </a:pPr>
            <a:endParaRPr lang="en-US"/>
          </a:p>
        </c:txPr>
        <c:crossAx val="65760640"/>
        <c:crosses val="autoZero"/>
        <c:crossBetween val="between"/>
      </c:valAx>
    </c:plotArea>
    <c:plotVisOnly val="1"/>
  </c:chart>
  <c:txPr>
    <a:bodyPr/>
    <a:lstStyle/>
    <a:p>
      <a:pPr>
        <a:defRPr sz="18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stacked"/>
        <c:ser>
          <c:idx val="3"/>
          <c:order val="0"/>
          <c:tx>
            <c:strRef>
              <c:f>Sheet2!$F$1</c:f>
              <c:strCache>
                <c:ptCount val="1"/>
                <c:pt idx="0">
                  <c:v>logging and other overhead</c:v>
                </c:pt>
              </c:strCache>
            </c:strRef>
          </c:tx>
          <c:cat>
            <c:multiLvlStrRef>
              <c:f>Sheet2!$A$2:$B$71</c:f>
              <c:multiLvlStrCache>
                <c:ptCount val="70"/>
                <c:lvl>
                  <c:pt idx="0">
                    <c:v>1</c:v>
                  </c:pt>
                  <c:pt idx="1">
                    <c:v>2</c:v>
                  </c:pt>
                  <c:pt idx="2">
                    <c:v>3</c:v>
                  </c:pt>
                  <c:pt idx="3">
                    <c:v>4</c:v>
                  </c:pt>
                  <c:pt idx="5">
                    <c:v>1</c:v>
                  </c:pt>
                  <c:pt idx="6">
                    <c:v>2</c:v>
                  </c:pt>
                  <c:pt idx="7">
                    <c:v>3</c:v>
                  </c:pt>
                  <c:pt idx="8">
                    <c:v>4</c:v>
                  </c:pt>
                  <c:pt idx="10">
                    <c:v>1</c:v>
                  </c:pt>
                  <c:pt idx="11">
                    <c:v>2</c:v>
                  </c:pt>
                  <c:pt idx="12">
                    <c:v>4</c:v>
                  </c:pt>
                  <c:pt idx="14">
                    <c:v>1</c:v>
                  </c:pt>
                  <c:pt idx="15">
                    <c:v>2</c:v>
                  </c:pt>
                  <c:pt idx="16">
                    <c:v>3</c:v>
                  </c:pt>
                  <c:pt idx="17">
                    <c:v>4</c:v>
                  </c:pt>
                  <c:pt idx="19">
                    <c:v>1</c:v>
                  </c:pt>
                  <c:pt idx="20">
                    <c:v>2</c:v>
                  </c:pt>
                  <c:pt idx="21">
                    <c:v>3</c:v>
                  </c:pt>
                  <c:pt idx="22">
                    <c:v>4</c:v>
                  </c:pt>
                  <c:pt idx="24">
                    <c:v>1</c:v>
                  </c:pt>
                  <c:pt idx="25">
                    <c:v>2</c:v>
                  </c:pt>
                  <c:pt idx="26">
                    <c:v>4</c:v>
                  </c:pt>
                  <c:pt idx="28">
                    <c:v>1</c:v>
                  </c:pt>
                  <c:pt idx="29">
                    <c:v>2</c:v>
                  </c:pt>
                  <c:pt idx="30">
                    <c:v>3</c:v>
                  </c:pt>
                  <c:pt idx="31">
                    <c:v>4</c:v>
                  </c:pt>
                  <c:pt idx="33">
                    <c:v>1</c:v>
                  </c:pt>
                  <c:pt idx="34">
                    <c:v>2</c:v>
                  </c:pt>
                  <c:pt idx="35">
                    <c:v>3</c:v>
                  </c:pt>
                  <c:pt idx="36">
                    <c:v>4</c:v>
                  </c:pt>
                  <c:pt idx="38">
                    <c:v>1</c:v>
                  </c:pt>
                  <c:pt idx="39">
                    <c:v>2</c:v>
                  </c:pt>
                  <c:pt idx="40">
                    <c:v>3</c:v>
                  </c:pt>
                  <c:pt idx="41">
                    <c:v>4</c:v>
                  </c:pt>
                  <c:pt idx="43">
                    <c:v>1</c:v>
                  </c:pt>
                  <c:pt idx="44">
                    <c:v>2</c:v>
                  </c:pt>
                  <c:pt idx="45">
                    <c:v>4</c:v>
                  </c:pt>
                  <c:pt idx="47">
                    <c:v>1</c:v>
                  </c:pt>
                  <c:pt idx="48">
                    <c:v>2</c:v>
                  </c:pt>
                  <c:pt idx="49">
                    <c:v>4</c:v>
                  </c:pt>
                  <c:pt idx="51">
                    <c:v>1</c:v>
                  </c:pt>
                  <c:pt idx="52">
                    <c:v>2</c:v>
                  </c:pt>
                  <c:pt idx="53">
                    <c:v>3</c:v>
                  </c:pt>
                  <c:pt idx="54">
                    <c:v>4</c:v>
                  </c:pt>
                  <c:pt idx="56">
                    <c:v>1</c:v>
                  </c:pt>
                  <c:pt idx="57">
                    <c:v>2</c:v>
                  </c:pt>
                  <c:pt idx="58">
                    <c:v>3</c:v>
                  </c:pt>
                  <c:pt idx="59">
                    <c:v>4</c:v>
                  </c:pt>
                  <c:pt idx="61">
                    <c:v>1</c:v>
                  </c:pt>
                  <c:pt idx="62">
                    <c:v>2</c:v>
                  </c:pt>
                  <c:pt idx="63">
                    <c:v>3</c:v>
                  </c:pt>
                  <c:pt idx="64">
                    <c:v>4</c:v>
                  </c:pt>
                  <c:pt idx="66">
                    <c:v>1</c:v>
                  </c:pt>
                  <c:pt idx="67">
                    <c:v>2</c:v>
                  </c:pt>
                  <c:pt idx="68">
                    <c:v>3</c:v>
                  </c:pt>
                  <c:pt idx="69">
                    <c:v>4</c:v>
                  </c:pt>
                </c:lvl>
                <c:lvl>
                  <c:pt idx="0">
                    <c:v>black
scholes</c:v>
                  </c:pt>
                  <c:pt idx="5">
                    <c:v>body
track</c:v>
                  </c:pt>
                  <c:pt idx="10">
                    <c:v>fluid
animate</c:v>
                  </c:pt>
                  <c:pt idx="14">
                    <c:v>swap
tions</c:v>
                  </c:pt>
                  <c:pt idx="19">
                    <c:v>stream
cluster</c:v>
                  </c:pt>
                  <c:pt idx="24">
                    <c:v>ocean</c:v>
                  </c:pt>
                  <c:pt idx="28">
                    <c:v>raytrace</c:v>
                  </c:pt>
                  <c:pt idx="33">
                    <c:v>volrend</c:v>
                  </c:pt>
                  <c:pt idx="38">
                    <c:v>water
nsq</c:v>
                  </c:pt>
                  <c:pt idx="43">
                    <c:v>fft</c:v>
                  </c:pt>
                  <c:pt idx="47">
                    <c:v>radix</c:v>
                  </c:pt>
                  <c:pt idx="51">
                    <c:v>pfscan</c:v>
                  </c:pt>
                  <c:pt idx="56">
                    <c:v>pbzip2</c:v>
                  </c:pt>
                  <c:pt idx="61">
                    <c:v>aget</c:v>
                  </c:pt>
                  <c:pt idx="66">
                    <c:v>Apache</c:v>
                  </c:pt>
                </c:lvl>
              </c:multiLvlStrCache>
            </c:multiLvlStrRef>
          </c:cat>
          <c:val>
            <c:numRef>
              <c:f>Sheet2!$F$2:$F$71</c:f>
              <c:numCache>
                <c:formatCode>General</c:formatCode>
                <c:ptCount val="70"/>
                <c:pt idx="0">
                  <c:v>4.0000000000000022E-2</c:v>
                </c:pt>
                <c:pt idx="1">
                  <c:v>6.6000000000000003E-2</c:v>
                </c:pt>
                <c:pt idx="2">
                  <c:v>0.13</c:v>
                </c:pt>
                <c:pt idx="3">
                  <c:v>0.11799999999999998</c:v>
                </c:pt>
                <c:pt idx="5">
                  <c:v>1.2E-2</c:v>
                </c:pt>
                <c:pt idx="6">
                  <c:v>2.6000000000000002E-2</c:v>
                </c:pt>
                <c:pt idx="7">
                  <c:v>1.7999999999999995E-2</c:v>
                </c:pt>
                <c:pt idx="8">
                  <c:v>0.54</c:v>
                </c:pt>
                <c:pt idx="10">
                  <c:v>0</c:v>
                </c:pt>
                <c:pt idx="11">
                  <c:v>7.1000000000000008E-2</c:v>
                </c:pt>
                <c:pt idx="12">
                  <c:v>0.58299999999999996</c:v>
                </c:pt>
                <c:pt idx="14">
                  <c:v>0.14800000000000021</c:v>
                </c:pt>
                <c:pt idx="15">
                  <c:v>0.13300000000000001</c:v>
                </c:pt>
                <c:pt idx="16">
                  <c:v>5.2000000000000032E-2</c:v>
                </c:pt>
                <c:pt idx="17">
                  <c:v>0.11499999999999998</c:v>
                </c:pt>
                <c:pt idx="19">
                  <c:v>0</c:v>
                </c:pt>
                <c:pt idx="20">
                  <c:v>0</c:v>
                </c:pt>
                <c:pt idx="21">
                  <c:v>0.17600000000000021</c:v>
                </c:pt>
                <c:pt idx="22">
                  <c:v>0.18600000000000042</c:v>
                </c:pt>
                <c:pt idx="24">
                  <c:v>1.7000000000000022E-2</c:v>
                </c:pt>
                <c:pt idx="25">
                  <c:v>9.0000000000000097E-3</c:v>
                </c:pt>
                <c:pt idx="26">
                  <c:v>0.15900000000000047</c:v>
                </c:pt>
                <c:pt idx="28">
                  <c:v>0.62400000000000166</c:v>
                </c:pt>
                <c:pt idx="29">
                  <c:v>0.81299999999999994</c:v>
                </c:pt>
                <c:pt idx="30">
                  <c:v>1.0189999999999964</c:v>
                </c:pt>
                <c:pt idx="31">
                  <c:v>1.228</c:v>
                </c:pt>
                <c:pt idx="33">
                  <c:v>9.0000000000000028E-3</c:v>
                </c:pt>
                <c:pt idx="34">
                  <c:v>1.9000000000000055E-2</c:v>
                </c:pt>
                <c:pt idx="35">
                  <c:v>3.1999999999999994E-2</c:v>
                </c:pt>
                <c:pt idx="36">
                  <c:v>2.2999999999999996E-2</c:v>
                </c:pt>
                <c:pt idx="38">
                  <c:v>0</c:v>
                </c:pt>
                <c:pt idx="39">
                  <c:v>2.7000000000000073E-2</c:v>
                </c:pt>
                <c:pt idx="40">
                  <c:v>6.5000000000000002E-2</c:v>
                </c:pt>
                <c:pt idx="41">
                  <c:v>0.44100000000000006</c:v>
                </c:pt>
                <c:pt idx="43">
                  <c:v>1.1999999999999999E-2</c:v>
                </c:pt>
                <c:pt idx="44">
                  <c:v>8.0000000000000227E-3</c:v>
                </c:pt>
                <c:pt idx="45">
                  <c:v>3.0000000000000002E-2</c:v>
                </c:pt>
                <c:pt idx="47">
                  <c:v>1.9999999999999983E-3</c:v>
                </c:pt>
                <c:pt idx="48">
                  <c:v>0</c:v>
                </c:pt>
                <c:pt idx="49">
                  <c:v>0</c:v>
                </c:pt>
                <c:pt idx="51">
                  <c:v>0</c:v>
                </c:pt>
                <c:pt idx="52">
                  <c:v>0</c:v>
                </c:pt>
                <c:pt idx="53">
                  <c:v>2.7000000000000073E-2</c:v>
                </c:pt>
                <c:pt idx="54">
                  <c:v>0.13900000000000004</c:v>
                </c:pt>
                <c:pt idx="56">
                  <c:v>0</c:v>
                </c:pt>
                <c:pt idx="57">
                  <c:v>9.0000000000000097E-3</c:v>
                </c:pt>
                <c:pt idx="58">
                  <c:v>6.0000000000000114E-3</c:v>
                </c:pt>
                <c:pt idx="59">
                  <c:v>8.4000000000000047E-2</c:v>
                </c:pt>
                <c:pt idx="61">
                  <c:v>7.0000000000000021E-2</c:v>
                </c:pt>
                <c:pt idx="62">
                  <c:v>0.13</c:v>
                </c:pt>
                <c:pt idx="63">
                  <c:v>7.0000000000000021E-2</c:v>
                </c:pt>
                <c:pt idx="64">
                  <c:v>6.0000000000000032E-2</c:v>
                </c:pt>
                <c:pt idx="66">
                  <c:v>1.0000000000000005E-2</c:v>
                </c:pt>
                <c:pt idx="67">
                  <c:v>9.0000000000000024E-2</c:v>
                </c:pt>
                <c:pt idx="68">
                  <c:v>0.27</c:v>
                </c:pt>
                <c:pt idx="69">
                  <c:v>0.44</c:v>
                </c:pt>
              </c:numCache>
            </c:numRef>
          </c:val>
        </c:ser>
        <c:ser>
          <c:idx val="2"/>
          <c:order val="1"/>
          <c:tx>
            <c:strRef>
              <c:f>Sheet2!$E$1</c:f>
              <c:strCache>
                <c:ptCount val="1"/>
                <c:pt idx="0">
                  <c:v>memory comparison</c:v>
                </c:pt>
              </c:strCache>
            </c:strRef>
          </c:tx>
          <c:cat>
            <c:multiLvlStrRef>
              <c:f>Sheet2!$A$2:$B$71</c:f>
              <c:multiLvlStrCache>
                <c:ptCount val="70"/>
                <c:lvl>
                  <c:pt idx="0">
                    <c:v>1</c:v>
                  </c:pt>
                  <c:pt idx="1">
                    <c:v>2</c:v>
                  </c:pt>
                  <c:pt idx="2">
                    <c:v>3</c:v>
                  </c:pt>
                  <c:pt idx="3">
                    <c:v>4</c:v>
                  </c:pt>
                  <c:pt idx="5">
                    <c:v>1</c:v>
                  </c:pt>
                  <c:pt idx="6">
                    <c:v>2</c:v>
                  </c:pt>
                  <c:pt idx="7">
                    <c:v>3</c:v>
                  </c:pt>
                  <c:pt idx="8">
                    <c:v>4</c:v>
                  </c:pt>
                  <c:pt idx="10">
                    <c:v>1</c:v>
                  </c:pt>
                  <c:pt idx="11">
                    <c:v>2</c:v>
                  </c:pt>
                  <c:pt idx="12">
                    <c:v>4</c:v>
                  </c:pt>
                  <c:pt idx="14">
                    <c:v>1</c:v>
                  </c:pt>
                  <c:pt idx="15">
                    <c:v>2</c:v>
                  </c:pt>
                  <c:pt idx="16">
                    <c:v>3</c:v>
                  </c:pt>
                  <c:pt idx="17">
                    <c:v>4</c:v>
                  </c:pt>
                  <c:pt idx="19">
                    <c:v>1</c:v>
                  </c:pt>
                  <c:pt idx="20">
                    <c:v>2</c:v>
                  </c:pt>
                  <c:pt idx="21">
                    <c:v>3</c:v>
                  </c:pt>
                  <c:pt idx="22">
                    <c:v>4</c:v>
                  </c:pt>
                  <c:pt idx="24">
                    <c:v>1</c:v>
                  </c:pt>
                  <c:pt idx="25">
                    <c:v>2</c:v>
                  </c:pt>
                  <c:pt idx="26">
                    <c:v>4</c:v>
                  </c:pt>
                  <c:pt idx="28">
                    <c:v>1</c:v>
                  </c:pt>
                  <c:pt idx="29">
                    <c:v>2</c:v>
                  </c:pt>
                  <c:pt idx="30">
                    <c:v>3</c:v>
                  </c:pt>
                  <c:pt idx="31">
                    <c:v>4</c:v>
                  </c:pt>
                  <c:pt idx="33">
                    <c:v>1</c:v>
                  </c:pt>
                  <c:pt idx="34">
                    <c:v>2</c:v>
                  </c:pt>
                  <c:pt idx="35">
                    <c:v>3</c:v>
                  </c:pt>
                  <c:pt idx="36">
                    <c:v>4</c:v>
                  </c:pt>
                  <c:pt idx="38">
                    <c:v>1</c:v>
                  </c:pt>
                  <c:pt idx="39">
                    <c:v>2</c:v>
                  </c:pt>
                  <c:pt idx="40">
                    <c:v>3</c:v>
                  </c:pt>
                  <c:pt idx="41">
                    <c:v>4</c:v>
                  </c:pt>
                  <c:pt idx="43">
                    <c:v>1</c:v>
                  </c:pt>
                  <c:pt idx="44">
                    <c:v>2</c:v>
                  </c:pt>
                  <c:pt idx="45">
                    <c:v>4</c:v>
                  </c:pt>
                  <c:pt idx="47">
                    <c:v>1</c:v>
                  </c:pt>
                  <c:pt idx="48">
                    <c:v>2</c:v>
                  </c:pt>
                  <c:pt idx="49">
                    <c:v>4</c:v>
                  </c:pt>
                  <c:pt idx="51">
                    <c:v>1</c:v>
                  </c:pt>
                  <c:pt idx="52">
                    <c:v>2</c:v>
                  </c:pt>
                  <c:pt idx="53">
                    <c:v>3</c:v>
                  </c:pt>
                  <c:pt idx="54">
                    <c:v>4</c:v>
                  </c:pt>
                  <c:pt idx="56">
                    <c:v>1</c:v>
                  </c:pt>
                  <c:pt idx="57">
                    <c:v>2</c:v>
                  </c:pt>
                  <c:pt idx="58">
                    <c:v>3</c:v>
                  </c:pt>
                  <c:pt idx="59">
                    <c:v>4</c:v>
                  </c:pt>
                  <c:pt idx="61">
                    <c:v>1</c:v>
                  </c:pt>
                  <c:pt idx="62">
                    <c:v>2</c:v>
                  </c:pt>
                  <c:pt idx="63">
                    <c:v>3</c:v>
                  </c:pt>
                  <c:pt idx="64">
                    <c:v>4</c:v>
                  </c:pt>
                  <c:pt idx="66">
                    <c:v>1</c:v>
                  </c:pt>
                  <c:pt idx="67">
                    <c:v>2</c:v>
                  </c:pt>
                  <c:pt idx="68">
                    <c:v>3</c:v>
                  </c:pt>
                  <c:pt idx="69">
                    <c:v>4</c:v>
                  </c:pt>
                </c:lvl>
                <c:lvl>
                  <c:pt idx="0">
                    <c:v>black
scholes</c:v>
                  </c:pt>
                  <c:pt idx="5">
                    <c:v>body
track</c:v>
                  </c:pt>
                  <c:pt idx="10">
                    <c:v>fluid
animate</c:v>
                  </c:pt>
                  <c:pt idx="14">
                    <c:v>swap
tions</c:v>
                  </c:pt>
                  <c:pt idx="19">
                    <c:v>stream
cluster</c:v>
                  </c:pt>
                  <c:pt idx="24">
                    <c:v>ocean</c:v>
                  </c:pt>
                  <c:pt idx="28">
                    <c:v>raytrace</c:v>
                  </c:pt>
                  <c:pt idx="33">
                    <c:v>volrend</c:v>
                  </c:pt>
                  <c:pt idx="38">
                    <c:v>water
nsq</c:v>
                  </c:pt>
                  <c:pt idx="43">
                    <c:v>fft</c:v>
                  </c:pt>
                  <c:pt idx="47">
                    <c:v>radix</c:v>
                  </c:pt>
                  <c:pt idx="51">
                    <c:v>pfscan</c:v>
                  </c:pt>
                  <c:pt idx="56">
                    <c:v>pbzip2</c:v>
                  </c:pt>
                  <c:pt idx="61">
                    <c:v>aget</c:v>
                  </c:pt>
                  <c:pt idx="66">
                    <c:v>Apache</c:v>
                  </c:pt>
                </c:lvl>
              </c:multiLvlStrCache>
            </c:multiLvlStrRef>
          </c:cat>
          <c:val>
            <c:numRef>
              <c:f>Sheet2!$E$2:$E$71</c:f>
              <c:numCache>
                <c:formatCode>General</c:formatCode>
                <c:ptCount val="70"/>
                <c:pt idx="0">
                  <c:v>2.0000000000000052E-3</c:v>
                </c:pt>
                <c:pt idx="1">
                  <c:v>4.0000000000000114E-3</c:v>
                </c:pt>
                <c:pt idx="2">
                  <c:v>3.9999999999999992E-3</c:v>
                </c:pt>
                <c:pt idx="3">
                  <c:v>6.0000000000000114E-3</c:v>
                </c:pt>
                <c:pt idx="5">
                  <c:v>3.000000000000007E-3</c:v>
                </c:pt>
                <c:pt idx="6">
                  <c:v>4.0000000000000114E-3</c:v>
                </c:pt>
                <c:pt idx="7">
                  <c:v>7.0000000000000114E-3</c:v>
                </c:pt>
                <c:pt idx="8">
                  <c:v>1.5999999999999986E-2</c:v>
                </c:pt>
                <c:pt idx="10">
                  <c:v>3.000000000000007E-3</c:v>
                </c:pt>
                <c:pt idx="11">
                  <c:v>4.5000000000000012E-2</c:v>
                </c:pt>
                <c:pt idx="12">
                  <c:v>8.2000000000000017E-2</c:v>
                </c:pt>
                <c:pt idx="14">
                  <c:v>0</c:v>
                </c:pt>
                <c:pt idx="15">
                  <c:v>0</c:v>
                </c:pt>
                <c:pt idx="16">
                  <c:v>0</c:v>
                </c:pt>
                <c:pt idx="17">
                  <c:v>0</c:v>
                </c:pt>
                <c:pt idx="19">
                  <c:v>0</c:v>
                </c:pt>
                <c:pt idx="20">
                  <c:v>0</c:v>
                </c:pt>
                <c:pt idx="21">
                  <c:v>2.1000000000000046E-2</c:v>
                </c:pt>
                <c:pt idx="22">
                  <c:v>3.699999999999995E-2</c:v>
                </c:pt>
                <c:pt idx="24">
                  <c:v>0.41500000000000031</c:v>
                </c:pt>
                <c:pt idx="25">
                  <c:v>0.70900000000000063</c:v>
                </c:pt>
                <c:pt idx="26">
                  <c:v>1.03</c:v>
                </c:pt>
                <c:pt idx="28">
                  <c:v>4.5999999999999999E-2</c:v>
                </c:pt>
                <c:pt idx="29">
                  <c:v>5.7000000000000023E-2</c:v>
                </c:pt>
                <c:pt idx="30">
                  <c:v>4.1999999999999982E-2</c:v>
                </c:pt>
                <c:pt idx="31">
                  <c:v>6.7000000000000004E-2</c:v>
                </c:pt>
                <c:pt idx="33">
                  <c:v>1.7999999999999999E-2</c:v>
                </c:pt>
                <c:pt idx="34">
                  <c:v>1.3000000000000001E-2</c:v>
                </c:pt>
                <c:pt idx="35">
                  <c:v>2.9000000000000012E-2</c:v>
                </c:pt>
                <c:pt idx="36">
                  <c:v>2.4000000000000011E-2</c:v>
                </c:pt>
                <c:pt idx="38">
                  <c:v>1.0000000000000002E-3</c:v>
                </c:pt>
                <c:pt idx="39">
                  <c:v>1.0999999999999998E-2</c:v>
                </c:pt>
                <c:pt idx="40">
                  <c:v>2.8000000000000001E-2</c:v>
                </c:pt>
                <c:pt idx="41">
                  <c:v>4.1000000000000002E-2</c:v>
                </c:pt>
                <c:pt idx="43">
                  <c:v>0</c:v>
                </c:pt>
                <c:pt idx="44">
                  <c:v>0</c:v>
                </c:pt>
                <c:pt idx="45">
                  <c:v>0</c:v>
                </c:pt>
                <c:pt idx="47">
                  <c:v>1.8000000000000023E-2</c:v>
                </c:pt>
                <c:pt idx="48">
                  <c:v>6.0000000000000114E-3</c:v>
                </c:pt>
                <c:pt idx="49">
                  <c:v>8.5000000000000048E-2</c:v>
                </c:pt>
                <c:pt idx="51">
                  <c:v>0</c:v>
                </c:pt>
                <c:pt idx="52">
                  <c:v>0</c:v>
                </c:pt>
                <c:pt idx="53">
                  <c:v>0</c:v>
                </c:pt>
                <c:pt idx="54">
                  <c:v>0</c:v>
                </c:pt>
                <c:pt idx="56">
                  <c:v>0</c:v>
                </c:pt>
                <c:pt idx="57">
                  <c:v>5.7000000000000023E-2</c:v>
                </c:pt>
                <c:pt idx="58">
                  <c:v>0.10400000000000002</c:v>
                </c:pt>
                <c:pt idx="59">
                  <c:v>0.17200000000000001</c:v>
                </c:pt>
                <c:pt idx="61">
                  <c:v>0</c:v>
                </c:pt>
                <c:pt idx="62">
                  <c:v>0</c:v>
                </c:pt>
                <c:pt idx="63">
                  <c:v>0</c:v>
                </c:pt>
                <c:pt idx="64">
                  <c:v>0</c:v>
                </c:pt>
                <c:pt idx="66">
                  <c:v>0</c:v>
                </c:pt>
                <c:pt idx="67">
                  <c:v>0</c:v>
                </c:pt>
                <c:pt idx="68">
                  <c:v>0</c:v>
                </c:pt>
                <c:pt idx="69">
                  <c:v>0</c:v>
                </c:pt>
              </c:numCache>
            </c:numRef>
          </c:val>
        </c:ser>
        <c:ser>
          <c:idx val="1"/>
          <c:order val="2"/>
          <c:tx>
            <c:strRef>
              <c:f>Sheet2!$D$1</c:f>
              <c:strCache>
                <c:ptCount val="1"/>
                <c:pt idx="0">
                  <c:v>epoch overhead</c:v>
                </c:pt>
              </c:strCache>
            </c:strRef>
          </c:tx>
          <c:cat>
            <c:multiLvlStrRef>
              <c:f>Sheet2!$A$2:$B$71</c:f>
              <c:multiLvlStrCache>
                <c:ptCount val="70"/>
                <c:lvl>
                  <c:pt idx="0">
                    <c:v>1</c:v>
                  </c:pt>
                  <c:pt idx="1">
                    <c:v>2</c:v>
                  </c:pt>
                  <c:pt idx="2">
                    <c:v>3</c:v>
                  </c:pt>
                  <c:pt idx="3">
                    <c:v>4</c:v>
                  </c:pt>
                  <c:pt idx="5">
                    <c:v>1</c:v>
                  </c:pt>
                  <c:pt idx="6">
                    <c:v>2</c:v>
                  </c:pt>
                  <c:pt idx="7">
                    <c:v>3</c:v>
                  </c:pt>
                  <c:pt idx="8">
                    <c:v>4</c:v>
                  </c:pt>
                  <c:pt idx="10">
                    <c:v>1</c:v>
                  </c:pt>
                  <c:pt idx="11">
                    <c:v>2</c:v>
                  </c:pt>
                  <c:pt idx="12">
                    <c:v>4</c:v>
                  </c:pt>
                  <c:pt idx="14">
                    <c:v>1</c:v>
                  </c:pt>
                  <c:pt idx="15">
                    <c:v>2</c:v>
                  </c:pt>
                  <c:pt idx="16">
                    <c:v>3</c:v>
                  </c:pt>
                  <c:pt idx="17">
                    <c:v>4</c:v>
                  </c:pt>
                  <c:pt idx="19">
                    <c:v>1</c:v>
                  </c:pt>
                  <c:pt idx="20">
                    <c:v>2</c:v>
                  </c:pt>
                  <c:pt idx="21">
                    <c:v>3</c:v>
                  </c:pt>
                  <c:pt idx="22">
                    <c:v>4</c:v>
                  </c:pt>
                  <c:pt idx="24">
                    <c:v>1</c:v>
                  </c:pt>
                  <c:pt idx="25">
                    <c:v>2</c:v>
                  </c:pt>
                  <c:pt idx="26">
                    <c:v>4</c:v>
                  </c:pt>
                  <c:pt idx="28">
                    <c:v>1</c:v>
                  </c:pt>
                  <c:pt idx="29">
                    <c:v>2</c:v>
                  </c:pt>
                  <c:pt idx="30">
                    <c:v>3</c:v>
                  </c:pt>
                  <c:pt idx="31">
                    <c:v>4</c:v>
                  </c:pt>
                  <c:pt idx="33">
                    <c:v>1</c:v>
                  </c:pt>
                  <c:pt idx="34">
                    <c:v>2</c:v>
                  </c:pt>
                  <c:pt idx="35">
                    <c:v>3</c:v>
                  </c:pt>
                  <c:pt idx="36">
                    <c:v>4</c:v>
                  </c:pt>
                  <c:pt idx="38">
                    <c:v>1</c:v>
                  </c:pt>
                  <c:pt idx="39">
                    <c:v>2</c:v>
                  </c:pt>
                  <c:pt idx="40">
                    <c:v>3</c:v>
                  </c:pt>
                  <c:pt idx="41">
                    <c:v>4</c:v>
                  </c:pt>
                  <c:pt idx="43">
                    <c:v>1</c:v>
                  </c:pt>
                  <c:pt idx="44">
                    <c:v>2</c:v>
                  </c:pt>
                  <c:pt idx="45">
                    <c:v>4</c:v>
                  </c:pt>
                  <c:pt idx="47">
                    <c:v>1</c:v>
                  </c:pt>
                  <c:pt idx="48">
                    <c:v>2</c:v>
                  </c:pt>
                  <c:pt idx="49">
                    <c:v>4</c:v>
                  </c:pt>
                  <c:pt idx="51">
                    <c:v>1</c:v>
                  </c:pt>
                  <c:pt idx="52">
                    <c:v>2</c:v>
                  </c:pt>
                  <c:pt idx="53">
                    <c:v>3</c:v>
                  </c:pt>
                  <c:pt idx="54">
                    <c:v>4</c:v>
                  </c:pt>
                  <c:pt idx="56">
                    <c:v>1</c:v>
                  </c:pt>
                  <c:pt idx="57">
                    <c:v>2</c:v>
                  </c:pt>
                  <c:pt idx="58">
                    <c:v>3</c:v>
                  </c:pt>
                  <c:pt idx="59">
                    <c:v>4</c:v>
                  </c:pt>
                  <c:pt idx="61">
                    <c:v>1</c:v>
                  </c:pt>
                  <c:pt idx="62">
                    <c:v>2</c:v>
                  </c:pt>
                  <c:pt idx="63">
                    <c:v>3</c:v>
                  </c:pt>
                  <c:pt idx="64">
                    <c:v>4</c:v>
                  </c:pt>
                  <c:pt idx="66">
                    <c:v>1</c:v>
                  </c:pt>
                  <c:pt idx="67">
                    <c:v>2</c:v>
                  </c:pt>
                  <c:pt idx="68">
                    <c:v>3</c:v>
                  </c:pt>
                  <c:pt idx="69">
                    <c:v>4</c:v>
                  </c:pt>
                </c:lvl>
                <c:lvl>
                  <c:pt idx="0">
                    <c:v>black
scholes</c:v>
                  </c:pt>
                  <c:pt idx="5">
                    <c:v>body
track</c:v>
                  </c:pt>
                  <c:pt idx="10">
                    <c:v>fluid
animate</c:v>
                  </c:pt>
                  <c:pt idx="14">
                    <c:v>swap
tions</c:v>
                  </c:pt>
                  <c:pt idx="19">
                    <c:v>stream
cluster</c:v>
                  </c:pt>
                  <c:pt idx="24">
                    <c:v>ocean</c:v>
                  </c:pt>
                  <c:pt idx="28">
                    <c:v>raytrace</c:v>
                  </c:pt>
                  <c:pt idx="33">
                    <c:v>volrend</c:v>
                  </c:pt>
                  <c:pt idx="38">
                    <c:v>water
nsq</c:v>
                  </c:pt>
                  <c:pt idx="43">
                    <c:v>fft</c:v>
                  </c:pt>
                  <c:pt idx="47">
                    <c:v>radix</c:v>
                  </c:pt>
                  <c:pt idx="51">
                    <c:v>pfscan</c:v>
                  </c:pt>
                  <c:pt idx="56">
                    <c:v>pbzip2</c:v>
                  </c:pt>
                  <c:pt idx="61">
                    <c:v>aget</c:v>
                  </c:pt>
                  <c:pt idx="66">
                    <c:v>Apache</c:v>
                  </c:pt>
                </c:lvl>
              </c:multiLvlStrCache>
            </c:multiLvlStrRef>
          </c:cat>
          <c:val>
            <c:numRef>
              <c:f>Sheet2!$D$2:$D$71</c:f>
              <c:numCache>
                <c:formatCode>General</c:formatCode>
                <c:ptCount val="70"/>
                <c:pt idx="0">
                  <c:v>0</c:v>
                </c:pt>
                <c:pt idx="1">
                  <c:v>0</c:v>
                </c:pt>
                <c:pt idx="2">
                  <c:v>3.500000000000001E-2</c:v>
                </c:pt>
                <c:pt idx="3">
                  <c:v>4.3000000000000003E-2</c:v>
                </c:pt>
                <c:pt idx="5">
                  <c:v>1.0000000000000035E-3</c:v>
                </c:pt>
                <c:pt idx="6">
                  <c:v>1.7999999999999999E-2</c:v>
                </c:pt>
                <c:pt idx="7">
                  <c:v>0.05</c:v>
                </c:pt>
                <c:pt idx="8">
                  <c:v>0.05</c:v>
                </c:pt>
                <c:pt idx="10">
                  <c:v>0</c:v>
                </c:pt>
                <c:pt idx="11">
                  <c:v>0</c:v>
                </c:pt>
                <c:pt idx="12">
                  <c:v>2.4999999999999994E-2</c:v>
                </c:pt>
                <c:pt idx="14">
                  <c:v>1.4999999999999998E-2</c:v>
                </c:pt>
                <c:pt idx="15">
                  <c:v>1.2E-2</c:v>
                </c:pt>
                <c:pt idx="16">
                  <c:v>4.5000000000000012E-2</c:v>
                </c:pt>
                <c:pt idx="17">
                  <c:v>4.5999999999999999E-2</c:v>
                </c:pt>
                <c:pt idx="19">
                  <c:v>0</c:v>
                </c:pt>
                <c:pt idx="20">
                  <c:v>0</c:v>
                </c:pt>
                <c:pt idx="21">
                  <c:v>0.11199999999999995</c:v>
                </c:pt>
                <c:pt idx="22">
                  <c:v>0.2750000000000003</c:v>
                </c:pt>
                <c:pt idx="24">
                  <c:v>0.19400000000000001</c:v>
                </c:pt>
                <c:pt idx="25">
                  <c:v>0.17</c:v>
                </c:pt>
                <c:pt idx="26">
                  <c:v>0.10699999999999998</c:v>
                </c:pt>
                <c:pt idx="28">
                  <c:v>1.5000000000000001E-2</c:v>
                </c:pt>
                <c:pt idx="29">
                  <c:v>0.13</c:v>
                </c:pt>
                <c:pt idx="30">
                  <c:v>0.43300000000000038</c:v>
                </c:pt>
                <c:pt idx="31">
                  <c:v>0.43000000000000038</c:v>
                </c:pt>
                <c:pt idx="33">
                  <c:v>0</c:v>
                </c:pt>
                <c:pt idx="34">
                  <c:v>0</c:v>
                </c:pt>
                <c:pt idx="35">
                  <c:v>9.0000000000000028E-3</c:v>
                </c:pt>
                <c:pt idx="36">
                  <c:v>2.3999999999999997E-2</c:v>
                </c:pt>
                <c:pt idx="38">
                  <c:v>2.1000000000000012E-2</c:v>
                </c:pt>
                <c:pt idx="39">
                  <c:v>0</c:v>
                </c:pt>
                <c:pt idx="40">
                  <c:v>8.0000000000000227E-3</c:v>
                </c:pt>
                <c:pt idx="41">
                  <c:v>4.8000000000000001E-2</c:v>
                </c:pt>
                <c:pt idx="43">
                  <c:v>0</c:v>
                </c:pt>
                <c:pt idx="44">
                  <c:v>0</c:v>
                </c:pt>
                <c:pt idx="45">
                  <c:v>3.0000000000000092E-3</c:v>
                </c:pt>
                <c:pt idx="47">
                  <c:v>4.0000000000000114E-3</c:v>
                </c:pt>
                <c:pt idx="48">
                  <c:v>2.1000000000000012E-2</c:v>
                </c:pt>
                <c:pt idx="49">
                  <c:v>4.5999999999999999E-2</c:v>
                </c:pt>
                <c:pt idx="51">
                  <c:v>2.4E-2</c:v>
                </c:pt>
                <c:pt idx="52">
                  <c:v>2.6999999999999996E-2</c:v>
                </c:pt>
                <c:pt idx="53">
                  <c:v>2.0000000000000052E-3</c:v>
                </c:pt>
                <c:pt idx="54">
                  <c:v>7.1999999999999981E-2</c:v>
                </c:pt>
                <c:pt idx="56">
                  <c:v>5.0000000000000114E-3</c:v>
                </c:pt>
                <c:pt idx="57">
                  <c:v>6.3E-2</c:v>
                </c:pt>
                <c:pt idx="58">
                  <c:v>8.7000000000000022E-2</c:v>
                </c:pt>
                <c:pt idx="59">
                  <c:v>0.11600000000000002</c:v>
                </c:pt>
                <c:pt idx="61">
                  <c:v>0</c:v>
                </c:pt>
                <c:pt idx="62">
                  <c:v>0</c:v>
                </c:pt>
                <c:pt idx="63">
                  <c:v>0</c:v>
                </c:pt>
                <c:pt idx="64">
                  <c:v>0</c:v>
                </c:pt>
                <c:pt idx="66">
                  <c:v>0</c:v>
                </c:pt>
                <c:pt idx="67">
                  <c:v>0</c:v>
                </c:pt>
                <c:pt idx="68">
                  <c:v>0</c:v>
                </c:pt>
                <c:pt idx="69">
                  <c:v>0</c:v>
                </c:pt>
              </c:numCache>
            </c:numRef>
          </c:val>
        </c:ser>
        <c:ser>
          <c:idx val="0"/>
          <c:order val="3"/>
          <c:tx>
            <c:strRef>
              <c:f>Sheet2!$C$1</c:f>
              <c:strCache>
                <c:ptCount val="1"/>
                <c:pt idx="0">
                  <c:v>redundant execution</c:v>
                </c:pt>
              </c:strCache>
            </c:strRef>
          </c:tx>
          <c:cat>
            <c:multiLvlStrRef>
              <c:f>Sheet2!$A$2:$B$71</c:f>
              <c:multiLvlStrCache>
                <c:ptCount val="70"/>
                <c:lvl>
                  <c:pt idx="0">
                    <c:v>1</c:v>
                  </c:pt>
                  <c:pt idx="1">
                    <c:v>2</c:v>
                  </c:pt>
                  <c:pt idx="2">
                    <c:v>3</c:v>
                  </c:pt>
                  <c:pt idx="3">
                    <c:v>4</c:v>
                  </c:pt>
                  <c:pt idx="5">
                    <c:v>1</c:v>
                  </c:pt>
                  <c:pt idx="6">
                    <c:v>2</c:v>
                  </c:pt>
                  <c:pt idx="7">
                    <c:v>3</c:v>
                  </c:pt>
                  <c:pt idx="8">
                    <c:v>4</c:v>
                  </c:pt>
                  <c:pt idx="10">
                    <c:v>1</c:v>
                  </c:pt>
                  <c:pt idx="11">
                    <c:v>2</c:v>
                  </c:pt>
                  <c:pt idx="12">
                    <c:v>4</c:v>
                  </c:pt>
                  <c:pt idx="14">
                    <c:v>1</c:v>
                  </c:pt>
                  <c:pt idx="15">
                    <c:v>2</c:v>
                  </c:pt>
                  <c:pt idx="16">
                    <c:v>3</c:v>
                  </c:pt>
                  <c:pt idx="17">
                    <c:v>4</c:v>
                  </c:pt>
                  <c:pt idx="19">
                    <c:v>1</c:v>
                  </c:pt>
                  <c:pt idx="20">
                    <c:v>2</c:v>
                  </c:pt>
                  <c:pt idx="21">
                    <c:v>3</c:v>
                  </c:pt>
                  <c:pt idx="22">
                    <c:v>4</c:v>
                  </c:pt>
                  <c:pt idx="24">
                    <c:v>1</c:v>
                  </c:pt>
                  <c:pt idx="25">
                    <c:v>2</c:v>
                  </c:pt>
                  <c:pt idx="26">
                    <c:v>4</c:v>
                  </c:pt>
                  <c:pt idx="28">
                    <c:v>1</c:v>
                  </c:pt>
                  <c:pt idx="29">
                    <c:v>2</c:v>
                  </c:pt>
                  <c:pt idx="30">
                    <c:v>3</c:v>
                  </c:pt>
                  <c:pt idx="31">
                    <c:v>4</c:v>
                  </c:pt>
                  <c:pt idx="33">
                    <c:v>1</c:v>
                  </c:pt>
                  <c:pt idx="34">
                    <c:v>2</c:v>
                  </c:pt>
                  <c:pt idx="35">
                    <c:v>3</c:v>
                  </c:pt>
                  <c:pt idx="36">
                    <c:v>4</c:v>
                  </c:pt>
                  <c:pt idx="38">
                    <c:v>1</c:v>
                  </c:pt>
                  <c:pt idx="39">
                    <c:v>2</c:v>
                  </c:pt>
                  <c:pt idx="40">
                    <c:v>3</c:v>
                  </c:pt>
                  <c:pt idx="41">
                    <c:v>4</c:v>
                  </c:pt>
                  <c:pt idx="43">
                    <c:v>1</c:v>
                  </c:pt>
                  <c:pt idx="44">
                    <c:v>2</c:v>
                  </c:pt>
                  <c:pt idx="45">
                    <c:v>4</c:v>
                  </c:pt>
                  <c:pt idx="47">
                    <c:v>1</c:v>
                  </c:pt>
                  <c:pt idx="48">
                    <c:v>2</c:v>
                  </c:pt>
                  <c:pt idx="49">
                    <c:v>4</c:v>
                  </c:pt>
                  <c:pt idx="51">
                    <c:v>1</c:v>
                  </c:pt>
                  <c:pt idx="52">
                    <c:v>2</c:v>
                  </c:pt>
                  <c:pt idx="53">
                    <c:v>3</c:v>
                  </c:pt>
                  <c:pt idx="54">
                    <c:v>4</c:v>
                  </c:pt>
                  <c:pt idx="56">
                    <c:v>1</c:v>
                  </c:pt>
                  <c:pt idx="57">
                    <c:v>2</c:v>
                  </c:pt>
                  <c:pt idx="58">
                    <c:v>3</c:v>
                  </c:pt>
                  <c:pt idx="59">
                    <c:v>4</c:v>
                  </c:pt>
                  <c:pt idx="61">
                    <c:v>1</c:v>
                  </c:pt>
                  <c:pt idx="62">
                    <c:v>2</c:v>
                  </c:pt>
                  <c:pt idx="63">
                    <c:v>3</c:v>
                  </c:pt>
                  <c:pt idx="64">
                    <c:v>4</c:v>
                  </c:pt>
                  <c:pt idx="66">
                    <c:v>1</c:v>
                  </c:pt>
                  <c:pt idx="67">
                    <c:v>2</c:v>
                  </c:pt>
                  <c:pt idx="68">
                    <c:v>3</c:v>
                  </c:pt>
                  <c:pt idx="69">
                    <c:v>4</c:v>
                  </c:pt>
                </c:lvl>
                <c:lvl>
                  <c:pt idx="0">
                    <c:v>black
scholes</c:v>
                  </c:pt>
                  <c:pt idx="5">
                    <c:v>body
track</c:v>
                  </c:pt>
                  <c:pt idx="10">
                    <c:v>fluid
animate</c:v>
                  </c:pt>
                  <c:pt idx="14">
                    <c:v>swap
tions</c:v>
                  </c:pt>
                  <c:pt idx="19">
                    <c:v>stream
cluster</c:v>
                  </c:pt>
                  <c:pt idx="24">
                    <c:v>ocean</c:v>
                  </c:pt>
                  <c:pt idx="28">
                    <c:v>raytrace</c:v>
                  </c:pt>
                  <c:pt idx="33">
                    <c:v>volrend</c:v>
                  </c:pt>
                  <c:pt idx="38">
                    <c:v>water
nsq</c:v>
                  </c:pt>
                  <c:pt idx="43">
                    <c:v>fft</c:v>
                  </c:pt>
                  <c:pt idx="47">
                    <c:v>radix</c:v>
                  </c:pt>
                  <c:pt idx="51">
                    <c:v>pfscan</c:v>
                  </c:pt>
                  <c:pt idx="56">
                    <c:v>pbzip2</c:v>
                  </c:pt>
                  <c:pt idx="61">
                    <c:v>aget</c:v>
                  </c:pt>
                  <c:pt idx="66">
                    <c:v>Apache</c:v>
                  </c:pt>
                </c:lvl>
              </c:multiLvlStrCache>
            </c:multiLvlStrRef>
          </c:cat>
          <c:val>
            <c:numRef>
              <c:f>Sheet2!$C$2:$C$71</c:f>
              <c:numCache>
                <c:formatCode>General</c:formatCode>
                <c:ptCount val="70"/>
                <c:pt idx="0">
                  <c:v>0</c:v>
                </c:pt>
                <c:pt idx="1">
                  <c:v>0</c:v>
                </c:pt>
                <c:pt idx="2">
                  <c:v>0</c:v>
                </c:pt>
                <c:pt idx="3">
                  <c:v>8.2000000000000003E-2</c:v>
                </c:pt>
                <c:pt idx="5">
                  <c:v>0</c:v>
                </c:pt>
                <c:pt idx="6">
                  <c:v>0</c:v>
                </c:pt>
                <c:pt idx="7">
                  <c:v>0</c:v>
                </c:pt>
                <c:pt idx="8">
                  <c:v>7.8000000000000014E-2</c:v>
                </c:pt>
                <c:pt idx="10">
                  <c:v>4.0000000000000114E-3</c:v>
                </c:pt>
                <c:pt idx="11">
                  <c:v>2.1999999999999999E-2</c:v>
                </c:pt>
                <c:pt idx="12">
                  <c:v>3.500000000000001E-2</c:v>
                </c:pt>
                <c:pt idx="14">
                  <c:v>1.0000000000000035E-3</c:v>
                </c:pt>
                <c:pt idx="15">
                  <c:v>2.0000000000000052E-3</c:v>
                </c:pt>
                <c:pt idx="16">
                  <c:v>1.0000000000000035E-3</c:v>
                </c:pt>
                <c:pt idx="17">
                  <c:v>1.0999999999999998E-2</c:v>
                </c:pt>
                <c:pt idx="19">
                  <c:v>4.0000000000000114E-3</c:v>
                </c:pt>
                <c:pt idx="20">
                  <c:v>0</c:v>
                </c:pt>
                <c:pt idx="21">
                  <c:v>0.38400000000000095</c:v>
                </c:pt>
                <c:pt idx="22">
                  <c:v>0.84500000000000064</c:v>
                </c:pt>
                <c:pt idx="24">
                  <c:v>1.4E-2</c:v>
                </c:pt>
                <c:pt idx="25">
                  <c:v>0.21300000000000024</c:v>
                </c:pt>
                <c:pt idx="26">
                  <c:v>0.53500000000000003</c:v>
                </c:pt>
                <c:pt idx="28">
                  <c:v>1.2999999999999998E-2</c:v>
                </c:pt>
                <c:pt idx="29">
                  <c:v>1.0999999999999998E-2</c:v>
                </c:pt>
                <c:pt idx="30">
                  <c:v>9.0000000000000028E-3</c:v>
                </c:pt>
                <c:pt idx="31">
                  <c:v>7.0000000000000114E-3</c:v>
                </c:pt>
                <c:pt idx="33">
                  <c:v>4.0000000000000114E-3</c:v>
                </c:pt>
                <c:pt idx="34">
                  <c:v>7.0000000000000114E-3</c:v>
                </c:pt>
                <c:pt idx="35">
                  <c:v>4.0000000000000114E-3</c:v>
                </c:pt>
                <c:pt idx="36">
                  <c:v>2.1000000000000012E-2</c:v>
                </c:pt>
                <c:pt idx="38">
                  <c:v>1.4E-2</c:v>
                </c:pt>
                <c:pt idx="39">
                  <c:v>1.0000000000000035E-3</c:v>
                </c:pt>
                <c:pt idx="40">
                  <c:v>7.5999999999999998E-2</c:v>
                </c:pt>
                <c:pt idx="41">
                  <c:v>1.4999999999999998E-2</c:v>
                </c:pt>
                <c:pt idx="43">
                  <c:v>1.2999999999999998E-2</c:v>
                </c:pt>
                <c:pt idx="44">
                  <c:v>7.3999999999999996E-2</c:v>
                </c:pt>
                <c:pt idx="45">
                  <c:v>9.0000000000000024E-2</c:v>
                </c:pt>
                <c:pt idx="47">
                  <c:v>2.0000000000000052E-3</c:v>
                </c:pt>
                <c:pt idx="48">
                  <c:v>2.8000000000000001E-2</c:v>
                </c:pt>
                <c:pt idx="49">
                  <c:v>0.10900000000000012</c:v>
                </c:pt>
                <c:pt idx="51">
                  <c:v>0</c:v>
                </c:pt>
                <c:pt idx="52">
                  <c:v>9.0000000000000028E-3</c:v>
                </c:pt>
                <c:pt idx="53">
                  <c:v>2.5999999999999999E-2</c:v>
                </c:pt>
                <c:pt idx="54">
                  <c:v>7.0000000000000021E-2</c:v>
                </c:pt>
                <c:pt idx="56">
                  <c:v>4.5999999999999999E-2</c:v>
                </c:pt>
                <c:pt idx="57">
                  <c:v>3.2000000000000042E-2</c:v>
                </c:pt>
                <c:pt idx="58">
                  <c:v>3.6999999999999998E-2</c:v>
                </c:pt>
                <c:pt idx="59">
                  <c:v>8.4000000000000047E-2</c:v>
                </c:pt>
                <c:pt idx="61">
                  <c:v>0</c:v>
                </c:pt>
                <c:pt idx="62">
                  <c:v>0</c:v>
                </c:pt>
                <c:pt idx="63">
                  <c:v>0</c:v>
                </c:pt>
                <c:pt idx="64">
                  <c:v>0</c:v>
                </c:pt>
                <c:pt idx="66">
                  <c:v>0</c:v>
                </c:pt>
                <c:pt idx="67">
                  <c:v>0</c:v>
                </c:pt>
                <c:pt idx="68">
                  <c:v>0</c:v>
                </c:pt>
                <c:pt idx="69">
                  <c:v>0</c:v>
                </c:pt>
              </c:numCache>
            </c:numRef>
          </c:val>
        </c:ser>
        <c:gapWidth val="20"/>
        <c:overlap val="100"/>
        <c:axId val="72629248"/>
        <c:axId val="72639232"/>
      </c:barChart>
      <c:catAx>
        <c:axId val="72629248"/>
        <c:scaling>
          <c:orientation val="minMax"/>
        </c:scaling>
        <c:axPos val="b"/>
        <c:majorTickMark val="none"/>
        <c:tickLblPos val="nextTo"/>
        <c:txPr>
          <a:bodyPr/>
          <a:lstStyle/>
          <a:p>
            <a:pPr>
              <a:defRPr sz="1200"/>
            </a:pPr>
            <a:endParaRPr lang="en-US"/>
          </a:p>
        </c:txPr>
        <c:crossAx val="72639232"/>
        <c:crosses val="autoZero"/>
        <c:auto val="1"/>
        <c:lblAlgn val="ctr"/>
        <c:lblOffset val="100"/>
      </c:catAx>
      <c:valAx>
        <c:axId val="72639232"/>
        <c:scaling>
          <c:orientation val="minMax"/>
        </c:scaling>
        <c:axPos val="l"/>
        <c:majorGridlines/>
        <c:title>
          <c:tx>
            <c:rich>
              <a:bodyPr rot="-5400000" vert="horz"/>
              <a:lstStyle/>
              <a:p>
                <a:pPr>
                  <a:defRPr/>
                </a:pPr>
                <a:r>
                  <a:rPr lang="en-US"/>
                  <a:t>Relative Overhead</a:t>
                </a:r>
              </a:p>
            </c:rich>
          </c:tx>
          <c:layout/>
        </c:title>
        <c:numFmt formatCode="General" sourceLinked="1"/>
        <c:tickLblPos val="nextTo"/>
        <c:txPr>
          <a:bodyPr/>
          <a:lstStyle/>
          <a:p>
            <a:pPr>
              <a:defRPr sz="1600"/>
            </a:pPr>
            <a:endParaRPr lang="en-US"/>
          </a:p>
        </c:txPr>
        <c:crossAx val="72629248"/>
        <c:crosses val="autoZero"/>
        <c:crossBetween val="between"/>
      </c:valAx>
    </c:plotArea>
    <c:plotVisOnly val="1"/>
  </c:chart>
  <c:txPr>
    <a:bodyPr/>
    <a:lstStyle/>
    <a:p>
      <a:pPr>
        <a:defRPr sz="1800"/>
      </a:pPr>
      <a:endParaRPr lang="en-US"/>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A27839CF-FDF6-4482-91D8-6136B38F2209}" type="datetimeFigureOut">
              <a:rPr lang="en-US" smtClean="0"/>
              <a:pPr/>
              <a:t>3/17/2010</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82212287-00B2-4D19-918A-12207573CA60}"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D739F6D1-0A03-4241-9D47-1672CB9415F8}" type="datetimeFigureOut">
              <a:rPr lang="en-US" smtClean="0"/>
              <a:pPr/>
              <a:t>3/17/2010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B93AB58-8387-4731-8D35-ED0C1561E97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dirty="0" smtClean="0"/>
              <a:t>Hello everyone, I’m </a:t>
            </a:r>
            <a:r>
              <a:rPr lang="en-US" altLang="ko-KR" baseline="0" dirty="0" err="1" smtClean="0"/>
              <a:t>Dongyoon</a:t>
            </a:r>
            <a:r>
              <a:rPr lang="en-US" altLang="ko-KR" baseline="0" dirty="0" smtClean="0"/>
              <a:t> Lee from University of Michigan.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baseline="0" dirty="0" smtClean="0"/>
              <a:t>Today, I am going to present our paper, named </a:t>
            </a:r>
            <a:r>
              <a:rPr lang="en-US" altLang="ko-KR" baseline="0" dirty="0" err="1" smtClean="0"/>
              <a:t>Respec</a:t>
            </a:r>
            <a:r>
              <a:rPr lang="en-US" altLang="ko-KR" baseline="0" dirty="0" smtClean="0"/>
              <a:t>, that supports efficient online multiprocessor replay via Speculation and External Determinism.</a:t>
            </a:r>
          </a:p>
        </p:txBody>
      </p:sp>
      <p:sp>
        <p:nvSpPr>
          <p:cNvPr id="4" name="Slide Number Placeholder 3"/>
          <p:cNvSpPr>
            <a:spLocks noGrp="1"/>
          </p:cNvSpPr>
          <p:nvPr>
            <p:ph type="sldNum" sz="quarter" idx="10"/>
          </p:nvPr>
        </p:nvSpPr>
        <p:spPr/>
        <p:txBody>
          <a:bodyPr/>
          <a:lstStyle/>
          <a:p>
            <a:fld id="{0B93AB58-8387-4731-8D35-ED0C1561E97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Okay, now let’s see how data races affect divergence checks.</a:t>
            </a:r>
          </a:p>
          <a:p>
            <a:r>
              <a:rPr lang="en-US" baseline="0" dirty="0" smtClean="0"/>
              <a:t/>
            </a:r>
            <a:br>
              <a:rPr lang="en-US" baseline="0" dirty="0" smtClean="0"/>
            </a:br>
            <a:r>
              <a:rPr lang="en-US" baseline="0" dirty="0" smtClean="0"/>
              <a:t>First of all, note that not all races causes divergence checks to fail. That is, …</a:t>
            </a:r>
          </a:p>
          <a:p>
            <a:endParaRPr lang="en-US" baseline="0" dirty="0" smtClean="0"/>
          </a:p>
          <a:p>
            <a:r>
              <a:rPr lang="en-US" baseline="0" dirty="0" smtClean="0"/>
              <a:t>Let’s see with an example. Suppose we have an online replay of two threaded process. And second thread waits by iterating on a spin loop until the first thread set the variable x. Since the write and the reads are not explicitly ordered by synchronization operations, replayed process may execute different number of reads. However, the program state eventually converges and both processes generate the same output, so system output check will succeed.</a:t>
            </a:r>
          </a:p>
          <a:p>
            <a:r>
              <a:rPr lang="en-US" baseline="0" dirty="0" smtClean="0"/>
              <a:t> </a:t>
            </a:r>
          </a:p>
        </p:txBody>
      </p:sp>
      <p:sp>
        <p:nvSpPr>
          <p:cNvPr id="4" name="Slide Number Placeholder 3"/>
          <p:cNvSpPr>
            <a:spLocks noGrp="1"/>
          </p:cNvSpPr>
          <p:nvPr>
            <p:ph type="sldNum" sz="quarter" idx="10"/>
          </p:nvPr>
        </p:nvSpPr>
        <p:spPr/>
        <p:txBody>
          <a:bodyPr/>
          <a:lstStyle/>
          <a:p>
            <a:fld id="{0B93AB58-8387-4731-8D35-ED0C1561E974}"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However, this</a:t>
            </a:r>
            <a:r>
              <a:rPr lang="en-US" baseline="0" dirty="0" smtClean="0"/>
              <a:t> is not the case for harmful data races.</a:t>
            </a:r>
          </a:p>
          <a:p>
            <a:endParaRPr lang="en-US" baseline="0" dirty="0" smtClean="0"/>
          </a:p>
          <a:p>
            <a:r>
              <a:rPr lang="en-US" baseline="0" dirty="0" smtClean="0"/>
              <a:t>Suppose we have race condition between two stores x=1, and x=2. Plus, suppose replayed process executes two racy stores in a different order. Then, here the system call that depends on x will produce the different output, so divergence check will fail.</a:t>
            </a:r>
          </a:p>
          <a:p>
            <a:endParaRPr lang="en-US" baseline="0" dirty="0" smtClean="0"/>
          </a:p>
          <a:p>
            <a:r>
              <a:rPr lang="en-US" b="1" baseline="0" dirty="0" smtClean="0"/>
              <a:t>Here, this could cause two problems</a:t>
            </a:r>
            <a:r>
              <a:rPr lang="en-US" baseline="0" dirty="0" smtClean="0"/>
              <a:t>. First, we need to rollback to the beginning of program execution.</a:t>
            </a:r>
          </a:p>
          <a:p>
            <a:r>
              <a:rPr lang="en-US" baseline="0" dirty="0" smtClean="0"/>
              <a:t>Second, because we might have to rollback to the beginning, we cannot release output till the end of execution, which is undesirable for online uses.</a:t>
            </a:r>
          </a:p>
          <a:p>
            <a:endParaRPr lang="en-US" baseline="0" dirty="0" smtClean="0"/>
          </a:p>
        </p:txBody>
      </p:sp>
      <p:sp>
        <p:nvSpPr>
          <p:cNvPr id="4" name="Slide Number Placeholder 3"/>
          <p:cNvSpPr>
            <a:spLocks noGrp="1"/>
          </p:cNvSpPr>
          <p:nvPr>
            <p:ph type="sldNum" sz="quarter" idx="10"/>
          </p:nvPr>
        </p:nvSpPr>
        <p:spPr/>
        <p:txBody>
          <a:bodyPr/>
          <a:lstStyle/>
          <a:p>
            <a:fld id="{0B93AB58-8387-4731-8D35-ED0C1561E974}"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solved these problems by performing second type of divergence check, which is program state check. In addition to comparing system output for every system call, our system compares register and memory state between recorded and replayed process at semi-regular intervals called epoch.</a:t>
            </a:r>
          </a:p>
          <a:p>
            <a:endParaRPr lang="en-US" baseline="0" dirty="0" smtClean="0"/>
          </a:p>
          <a:p>
            <a:r>
              <a:rPr lang="en-US" baseline="0" dirty="0" smtClean="0"/>
              <a:t>This check allows us to have a safe intermediate point to release buffered output and to be recovered in case of </a:t>
            </a:r>
            <a:r>
              <a:rPr lang="en-US" baseline="0" dirty="0" err="1" smtClean="0"/>
              <a:t>mis</a:t>
            </a:r>
            <a:r>
              <a:rPr lang="en-US" baseline="0" dirty="0" smtClean="0"/>
              <a:t>-speculation.</a:t>
            </a:r>
          </a:p>
          <a:p>
            <a:endParaRPr lang="en-US" baseline="0" dirty="0" smtClean="0"/>
          </a:p>
          <a:p>
            <a:r>
              <a:rPr lang="en-US" baseline="0" dirty="0" smtClean="0"/>
              <a:t>Let’s see with the same example. Suppose at semi-regular intervals recorded process takes a checkpoint and replayed process compares register and memory state. If the check succeeds, then it is safe to release system output which have been buffered till that point. Moreover, if an execution diverges in future, it is sufficient to rollback to the beginning of the current epoch. </a:t>
            </a:r>
          </a:p>
          <a:p>
            <a:endParaRPr lang="en-US" baseline="0" dirty="0" smtClean="0"/>
          </a:p>
          <a:p>
            <a:r>
              <a:rPr lang="en-US" baseline="0" dirty="0" smtClean="0"/>
              <a:t>In case. ….</a:t>
            </a:r>
          </a:p>
          <a:p>
            <a:endParaRPr lang="en-US" baseline="0" dirty="0" smtClean="0"/>
          </a:p>
          <a:p>
            <a:r>
              <a:rPr lang="en-US" baseline="0" dirty="0" smtClean="0"/>
              <a:t>Sufficient to rollback to the intermediate … not beginning …</a:t>
            </a:r>
          </a:p>
        </p:txBody>
      </p:sp>
      <p:sp>
        <p:nvSpPr>
          <p:cNvPr id="4" name="Slide Number Placeholder 3"/>
          <p:cNvSpPr>
            <a:spLocks noGrp="1"/>
          </p:cNvSpPr>
          <p:nvPr>
            <p:ph type="sldNum" sz="quarter" idx="10"/>
          </p:nvPr>
        </p:nvSpPr>
        <p:spPr/>
        <p:txBody>
          <a:bodyPr/>
          <a:lstStyle/>
          <a:p>
            <a:fld id="{0B93AB58-8387-4731-8D35-ED0C1561E974}"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Okay, now lets talk about recovery mechanism in detail.</a:t>
            </a:r>
          </a:p>
          <a:p>
            <a:endParaRPr lang="en-US" baseline="0" dirty="0" smtClean="0"/>
          </a:p>
          <a:p>
            <a:r>
              <a:rPr lang="en-US" baseline="0" dirty="0" smtClean="0"/>
              <a:t>On </a:t>
            </a:r>
            <a:r>
              <a:rPr lang="en-US" baseline="0" dirty="0" err="1" smtClean="0"/>
              <a:t>mis</a:t>
            </a:r>
            <a:r>
              <a:rPr lang="en-US" baseline="0" dirty="0" smtClean="0"/>
              <a:t>-speculation, </a:t>
            </a:r>
            <a:r>
              <a:rPr lang="en-US" baseline="0" dirty="0" err="1" smtClean="0"/>
              <a:t>Respec</a:t>
            </a:r>
            <a:r>
              <a:rPr lang="en-US" baseline="0" dirty="0" smtClean="0"/>
              <a:t> rollbacks both recorded and replayed processes to the previous checkpoint, which is guaranteed to be in the same program state. Then we just re-execute the failed interval without additional support for simplicity.</a:t>
            </a:r>
          </a:p>
          <a:p>
            <a:endParaRPr lang="en-US" baseline="0" dirty="0" smtClean="0"/>
          </a:p>
          <a:p>
            <a:r>
              <a:rPr lang="en-US" baseline="0" dirty="0" smtClean="0"/>
              <a:t>For example, after rollback both processes, we hope that program state would eventually converge. However, this approach does not guarantee forward progress. Therefore, on repeated failure, we switch to </a:t>
            </a:r>
            <a:r>
              <a:rPr lang="en-US" baseline="0" dirty="0" err="1" smtClean="0"/>
              <a:t>uni</a:t>
            </a:r>
            <a:r>
              <a:rPr lang="en-US" baseline="0" dirty="0" smtClean="0"/>
              <a:t>-processor execution model. That is, we record and replay one thread at a time till the next blocking system call.</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B93AB58-8387-4731-8D35-ED0C1561E974}"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let’s</a:t>
            </a:r>
            <a:r>
              <a:rPr lang="en-US" baseline="0" dirty="0" smtClean="0"/>
              <a:t> briefly talk about our infrastructure.</a:t>
            </a:r>
          </a:p>
          <a:p>
            <a:endParaRPr lang="en-US" baseline="0" dirty="0" smtClean="0"/>
          </a:p>
          <a:p>
            <a:r>
              <a:rPr lang="en-US" dirty="0" smtClean="0"/>
              <a:t>We used</a:t>
            </a:r>
            <a:r>
              <a:rPr lang="en-US" baseline="0" dirty="0" smtClean="0"/>
              <a:t> speculator to support speculative execution. Speculator buffer output during speculation and release the buffered output on commit. Otherwise, it undo speculative changes and just squash buffered output. </a:t>
            </a:r>
          </a:p>
          <a:p>
            <a:endParaRPr lang="en-US" baseline="0" dirty="0" smtClean="0"/>
          </a:p>
          <a:p>
            <a:r>
              <a:rPr lang="en-US" baseline="0" dirty="0" smtClean="0"/>
              <a:t>Please refer to the paper for details in our implementation.</a:t>
            </a:r>
            <a:endParaRPr lang="en-US" dirty="0"/>
          </a:p>
        </p:txBody>
      </p:sp>
      <p:sp>
        <p:nvSpPr>
          <p:cNvPr id="4" name="Slide Number Placeholder 3"/>
          <p:cNvSpPr>
            <a:spLocks noGrp="1"/>
          </p:cNvSpPr>
          <p:nvPr>
            <p:ph type="sldNum" sz="quarter" idx="10"/>
          </p:nvPr>
        </p:nvSpPr>
        <p:spPr/>
        <p:txBody>
          <a:bodyPr/>
          <a:lstStyle/>
          <a:p>
            <a:fld id="{0B93AB58-8387-4731-8D35-ED0C1561E974}"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Okay,</a:t>
            </a:r>
            <a:r>
              <a:rPr lang="en-US" baseline="0" dirty="0" smtClean="0"/>
              <a:t> in the evaluation section, I will show</a:t>
            </a:r>
          </a:p>
          <a:p>
            <a:endParaRPr lang="en-US" baseline="0" dirty="0" smtClean="0"/>
          </a:p>
          <a:p>
            <a:r>
              <a:rPr lang="en-US" baseline="0" dirty="0" smtClean="0"/>
              <a:t>First, the overall performance results.</a:t>
            </a:r>
          </a:p>
          <a:p>
            <a:r>
              <a:rPr lang="en-US" baseline="0" dirty="0" smtClean="0"/>
              <a:t>Second, breakdown of performance overhead.</a:t>
            </a:r>
          </a:p>
          <a:p>
            <a:r>
              <a:rPr lang="en-US" baseline="0" dirty="0" smtClean="0"/>
              <a:t>Third, rollback frequency and overhead for racy programs.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B93AB58-8387-4731-8D35-ED0C1561E974}"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tested</a:t>
            </a:r>
            <a:r>
              <a:rPr lang="en-US" baseline="0" dirty="0" smtClean="0"/>
              <a:t> our system on 8 core machine, and run 1-to-4 worker </a:t>
            </a:r>
            <a:r>
              <a:rPr lang="en-US" baseline="0" dirty="0" err="1" smtClean="0"/>
              <a:t>theads</a:t>
            </a:r>
            <a:r>
              <a:rPr lang="en-US" baseline="0" dirty="0" smtClean="0"/>
              <a:t>. We run both recorded and replayed process on a single machine, and tested 5 programs in PARSEC, 6 programs in SPLASH, and 4 real applications which include </a:t>
            </a:r>
            <a:r>
              <a:rPr lang="en-US" baseline="0" dirty="0" err="1" smtClean="0"/>
              <a:t>pbzip</a:t>
            </a:r>
            <a:r>
              <a:rPr lang="en-US" baseline="0" dirty="0" smtClean="0"/>
              <a:t>, </a:t>
            </a:r>
            <a:r>
              <a:rPr lang="en-US" baseline="0" dirty="0" err="1" smtClean="0"/>
              <a:t>pfscan</a:t>
            </a:r>
            <a:r>
              <a:rPr lang="en-US" baseline="0" dirty="0" smtClean="0"/>
              <a:t>, </a:t>
            </a:r>
            <a:r>
              <a:rPr lang="en-US" baseline="0" dirty="0" err="1" smtClean="0"/>
              <a:t>aget</a:t>
            </a:r>
            <a:r>
              <a:rPr lang="en-US" baseline="0" dirty="0" smtClean="0"/>
              <a:t> and Apache.</a:t>
            </a:r>
            <a:endParaRPr lang="en-US" dirty="0"/>
          </a:p>
        </p:txBody>
      </p:sp>
      <p:sp>
        <p:nvSpPr>
          <p:cNvPr id="4" name="Slide Number Placeholder 3"/>
          <p:cNvSpPr>
            <a:spLocks noGrp="1"/>
          </p:cNvSpPr>
          <p:nvPr>
            <p:ph type="sldNum" sz="quarter" idx="10"/>
          </p:nvPr>
        </p:nvSpPr>
        <p:spPr/>
        <p:txBody>
          <a:bodyPr/>
          <a:lstStyle/>
          <a:p>
            <a:fld id="{0B93AB58-8387-4731-8D35-ED0C1561E974}"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The first</a:t>
            </a:r>
            <a:r>
              <a:rPr lang="en-US" altLang="ko-KR" baseline="0" dirty="0" smtClean="0"/>
              <a:t> figure shows the performance results of our system. Y-axis shows the relative overhead with respect to the original execution, and X-axis includes all 15 applications with different number of worker threads.</a:t>
            </a:r>
          </a:p>
          <a:p>
            <a:endParaRPr lang="en-US" altLang="ko-KR" baseline="0" dirty="0" smtClean="0"/>
          </a:p>
          <a:p>
            <a:r>
              <a:rPr lang="en-US" altLang="ko-KR" baseline="0" dirty="0" smtClean="0"/>
              <a:t>On average, </a:t>
            </a:r>
            <a:r>
              <a:rPr lang="en-US" altLang="ko-KR" baseline="0" dirty="0" err="1" smtClean="0"/>
              <a:t>Respec</a:t>
            </a:r>
            <a:r>
              <a:rPr lang="en-US" altLang="ko-KR" baseline="0" dirty="0" smtClean="0"/>
              <a:t> shows 18% of slowdown for 2 threads and 55% for 4 threads.</a:t>
            </a:r>
          </a:p>
          <a:p>
            <a:r>
              <a:rPr lang="en-US" altLang="ko-KR" baseline="0" dirty="0" smtClean="0"/>
              <a:t>Real applications including Apache also showed less than 50% of slowdown for 4 worker threads.</a:t>
            </a:r>
          </a:p>
          <a:p>
            <a:endParaRPr lang="en-US" altLang="ko-KR" baseline="0" dirty="0" smtClean="0"/>
          </a:p>
          <a:p>
            <a:r>
              <a:rPr lang="en-US" altLang="ko-KR" baseline="0" dirty="0" smtClean="0"/>
              <a:t>As the second result, We also breakdown the source of performance overhead into 4 categories.</a:t>
            </a:r>
            <a:endParaRPr lang="ko-KR" altLang="en-US" dirty="0"/>
          </a:p>
        </p:txBody>
      </p:sp>
      <p:sp>
        <p:nvSpPr>
          <p:cNvPr id="4" name="슬라이드 번호 개체 틀 3"/>
          <p:cNvSpPr>
            <a:spLocks noGrp="1"/>
          </p:cNvSpPr>
          <p:nvPr>
            <p:ph type="sldNum" sz="quarter" idx="10"/>
          </p:nvPr>
        </p:nvSpPr>
        <p:spPr/>
        <p:txBody>
          <a:bodyPr/>
          <a:lstStyle/>
          <a:p>
            <a:fld id="{0B93AB58-8387-4731-8D35-ED0C1561E974}"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baseline="0" dirty="0" smtClean="0"/>
              <a:t>First source is redundant execution overhead. </a:t>
            </a:r>
            <a:br>
              <a:rPr lang="en-US" altLang="ko-KR" baseline="0" dirty="0" smtClean="0"/>
            </a:br>
            <a:endParaRPr lang="en-US" altLang="ko-KR" baseline="0" dirty="0" smtClean="0"/>
          </a:p>
          <a:p>
            <a:r>
              <a:rPr lang="en-US" altLang="ko-KR" baseline="0" dirty="0" smtClean="0"/>
              <a:t>We run both recorded and replayed processes concurrently, so there is an overhead mainly due to sharing limited resources such as memory bandwidth or shared cache. Note that this forms a lower bound of online replay. </a:t>
            </a:r>
          </a:p>
          <a:p>
            <a:endParaRPr lang="en-US" altLang="ko-KR" baseline="0" dirty="0" smtClean="0"/>
          </a:p>
          <a:p>
            <a:r>
              <a:rPr lang="en-US" altLang="ko-KR" baseline="0" dirty="0" smtClean="0"/>
              <a:t>On average, redundant execution overhead contributes 25% of total cost for 4 threads, and it was the main cost for </a:t>
            </a:r>
            <a:r>
              <a:rPr lang="en-US" altLang="ko-KR" baseline="0" dirty="0" err="1" smtClean="0"/>
              <a:t>streamcluster</a:t>
            </a:r>
            <a:r>
              <a:rPr lang="en-US" altLang="ko-KR" baseline="0" dirty="0" smtClean="0"/>
              <a:t>.</a:t>
            </a:r>
            <a:endParaRPr lang="ko-KR" altLang="en-US" dirty="0"/>
          </a:p>
        </p:txBody>
      </p:sp>
      <p:sp>
        <p:nvSpPr>
          <p:cNvPr id="4" name="슬라이드 번호 개체 틀 3"/>
          <p:cNvSpPr>
            <a:spLocks noGrp="1"/>
          </p:cNvSpPr>
          <p:nvPr>
            <p:ph type="sldNum" sz="quarter" idx="10"/>
          </p:nvPr>
        </p:nvSpPr>
        <p:spPr/>
        <p:txBody>
          <a:bodyPr/>
          <a:lstStyle/>
          <a:p>
            <a:fld id="{0B93AB58-8387-4731-8D35-ED0C1561E974}"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The</a:t>
            </a:r>
            <a:r>
              <a:rPr lang="en-US" altLang="ko-KR" baseline="0" dirty="0" smtClean="0"/>
              <a:t> second source is epoch overhead, which is caused by checkpoint and artificial epoch barrier. In general, this cost increases as the number of threads grows. On average, 17% of total cost is attributed to epoch overhead.</a:t>
            </a:r>
          </a:p>
          <a:p>
            <a:endParaRPr lang="en-US" altLang="ko-KR" baseline="0" dirty="0" smtClean="0"/>
          </a:p>
          <a:p>
            <a:endParaRPr lang="ko-KR" altLang="en-US" dirty="0"/>
          </a:p>
        </p:txBody>
      </p:sp>
      <p:sp>
        <p:nvSpPr>
          <p:cNvPr id="4" name="슬라이드 번호 개체 틀 3"/>
          <p:cNvSpPr>
            <a:spLocks noGrp="1"/>
          </p:cNvSpPr>
          <p:nvPr>
            <p:ph type="sldNum" sz="quarter" idx="10"/>
          </p:nvPr>
        </p:nvSpPr>
        <p:spPr/>
        <p:txBody>
          <a:bodyPr/>
          <a:lstStyle/>
          <a:p>
            <a:fld id="{0B93AB58-8387-4731-8D35-ED0C1561E974}"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Okay, the main topic of this talk is deterministic replay. A deterministic replay system that records non-deterministic events during recording and reproduces the same events during replay has shown to be useful in many dimensions.</a:t>
            </a:r>
          </a:p>
          <a:p>
            <a:endParaRPr lang="en-US" baseline="0" dirty="0" smtClean="0"/>
          </a:p>
          <a:p>
            <a:r>
              <a:rPr lang="en-US" baseline="0" dirty="0" smtClean="0"/>
              <a:t>We can categorize the uses of replay system into offline and online according to its replay type. Offline replay system where replay can be performed repeatedly after the original run has completed can be used for debugging or forensics. For example, the replay system can help programmers reproduce non-deterministic bugs such as data races, dead locks and atomicity violations.</a:t>
            </a:r>
          </a:p>
          <a:p>
            <a:endParaRPr lang="en-US" baseline="0" dirty="0" smtClean="0"/>
          </a:p>
          <a:p>
            <a:r>
              <a:rPr lang="en-US" baseline="0" dirty="0" smtClean="0"/>
              <a:t>On the other hand, there are online replay uses as well. By recording and replaying concurrently, one can use reply systems for fault tolerance or decoupled runtime checks such as bounds check and taint propagation analysis.</a:t>
            </a:r>
          </a:p>
          <a:p>
            <a:endParaRPr lang="en-US" baseline="0" dirty="0" smtClean="0"/>
          </a:p>
          <a:p>
            <a:r>
              <a:rPr lang="en-US" baseline="0" dirty="0" smtClean="0"/>
              <a:t>With the advent of multi-core processors, deterministic replay system has taken on greater importance. </a:t>
            </a:r>
          </a:p>
          <a:p>
            <a:endParaRPr lang="en-US" baseline="0" dirty="0" smtClean="0"/>
          </a:p>
          <a:p>
            <a:r>
              <a:rPr lang="en-US" baseline="0" dirty="0" smtClean="0"/>
              <a:t>However, efficient multi-processor replay is a challenging problem, and online multi-processor replay is even more challenging. Here, before taking up the main subject, I’d like to make clear that we focus on online replay for multi-processors.</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B93AB58-8387-4731-8D35-ED0C1561E974}"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The third</a:t>
            </a:r>
            <a:r>
              <a:rPr lang="en-US" altLang="ko-KR" baseline="0" dirty="0" smtClean="0"/>
              <a:t> source is memory comparison overhead. As one of divergence checks, our system compares memory state between recorded and replayed processes. We optimized this cost by only comparing dirty pages between checkpoints and parallelizing the comparison.</a:t>
            </a:r>
          </a:p>
          <a:p>
            <a:endParaRPr lang="en-US" altLang="ko-KR" baseline="0" dirty="0" smtClean="0"/>
          </a:p>
          <a:p>
            <a:r>
              <a:rPr lang="en-US" altLang="ko-KR" baseline="0" dirty="0" smtClean="0"/>
              <a:t>On average, memory comparison overhead contributes 16% of total cost for 4 threads, and it was the main cost for ocean.</a:t>
            </a:r>
            <a:endParaRPr lang="ko-KR" altLang="en-US" dirty="0"/>
          </a:p>
        </p:txBody>
      </p:sp>
      <p:sp>
        <p:nvSpPr>
          <p:cNvPr id="4" name="슬라이드 번호 개체 틀 3"/>
          <p:cNvSpPr>
            <a:spLocks noGrp="1"/>
          </p:cNvSpPr>
          <p:nvPr>
            <p:ph type="sldNum" sz="quarter" idx="10"/>
          </p:nvPr>
        </p:nvSpPr>
        <p:spPr/>
        <p:txBody>
          <a:bodyPr/>
          <a:lstStyle/>
          <a:p>
            <a:fld id="{0B93AB58-8387-4731-8D35-ED0C1561E974}"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The last source is logging overhead.</a:t>
            </a:r>
            <a:r>
              <a:rPr lang="en-US" altLang="ko-KR" baseline="0" dirty="0" smtClean="0"/>
              <a:t> </a:t>
            </a:r>
          </a:p>
          <a:p>
            <a:endParaRPr lang="en-US" altLang="ko-KR" baseline="0" dirty="0" smtClean="0"/>
          </a:p>
          <a:p>
            <a:r>
              <a:rPr lang="en-US" altLang="ko-KR" dirty="0" smtClean="0"/>
              <a:t>Our system records</a:t>
            </a:r>
            <a:r>
              <a:rPr lang="en-US" altLang="ko-KR" baseline="0" dirty="0" smtClean="0"/>
              <a:t> and replays synch. ops and system calls, and it is the main cost for many applications.</a:t>
            </a:r>
          </a:p>
          <a:p>
            <a:r>
              <a:rPr lang="en-US" altLang="ko-KR" baseline="0" dirty="0" smtClean="0"/>
              <a:t>It contributes 42% of total cost for 4 threads and it was significant for applications with fine-grained </a:t>
            </a:r>
            <a:r>
              <a:rPr lang="en-US" altLang="ko-KR" baseline="0" dirty="0" err="1" smtClean="0"/>
              <a:t>sych’s</a:t>
            </a:r>
            <a:r>
              <a:rPr lang="en-US" altLang="ko-KR" baseline="0" dirty="0" smtClean="0"/>
              <a:t> like </a:t>
            </a:r>
            <a:r>
              <a:rPr lang="en-US" altLang="ko-KR" baseline="0" dirty="0" err="1" smtClean="0"/>
              <a:t>fluidanimate</a:t>
            </a:r>
            <a:r>
              <a:rPr lang="en-US" altLang="ko-KR" baseline="0" dirty="0" smtClean="0"/>
              <a:t> and </a:t>
            </a:r>
            <a:r>
              <a:rPr lang="en-US" altLang="ko-KR" baseline="0" dirty="0" err="1" smtClean="0"/>
              <a:t>raytrace</a:t>
            </a:r>
            <a:r>
              <a:rPr lang="en-US" altLang="ko-KR" baseline="0" dirty="0" smtClean="0"/>
              <a:t>.</a:t>
            </a:r>
          </a:p>
        </p:txBody>
      </p:sp>
      <p:sp>
        <p:nvSpPr>
          <p:cNvPr id="4" name="슬라이드 번호 개체 틀 3"/>
          <p:cNvSpPr>
            <a:spLocks noGrp="1"/>
          </p:cNvSpPr>
          <p:nvPr>
            <p:ph type="sldNum" sz="quarter" idx="10"/>
          </p:nvPr>
        </p:nvSpPr>
        <p:spPr/>
        <p:txBody>
          <a:bodyPr/>
          <a:lstStyle/>
          <a:p>
            <a:fld id="{0B93AB58-8387-4731-8D35-ED0C1561E974}"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last result shows</a:t>
            </a:r>
            <a:r>
              <a:rPr lang="en-US" baseline="0" dirty="0" smtClean="0"/>
              <a:t> rollback frequency and overhead for racy applications. We have two racy programs pbzip2 and </a:t>
            </a:r>
            <a:r>
              <a:rPr lang="en-US" baseline="0" dirty="0" err="1" smtClean="0"/>
              <a:t>aget</a:t>
            </a:r>
            <a:r>
              <a:rPr lang="en-US" baseline="0" dirty="0" smtClean="0"/>
              <a:t>.</a:t>
            </a:r>
          </a:p>
          <a:p>
            <a:r>
              <a:rPr lang="en-US" baseline="0" dirty="0" smtClean="0"/>
              <a:t>We ran pbzip2 100 times with 4 threads and could see 16% of roll-backed executions. For </a:t>
            </a:r>
            <a:r>
              <a:rPr lang="en-US" baseline="0" dirty="0" err="1" smtClean="0"/>
              <a:t>Aget</a:t>
            </a:r>
            <a:r>
              <a:rPr lang="en-US" baseline="0" dirty="0" smtClean="0"/>
              <a:t>, we could see that 20% of executions invoke one or two rollbacks.</a:t>
            </a:r>
          </a:p>
          <a:p>
            <a:endParaRPr lang="en-US" baseline="0" dirty="0" smtClean="0"/>
          </a:p>
          <a:p>
            <a:r>
              <a:rPr lang="en-US" baseline="0" dirty="0" smtClean="0"/>
              <a:t>And, without rollback, </a:t>
            </a:r>
            <a:r>
              <a:rPr lang="en-US" baseline="0" dirty="0" err="1" smtClean="0"/>
              <a:t>pbzip</a:t>
            </a:r>
            <a:r>
              <a:rPr lang="en-US" baseline="0" dirty="0" smtClean="0"/>
              <a:t> showed 41% of slowdown and it increase up to 105% with two rollbacks. But, since only 16% of executions include rollbacks, the averaged overhead was 45%.</a:t>
            </a:r>
          </a:p>
          <a:p>
            <a:endParaRPr lang="en-US" baseline="0" dirty="0" smtClean="0"/>
          </a:p>
          <a:p>
            <a:r>
              <a:rPr lang="en-US" baseline="0" dirty="0" smtClean="0"/>
              <a:t>On the other head, rollback overhead for </a:t>
            </a:r>
            <a:r>
              <a:rPr lang="en-US" baseline="0" dirty="0" err="1" smtClean="0"/>
              <a:t>Aget</a:t>
            </a:r>
            <a:r>
              <a:rPr lang="en-US" baseline="0" dirty="0" smtClean="0"/>
              <a:t> was negligible. This is due to frequent checkpoints in </a:t>
            </a:r>
            <a:r>
              <a:rPr lang="en-US" baseline="0" smtClean="0"/>
              <a:t>network application. </a:t>
            </a:r>
            <a:r>
              <a:rPr lang="en-US" baseline="0" dirty="0" smtClean="0"/>
              <a:t>Whenever </a:t>
            </a:r>
            <a:r>
              <a:rPr lang="en-US" baseline="0" dirty="0" err="1" smtClean="0"/>
              <a:t>Aget</a:t>
            </a:r>
            <a:r>
              <a:rPr lang="en-US" baseline="0" dirty="0" smtClean="0"/>
              <a:t> makes a network output, </a:t>
            </a:r>
            <a:r>
              <a:rPr lang="en-US" baseline="0" dirty="0" err="1" smtClean="0"/>
              <a:t>Respec</a:t>
            </a:r>
            <a:r>
              <a:rPr lang="en-US" baseline="0" dirty="0" smtClean="0"/>
              <a:t> takes a checkpoint, which make the length of epoch short. This implied that we have small amount of work to be </a:t>
            </a:r>
            <a:r>
              <a:rPr lang="en-US" baseline="0" smtClean="0"/>
              <a:t>re-done in case of </a:t>
            </a:r>
            <a:r>
              <a:rPr lang="en-US" baseline="0" dirty="0" err="1" smtClean="0"/>
              <a:t>mis</a:t>
            </a:r>
            <a:r>
              <a:rPr lang="en-US" baseline="0" dirty="0" smtClean="0"/>
              <a:t>-speculation.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B93AB58-8387-4731-8D35-ED0C1561E974}"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Let me conclude</a:t>
            </a:r>
            <a:r>
              <a:rPr lang="en-US" altLang="ko-KR" baseline="0" dirty="0" smtClean="0"/>
              <a:t> my talk. </a:t>
            </a:r>
          </a:p>
          <a:p>
            <a:endParaRPr lang="en-US" altLang="ko-KR" baseline="0" dirty="0" smtClean="0"/>
          </a:p>
          <a:p>
            <a:r>
              <a:rPr lang="en-US" altLang="ko-KR" baseline="0" dirty="0" smtClean="0"/>
              <a:t>Our goal is to build a deterministic replay system for multi-threaded programs which is software-only and supports online replay.</a:t>
            </a:r>
          </a:p>
          <a:p>
            <a:endParaRPr lang="en-US" altLang="ko-KR" baseline="0" dirty="0" smtClean="0"/>
          </a:p>
          <a:p>
            <a:r>
              <a:rPr lang="en-US" altLang="ko-KR" baseline="0" dirty="0" smtClean="0"/>
              <a:t>We speculated that a program execution is data race free and used rollback and retry if needed. Moreover, we leveraged external determinism by matching system output and program states.</a:t>
            </a:r>
          </a:p>
          <a:p>
            <a:endParaRPr lang="en-US" altLang="ko-KR" baseline="0" dirty="0" smtClean="0"/>
          </a:p>
          <a:p>
            <a:r>
              <a:rPr lang="en-US" altLang="ko-KR" baseline="0" dirty="0" smtClean="0"/>
              <a:t>Our performance results showed 18% slowdown for 2 threads and 55% for 4 threads.</a:t>
            </a:r>
          </a:p>
          <a:p>
            <a:endParaRPr lang="en-US" altLang="ko-KR" baseline="0" dirty="0" smtClean="0"/>
          </a:p>
          <a:p>
            <a:r>
              <a:rPr lang="en-US" altLang="ko-KR" baseline="0" dirty="0" smtClean="0"/>
              <a:t>Thank you, and I am happy to take any question.</a:t>
            </a:r>
          </a:p>
          <a:p>
            <a:endParaRPr lang="en-US" altLang="ko-KR" baseline="0" dirty="0" smtClean="0"/>
          </a:p>
          <a:p>
            <a:endParaRPr lang="en-US" altLang="ko-KR" baseline="0" dirty="0" smtClean="0"/>
          </a:p>
        </p:txBody>
      </p:sp>
      <p:sp>
        <p:nvSpPr>
          <p:cNvPr id="4" name="슬라이드 번호 개체 틀 3"/>
          <p:cNvSpPr>
            <a:spLocks noGrp="1"/>
          </p:cNvSpPr>
          <p:nvPr>
            <p:ph type="sldNum" sz="quarter" idx="10"/>
          </p:nvPr>
        </p:nvSpPr>
        <p:spPr/>
        <p:txBody>
          <a:bodyPr/>
          <a:lstStyle/>
          <a:p>
            <a:fld id="{0B93AB58-8387-4731-8D35-ED0C1561E974}" type="slidenum">
              <a:rPr lang="en-US" smtClean="0"/>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a:t>
            </a:r>
            <a:r>
              <a:rPr lang="en-US" baseline="0" dirty="0" smtClean="0"/>
              <a:t> see how online replay system can be used for fault tolerance.</a:t>
            </a:r>
          </a:p>
          <a:p>
            <a:endParaRPr lang="en-US" dirty="0" smtClean="0"/>
          </a:p>
          <a:p>
            <a:r>
              <a:rPr lang="en-US" dirty="0" smtClean="0"/>
              <a:t>Suppose we have a</a:t>
            </a:r>
            <a:r>
              <a:rPr lang="en-US" baseline="0" dirty="0" smtClean="0"/>
              <a:t> server system that interacts with clients and maintains a replica whose state is synchronized with the state of a primary server by recording and replaying external input, I mean, clients’ requests in this example.</a:t>
            </a:r>
          </a:p>
          <a:p>
            <a:endParaRPr lang="en-US" baseline="0" dirty="0" smtClean="0"/>
          </a:p>
          <a:p>
            <a:r>
              <a:rPr lang="en-US" baseline="0" dirty="0" smtClean="0"/>
              <a:t>Suppose the primary server faulted while processing the client’s request. Since the replica is in the same state as the primary server via replay, it can take over the processing and send back the corresponding response as if nothing had happened.</a:t>
            </a:r>
          </a:p>
          <a:p>
            <a:endParaRPr lang="en-US" baseline="0" dirty="0" smtClean="0"/>
          </a:p>
          <a:p>
            <a:r>
              <a:rPr lang="en-US" baseline="0" dirty="0" smtClean="0"/>
              <a:t>As an another use, online replay system also can be used for decoupled runtime checks such as taint analysis or bounds checking. Here, the goal is to hide the cost of runtime checks by decoupling those checks from the original execution. </a:t>
            </a:r>
          </a:p>
          <a:p>
            <a:endParaRPr lang="en-US" baseline="0" dirty="0" smtClean="0"/>
          </a:p>
          <a:p>
            <a:r>
              <a:rPr lang="en-US" baseline="0" dirty="0" smtClean="0"/>
              <a:t>Let’s say we have an application, and a program region A is being executed on processor 1. Suppose we replay the region A in parallel on another processor with additional checks. The replayed execution with checks may take longer than original, but before it completes, we can fork and check the next region B on another core by overlapping the checked </a:t>
            </a:r>
            <a:r>
              <a:rPr lang="en-US" baseline="0" dirty="0" err="1" smtClean="0"/>
              <a:t>interveals</a:t>
            </a:r>
            <a:r>
              <a:rPr lang="en-US" baseline="0" dirty="0" smtClean="0"/>
              <a:t>. Similarly, we can fork and check the region C in parallel.</a:t>
            </a:r>
          </a:p>
          <a:p>
            <a:endParaRPr lang="en-US" baseline="0" dirty="0" smtClean="0"/>
          </a:p>
          <a:p>
            <a:r>
              <a:rPr lang="en-US" baseline="0" dirty="0" smtClean="0"/>
              <a:t>Note that since we perform the runtime checks on the replayed execution, these checks are valid for the original run and we can take advantage of parallelism.</a:t>
            </a:r>
          </a:p>
          <a:p>
            <a:endParaRPr lang="en-US" baseline="0" dirty="0" smtClean="0"/>
          </a:p>
          <a:p>
            <a:r>
              <a:rPr lang="en-US" baseline="0" dirty="0" smtClean="0"/>
              <a:t>For these online uses, the system should be able to support concurrent record and replay and both should be efficient. Otherwise, the slow part will limit the overall performance of the system. </a:t>
            </a:r>
          </a:p>
        </p:txBody>
      </p:sp>
      <p:sp>
        <p:nvSpPr>
          <p:cNvPr id="4" name="Slide Number Placeholder 3"/>
          <p:cNvSpPr>
            <a:spLocks noGrp="1"/>
          </p:cNvSpPr>
          <p:nvPr>
            <p:ph type="sldNum" sz="quarter" idx="10"/>
          </p:nvPr>
        </p:nvSpPr>
        <p:spPr/>
        <p:txBody>
          <a:bodyPr/>
          <a:lstStyle/>
          <a:p>
            <a:fld id="{0B93AB58-8387-4731-8D35-ED0C1561E97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Deterministic replay for </a:t>
            </a:r>
            <a:r>
              <a:rPr lang="en-US" baseline="0" dirty="0" err="1" smtClean="0"/>
              <a:t>uniprocessors</a:t>
            </a:r>
            <a:r>
              <a:rPr lang="en-US" baseline="0" dirty="0" smtClean="0"/>
              <a:t> can be provided at low cost by recording non-deterministic program input such as system calls and signals, and thread scheduling.</a:t>
            </a:r>
          </a:p>
          <a:p>
            <a:endParaRPr lang="en-US" baseline="0" dirty="0" smtClean="0"/>
          </a:p>
          <a:p>
            <a:r>
              <a:rPr lang="en-US" baseline="0" dirty="0" smtClean="0"/>
              <a:t>However,  it is much harder for multi-processors because we need to detect  and log shared memory dependencies as well.</a:t>
            </a:r>
          </a:p>
          <a:p>
            <a:endParaRPr lang="en-US" baseline="0" dirty="0" smtClean="0"/>
          </a:p>
          <a:p>
            <a:r>
              <a:rPr lang="en-US" baseline="0" dirty="0" smtClean="0"/>
              <a:t>Past software-based solutions such as </a:t>
            </a:r>
            <a:r>
              <a:rPr lang="en-US" baseline="0" dirty="0" err="1" smtClean="0"/>
              <a:t>PinSEL</a:t>
            </a:r>
            <a:r>
              <a:rPr lang="en-US" baseline="0" dirty="0" smtClean="0"/>
              <a:t> and </a:t>
            </a:r>
            <a:r>
              <a:rPr lang="en-US" baseline="0" dirty="0" err="1" smtClean="0"/>
              <a:t>iDNA</a:t>
            </a:r>
            <a:r>
              <a:rPr lang="en-US" baseline="0" dirty="0" smtClean="0"/>
              <a:t> monitored every memory operation and showed 10-100x performance overhead.  SMP-</a:t>
            </a:r>
            <a:r>
              <a:rPr lang="en-US" baseline="0" dirty="0" err="1" smtClean="0"/>
              <a:t>Revirt</a:t>
            </a:r>
            <a:r>
              <a:rPr lang="en-US" baseline="0" dirty="0" smtClean="0"/>
              <a:t> took advantage of page protection to detect shared memory dependencies efficiently, but still showed 2-9x overhead. </a:t>
            </a:r>
          </a:p>
          <a:p>
            <a:endParaRPr lang="en-US" baseline="0" dirty="0" smtClean="0"/>
          </a:p>
          <a:p>
            <a:r>
              <a:rPr lang="en-US" baseline="0" dirty="0" smtClean="0"/>
              <a:t>The latest replay solutions called ODR, PRES, and Replay-SAT showed much smaller recording overhead by not eagerly logging shared memory dependencies. Instead, they used offline search to reconstruct shared memory dependencies before replay. Therefore, these approach are not good for online uses either. </a:t>
            </a:r>
          </a:p>
          <a:p>
            <a:endParaRPr lang="en-US" baseline="0" dirty="0" smtClean="0"/>
          </a:p>
          <a:p>
            <a:r>
              <a:rPr lang="en-US" baseline="0" dirty="0" smtClean="0"/>
              <a:t>Moreover, there also have been lots of proposal to add hardware support for efficient logging, but all of them require custom hardware, which do not exist today.</a:t>
            </a:r>
          </a:p>
          <a:p>
            <a:endParaRPr lang="en-US" baseline="0" dirty="0" smtClean="0"/>
          </a:p>
          <a:p>
            <a:r>
              <a:rPr lang="en-US" baseline="0" dirty="0" smtClean="0"/>
              <a:t>In sum, all the previous solutions are either slow OR require custom hardware.</a:t>
            </a:r>
          </a:p>
          <a:p>
            <a:endParaRPr lang="en-US" baseline="0" dirty="0" smtClean="0"/>
          </a:p>
        </p:txBody>
      </p:sp>
      <p:sp>
        <p:nvSpPr>
          <p:cNvPr id="4" name="Slide Number Placeholder 3"/>
          <p:cNvSpPr>
            <a:spLocks noGrp="1"/>
          </p:cNvSpPr>
          <p:nvPr>
            <p:ph type="sldNum" sz="quarter" idx="10"/>
          </p:nvPr>
        </p:nvSpPr>
        <p:spPr/>
        <p:txBody>
          <a:bodyPr/>
          <a:lstStyle/>
          <a:p>
            <a:fld id="{0B93AB58-8387-4731-8D35-ED0C1561E97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Okay, here, let me briefly</a:t>
            </a:r>
            <a:r>
              <a:rPr lang="en-US" baseline="0" dirty="0" smtClean="0"/>
              <a:t> overview our system.</a:t>
            </a:r>
          </a:p>
          <a:p>
            <a:endParaRPr lang="en-US" dirty="0" smtClean="0"/>
          </a:p>
          <a:p>
            <a:r>
              <a:rPr lang="en-US" dirty="0" smtClean="0"/>
              <a:t>The goal</a:t>
            </a:r>
            <a:r>
              <a:rPr lang="en-US" baseline="0" dirty="0" smtClean="0"/>
              <a:t> is to build an efficient online software-only replay system. </a:t>
            </a:r>
            <a:r>
              <a:rPr lang="en-US" dirty="0" smtClean="0"/>
              <a:t>Our system, named</a:t>
            </a:r>
            <a:r>
              <a:rPr lang="en-US" baseline="0" dirty="0" smtClean="0"/>
              <a:t> </a:t>
            </a:r>
            <a:r>
              <a:rPr lang="en-US" dirty="0" err="1" smtClean="0"/>
              <a:t>Respec</a:t>
            </a:r>
            <a:r>
              <a:rPr lang="en-US" dirty="0" smtClean="0"/>
              <a:t>,</a:t>
            </a:r>
            <a:r>
              <a:rPr lang="en-US" baseline="0" dirty="0" smtClean="0"/>
              <a:t> supports concurrent record and replay of user-level process. To start online replay, the recorded process, I mean, the original process, forks off the replayed process and they both run concurrently on multi-cores.</a:t>
            </a:r>
          </a:p>
          <a:p>
            <a:endParaRPr lang="en-US" baseline="0" dirty="0" smtClean="0"/>
          </a:p>
          <a:p>
            <a:r>
              <a:rPr lang="en-US" baseline="0" dirty="0" smtClean="0"/>
              <a:t>Our key idea to make both record and replay efficient is Speculation and Check</a:t>
            </a:r>
          </a:p>
          <a:p>
            <a:endParaRPr lang="en-US" baseline="0" dirty="0" smtClean="0"/>
          </a:p>
          <a:p>
            <a:r>
              <a:rPr lang="en-US" baseline="0" dirty="0" smtClean="0"/>
              <a:t>Since the majority of program execution would be race free, we speculate that an execution is data race free, and optimistically record and replay the order of synchronization operations. Then0 k, to ensure the correct replay for an execution with data races, we detect </a:t>
            </a:r>
            <a:r>
              <a:rPr lang="en-US" baseline="0" dirty="0" err="1" smtClean="0"/>
              <a:t>mis</a:t>
            </a:r>
            <a:r>
              <a:rPr lang="en-US" baseline="0" dirty="0" smtClean="0"/>
              <a:t>-speculation using a cheap check, and on </a:t>
            </a:r>
            <a:r>
              <a:rPr lang="en-US" baseline="0" dirty="0" err="1" smtClean="0"/>
              <a:t>mis</a:t>
            </a:r>
            <a:r>
              <a:rPr lang="en-US" baseline="0" dirty="0" smtClean="0"/>
              <a:t>-speculation, which should happen rarely, we recover it using a heavy-weight recorder.</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0B93AB58-8387-4731-8D35-ED0C1561E97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Okay,</a:t>
            </a:r>
            <a:r>
              <a:rPr lang="en-US" baseline="0" dirty="0" smtClean="0"/>
              <a:t> now let’s see our system in detail.</a:t>
            </a:r>
          </a:p>
          <a:p>
            <a:endParaRPr lang="en-US" baseline="0" dirty="0" smtClean="0"/>
          </a:p>
          <a:p>
            <a:r>
              <a:rPr lang="en-US" baseline="0" dirty="0" smtClean="0"/>
              <a:t>Here, I will talk about, first, how to speculate data race free, second, how to detect </a:t>
            </a:r>
            <a:r>
              <a:rPr lang="en-US" baseline="0" dirty="0" err="1" smtClean="0"/>
              <a:t>mis</a:t>
            </a:r>
            <a:r>
              <a:rPr lang="en-US" baseline="0" dirty="0" smtClean="0"/>
              <a:t>-speculation, and then how to recover from </a:t>
            </a:r>
            <a:r>
              <a:rPr lang="en-US" baseline="0" dirty="0" err="1" smtClean="0"/>
              <a:t>mis</a:t>
            </a:r>
            <a:r>
              <a:rPr lang="en-US" baseline="0" dirty="0" smtClean="0"/>
              <a:t>-speculation.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B93AB58-8387-4731-8D35-ED0C1561E97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a</a:t>
            </a:r>
            <a:r>
              <a:rPr lang="en-US" baseline="0" dirty="0" smtClean="0"/>
              <a:t> program is data race free, then it is sufficient to record and replay program input and the order of synchronization operations. This property was used for multi-processor replay by </a:t>
            </a:r>
            <a:r>
              <a:rPr lang="en-US" baseline="0" dirty="0" err="1" smtClean="0"/>
              <a:t>Ronsse</a:t>
            </a:r>
            <a:r>
              <a:rPr lang="en-US" baseline="0" dirty="0" smtClean="0"/>
              <a:t> and </a:t>
            </a:r>
            <a:r>
              <a:rPr lang="en-US" baseline="0" dirty="0" err="1" smtClean="0"/>
              <a:t>Bosschere</a:t>
            </a:r>
            <a:r>
              <a:rPr lang="en-US" baseline="0" dirty="0" smtClean="0"/>
              <a:t> back in 1999.</a:t>
            </a:r>
          </a:p>
          <a:p>
            <a:endParaRPr lang="en-US" baseline="0" dirty="0" smtClean="0"/>
          </a:p>
          <a:p>
            <a:r>
              <a:rPr lang="en-US" baseline="0" dirty="0" smtClean="0"/>
              <a:t>So, while speculating that a program is data race free, our system first record and replay program input. Since we support user-level replay, program input can be delivered via system calls or signals. Let’s see how our system handles system call here. </a:t>
            </a:r>
          </a:p>
          <a:p>
            <a:endParaRPr lang="en-US" baseline="0" dirty="0" smtClean="0"/>
          </a:p>
          <a:p>
            <a:r>
              <a:rPr lang="en-US" baseline="0" dirty="0" smtClean="0"/>
              <a:t>Our system logs system call effects from recorded process and emulate them for replayed process.</a:t>
            </a:r>
          </a:p>
          <a:p>
            <a:endParaRPr lang="en-US" baseline="0" dirty="0" smtClean="0"/>
          </a:p>
          <a:p>
            <a:r>
              <a:rPr lang="en-US" baseline="0" dirty="0" smtClean="0"/>
              <a:t>Moreover, our system also records and replays total order of system calls, because programmers </a:t>
            </a:r>
            <a:r>
              <a:rPr lang="en-US" baseline="0" smtClean="0"/>
              <a:t>could </a:t>
            </a:r>
            <a:endParaRPr lang="en-US" baseline="0" dirty="0" smtClean="0"/>
          </a:p>
          <a:p>
            <a:endParaRPr lang="en-US" baseline="0" dirty="0" smtClean="0"/>
          </a:p>
          <a:p>
            <a:r>
              <a:rPr lang="en-US" baseline="0" dirty="0" smtClean="0"/>
              <a:t>(For recorded process, </a:t>
            </a:r>
            <a:r>
              <a:rPr lang="en-US" baseline="0" dirty="0" err="1" smtClean="0"/>
              <a:t>Respec</a:t>
            </a:r>
            <a:r>
              <a:rPr lang="en-US" baseline="0" dirty="0" smtClean="0"/>
              <a:t> logs system call effects, and for replayed process, instead of re-executing system calls, we emulate them by feeding back the logged effects into the replayed process. Moreover, our system also ensure the same total order of system calls because system call could be used for synchronizations.)</a:t>
            </a:r>
          </a:p>
          <a:p>
            <a:endParaRPr lang="en-US" baseline="0" dirty="0" smtClean="0"/>
          </a:p>
          <a:p>
            <a:endParaRPr lang="en-US" baseline="0" dirty="0" smtClean="0"/>
          </a:p>
          <a:p>
            <a:r>
              <a:rPr lang="en-US" baseline="0" dirty="0" smtClean="0"/>
              <a:t>Second, </a:t>
            </a:r>
            <a:r>
              <a:rPr lang="en-US" baseline="0" dirty="0" err="1" smtClean="0"/>
              <a:t>Respec</a:t>
            </a:r>
            <a:r>
              <a:rPr lang="en-US" baseline="0" dirty="0" smtClean="0"/>
              <a:t> records and replays the happens-before order of synchronization operations. To this end, we instrument common synchronization primitives in standard </a:t>
            </a:r>
            <a:r>
              <a:rPr lang="en-US" baseline="0" dirty="0" err="1" smtClean="0"/>
              <a:t>glibc</a:t>
            </a:r>
            <a:r>
              <a:rPr lang="en-US" baseline="0" dirty="0" smtClean="0"/>
              <a:t> library which includes </a:t>
            </a:r>
            <a:r>
              <a:rPr lang="en-US" baseline="0" dirty="0" err="1" smtClean="0"/>
              <a:t>pthreads</a:t>
            </a:r>
            <a:r>
              <a:rPr lang="en-US" baseline="0" dirty="0" smtClean="0"/>
              <a:t>. Note that we did not instrument all synch. primitives because it is difficult to track down every synch. op. Instead, we treat unlogged synchronization as like other data races.</a:t>
            </a:r>
          </a:p>
        </p:txBody>
      </p:sp>
      <p:sp>
        <p:nvSpPr>
          <p:cNvPr id="4" name="Slide Number Placeholder 3"/>
          <p:cNvSpPr>
            <a:spLocks noGrp="1"/>
          </p:cNvSpPr>
          <p:nvPr>
            <p:ph type="sldNum" sz="quarter" idx="10"/>
          </p:nvPr>
        </p:nvSpPr>
        <p:spPr/>
        <p:txBody>
          <a:bodyPr/>
          <a:lstStyle/>
          <a:p>
            <a:fld id="{0B93AB58-8387-4731-8D35-ED0C1561E97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assume that the program would be data race free. However, what if a program is not data race free. Here we need to detect </a:t>
            </a:r>
            <a:r>
              <a:rPr lang="en-US" baseline="0" dirty="0" err="1" smtClean="0"/>
              <a:t>mis</a:t>
            </a:r>
            <a:r>
              <a:rPr lang="en-US" baseline="0" dirty="0" smtClean="0"/>
              <a:t>-speculation, and the detection mechanism should be cheap. One naïve solution would be using a data race detector, but it is too heavy-weight to use for online replay.</a:t>
            </a:r>
          </a:p>
          <a:p>
            <a:endParaRPr lang="en-US" baseline="0" dirty="0" smtClean="0"/>
          </a:p>
          <a:p>
            <a:r>
              <a:rPr lang="en-US" baseline="0" dirty="0" smtClean="0"/>
              <a:t>We address this problem based on our insight that external determinism is sufficient for many replay uses. We observed that it is not necessary to replay data races. Instead, it is sufficient to ensure that the replayed process produces the same visible effects as the recorded process, and here visible effects include system output and final program state. In other words, a data race is inconsequential as long as the replay produces the same system output and final program state as the recorded process does. </a:t>
            </a:r>
          </a:p>
          <a:p>
            <a:endParaRPr lang="en-US" baseline="0" dirty="0" smtClean="0"/>
          </a:p>
          <a:p>
            <a:r>
              <a:rPr lang="en-US" baseline="0" dirty="0" smtClean="0"/>
              <a:t>We call this relaxed but sufficient replay guarantee external determinism, and leverage this insight in order to detect </a:t>
            </a:r>
            <a:r>
              <a:rPr lang="en-US" baseline="0" dirty="0" err="1" smtClean="0"/>
              <a:t>mis</a:t>
            </a:r>
            <a:r>
              <a:rPr lang="en-US" baseline="0" dirty="0" smtClean="0"/>
              <a:t>-speculation. So, instead of eagerly monitoring data races, our system performs Divergence checks which detects </a:t>
            </a:r>
            <a:r>
              <a:rPr lang="en-US" baseline="0" dirty="0" err="1" smtClean="0"/>
              <a:t>mis</a:t>
            </a:r>
            <a:r>
              <a:rPr lang="en-US" baseline="0" dirty="0" smtClean="0"/>
              <a:t>-speculation when the replayed process is not externally deterministic </a:t>
            </a:r>
            <a:r>
              <a:rPr lang="en-US" baseline="0" dirty="0" err="1" smtClean="0"/>
              <a:t>w.r.t</a:t>
            </a:r>
            <a:r>
              <a:rPr lang="en-US" baseline="0" dirty="0" smtClean="0"/>
              <a:t> the recorded process.</a:t>
            </a:r>
          </a:p>
          <a:p>
            <a:endParaRPr lang="en-US" baseline="0" dirty="0" smtClean="0"/>
          </a:p>
          <a:p>
            <a:r>
              <a:rPr lang="en-US" baseline="0" dirty="0" smtClean="0"/>
              <a:t>In the next few slides, I will talk about divergence checks in detail.</a:t>
            </a:r>
          </a:p>
        </p:txBody>
      </p:sp>
      <p:sp>
        <p:nvSpPr>
          <p:cNvPr id="4" name="Slide Number Placeholder 3"/>
          <p:cNvSpPr>
            <a:spLocks noGrp="1"/>
          </p:cNvSpPr>
          <p:nvPr>
            <p:ph type="sldNum" sz="quarter" idx="10"/>
          </p:nvPr>
        </p:nvSpPr>
        <p:spPr/>
        <p:txBody>
          <a:bodyPr/>
          <a:lstStyle/>
          <a:p>
            <a:fld id="{0B93AB58-8387-4731-8D35-ED0C1561E97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First, our system performs system output check. For every system call, </a:t>
            </a:r>
            <a:r>
              <a:rPr lang="en-US" baseline="0" dirty="0" err="1" smtClean="0"/>
              <a:t>Respec</a:t>
            </a:r>
            <a:r>
              <a:rPr lang="en-US" baseline="0" dirty="0" smtClean="0"/>
              <a:t> compares system call arguments between recorded and replayed processes, and detect </a:t>
            </a:r>
            <a:r>
              <a:rPr lang="en-US" baseline="0" dirty="0" err="1" smtClean="0"/>
              <a:t>mis</a:t>
            </a:r>
            <a:r>
              <a:rPr lang="en-US" baseline="0" dirty="0" smtClean="0"/>
              <a:t>-speculation on any difference. This ensures that the replayed …</a:t>
            </a:r>
          </a:p>
          <a:p>
            <a:endParaRPr lang="en-US" baseline="0" dirty="0" smtClean="0"/>
          </a:p>
          <a:p>
            <a:r>
              <a:rPr lang="en-US" b="1" baseline="0" dirty="0" smtClean="0"/>
              <a:t>Let me illustrate it with an example</a:t>
            </a:r>
            <a:r>
              <a:rPr lang="en-US" baseline="0" dirty="0" smtClean="0"/>
              <a:t>. Again, at the beginning of program execution, the recorded process forks off the replayed process, they run concurrently. Then, we speculate that program execution is data race free and record and replay synchronization operations and system calls.</a:t>
            </a:r>
          </a:p>
          <a:p>
            <a:endParaRPr lang="en-US" baseline="0" dirty="0" smtClean="0"/>
          </a:p>
          <a:p>
            <a:r>
              <a:rPr lang="en-US" baseline="0" dirty="0" smtClean="0"/>
              <a:t>Here, when the replayed process tries to invoke a system output, our system checks if it is same as the output of recorded process.</a:t>
            </a:r>
          </a:p>
          <a:p>
            <a:endParaRPr lang="en-US" baseline="0" dirty="0" smtClean="0"/>
          </a:p>
        </p:txBody>
      </p:sp>
      <p:sp>
        <p:nvSpPr>
          <p:cNvPr id="4" name="Slide Number Placeholder 3"/>
          <p:cNvSpPr>
            <a:spLocks noGrp="1"/>
          </p:cNvSpPr>
          <p:nvPr>
            <p:ph type="sldNum" sz="quarter" idx="10"/>
          </p:nvPr>
        </p:nvSpPr>
        <p:spPr/>
        <p:txBody>
          <a:bodyPr/>
          <a:lstStyle/>
          <a:p>
            <a:fld id="{0B93AB58-8387-4731-8D35-ED0C1561E97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8" name="Slide Number Placeholder 7"/>
          <p:cNvSpPr>
            <a:spLocks noGrp="1"/>
          </p:cNvSpPr>
          <p:nvPr>
            <p:ph type="sldNum" sz="quarter" idx="10"/>
          </p:nvPr>
        </p:nvSpPr>
        <p:spPr/>
        <p:txBody>
          <a:bodyPr/>
          <a:lstStyle/>
          <a:p>
            <a:r>
              <a:rPr lang="en-US" smtClean="0"/>
              <a:t>-</a:t>
            </a:r>
            <a:fld id="{BFAE0065-D70A-430C-B875-A811E4B9B720}" type="slidenum">
              <a:rPr lang="en-US" sz="1050" smtClean="0"/>
              <a:pPr/>
              <a:t>‹#›</a:t>
            </a:fld>
            <a:r>
              <a:rPr lang="en-US" smtClean="0"/>
              <a:t>-</a:t>
            </a:r>
            <a:endParaRPr lang="en-US" dirty="0"/>
          </a:p>
        </p:txBody>
      </p:sp>
      <p:sp>
        <p:nvSpPr>
          <p:cNvPr id="9" name="Title 8"/>
          <p:cNvSpPr>
            <a:spLocks noGrp="1"/>
          </p:cNvSpPr>
          <p:nvPr>
            <p:ph type="title"/>
          </p:nvPr>
        </p:nvSpPr>
        <p:spPr>
          <a:xfrm>
            <a:off x="0" y="1600200"/>
            <a:ext cx="9144000" cy="1905000"/>
          </a:xfrm>
        </p:spPr>
        <p:txBody>
          <a:bodyPr/>
          <a:lstStyle>
            <a:lvl1pPr algn="ctr">
              <a:defRPr sz="4000"/>
            </a:lvl1pPr>
          </a:lstStyle>
          <a:p>
            <a:r>
              <a:rPr lang="en-US" dirty="0" smtClean="0"/>
              <a:t>Click to edit Master title style</a:t>
            </a:r>
            <a:endParaRPr lang="en-US" dirty="0"/>
          </a:p>
        </p:txBody>
      </p:sp>
      <p:pic>
        <p:nvPicPr>
          <p:cNvPr id="10" name="Picture 4" descr="UMSeal_6inch_3Color"/>
          <p:cNvPicPr>
            <a:picLocks noChangeAspect="1" noChangeArrowheads="1"/>
          </p:cNvPicPr>
          <p:nvPr userDrawn="1"/>
        </p:nvPicPr>
        <p:blipFill>
          <a:blip r:embed="rId2" cstate="print"/>
          <a:srcRect/>
          <a:stretch>
            <a:fillRect/>
          </a:stretch>
        </p:blipFill>
        <p:spPr bwMode="auto">
          <a:xfrm>
            <a:off x="7677150" y="5403850"/>
            <a:ext cx="1466850" cy="145415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AE0065-D70A-430C-B875-A811E4B9B72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AE0065-D70A-430C-B875-A811E4B9B72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820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100" descr="blockMjpg"/>
          <p:cNvPicPr>
            <a:picLocks noChangeAspect="1" noChangeArrowheads="1"/>
          </p:cNvPicPr>
          <p:nvPr userDrawn="1"/>
        </p:nvPicPr>
        <p:blipFill>
          <a:blip r:embed="rId2" cstate="print">
            <a:lum bright="52000" contrast="-47000"/>
          </a:blip>
          <a:srcRect/>
          <a:stretch>
            <a:fillRect/>
          </a:stretch>
        </p:blipFill>
        <p:spPr bwMode="auto">
          <a:xfrm>
            <a:off x="189187" y="217215"/>
            <a:ext cx="596039" cy="507999"/>
          </a:xfrm>
          <a:prstGeom prst="rect">
            <a:avLst/>
          </a:prstGeom>
          <a:noFill/>
        </p:spPr>
      </p:pic>
      <p:sp>
        <p:nvSpPr>
          <p:cNvPr id="10" name="Line 66"/>
          <p:cNvSpPr>
            <a:spLocks noChangeShapeType="1"/>
          </p:cNvSpPr>
          <p:nvPr userDrawn="1"/>
        </p:nvSpPr>
        <p:spPr bwMode="auto">
          <a:xfrm>
            <a:off x="975360" y="762000"/>
            <a:ext cx="7863840" cy="0"/>
          </a:xfrm>
          <a:prstGeom prst="line">
            <a:avLst/>
          </a:prstGeom>
          <a:noFill/>
          <a:ln w="38100">
            <a:solidFill>
              <a:srgbClr val="000099"/>
            </a:solidFill>
            <a:miter lim="800000"/>
            <a:headEnd/>
            <a:tailEnd/>
          </a:ln>
          <a:effectLst/>
        </p:spPr>
        <p:txBody>
          <a:bodyPr wrap="none"/>
          <a:lstStyle/>
          <a:p>
            <a:endParaRPr lang="ko-KR" altLang="en-US"/>
          </a:p>
        </p:txBody>
      </p:sp>
      <p:sp>
        <p:nvSpPr>
          <p:cNvPr id="11" name="Slide Number Placeholder 10"/>
          <p:cNvSpPr>
            <a:spLocks noGrp="1"/>
          </p:cNvSpPr>
          <p:nvPr>
            <p:ph type="sldNum" sz="quarter" idx="10"/>
          </p:nvPr>
        </p:nvSpPr>
        <p:spPr>
          <a:xfrm>
            <a:off x="7874000" y="6360160"/>
            <a:ext cx="838200" cy="304800"/>
          </a:xfrm>
        </p:spPr>
        <p:txBody>
          <a:bodyPr anchor="ctr"/>
          <a:lstStyle>
            <a:lvl1pPr>
              <a:defRPr sz="1800"/>
            </a:lvl1pPr>
          </a:lstStyle>
          <a:p>
            <a:fld id="{BFAE0065-D70A-430C-B875-A811E4B9B720}" type="slidenum">
              <a:rPr lang="en-US" smtClean="0"/>
              <a:pPr/>
              <a:t>‹#›</a:t>
            </a:fld>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5" name="TextBox 14"/>
          <p:cNvSpPr txBox="1"/>
          <p:nvPr userDrawn="1"/>
        </p:nvSpPr>
        <p:spPr>
          <a:xfrm>
            <a:off x="3810000" y="6324600"/>
            <a:ext cx="1528495" cy="369332"/>
          </a:xfrm>
          <a:prstGeom prst="rect">
            <a:avLst/>
          </a:prstGeom>
          <a:noFill/>
        </p:spPr>
        <p:txBody>
          <a:bodyPr wrap="square" rtlCol="0" anchor="ctr">
            <a:spAutoFit/>
          </a:bodyPr>
          <a:lstStyle/>
          <a:p>
            <a:r>
              <a:rPr lang="en-US" altLang="ko-KR" dirty="0" err="1" smtClean="0"/>
              <a:t>Dongyoon</a:t>
            </a:r>
            <a:r>
              <a:rPr lang="en-US" altLang="ko-KR" baseline="0" dirty="0" smtClean="0"/>
              <a:t> Lee</a:t>
            </a:r>
            <a:endParaRPr lang="ko-KR" altLang="en-US" dirty="0"/>
          </a:p>
        </p:txBody>
      </p:sp>
      <p:cxnSp>
        <p:nvCxnSpPr>
          <p:cNvPr id="18" name="직선 연결선 17"/>
          <p:cNvCxnSpPr/>
          <p:nvPr userDrawn="1"/>
        </p:nvCxnSpPr>
        <p:spPr>
          <a:xfrm>
            <a:off x="252000" y="6363732"/>
            <a:ext cx="8640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Slide Number Placeholder 6"/>
          <p:cNvSpPr>
            <a:spLocks noGrp="1"/>
          </p:cNvSpPr>
          <p:nvPr>
            <p:ph type="sldNum" sz="quarter" idx="10"/>
          </p:nvPr>
        </p:nvSpPr>
        <p:spPr/>
        <p:txBody>
          <a:bodyPr/>
          <a:lstStyle/>
          <a:p>
            <a:r>
              <a:rPr lang="en-US" smtClean="0"/>
              <a:t>-</a:t>
            </a:r>
            <a:fld id="{BFAE0065-D70A-430C-B875-A811E4B9B720}" type="slidenum">
              <a:rPr lang="en-US" sz="1050" smtClean="0"/>
              <a:pPr/>
              <a:t>‹#›</a:t>
            </a:fld>
            <a:r>
              <a:rPr lang="en-US" smtClean="0"/>
              <a:t>-</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7"/>
          <p:cNvSpPr>
            <a:spLocks noGrp="1"/>
          </p:cNvSpPr>
          <p:nvPr>
            <p:ph type="sldNum" sz="quarter" idx="10"/>
          </p:nvPr>
        </p:nvSpPr>
        <p:spPr/>
        <p:txBody>
          <a:bodyPr/>
          <a:lstStyle/>
          <a:p>
            <a:r>
              <a:rPr lang="en-US" smtClean="0"/>
              <a:t>-</a:t>
            </a:r>
            <a:fld id="{BFAE0065-D70A-430C-B875-A811E4B9B720}" type="slidenum">
              <a:rPr lang="en-US" sz="1050" smtClean="0"/>
              <a:pPr/>
              <a:t>‹#›</a:t>
            </a:fld>
            <a:r>
              <a:rPr lang="en-US" smtClean="0"/>
              <a:t>-</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FAE0065-D70A-430C-B875-A811E4B9B72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FAE0065-D70A-430C-B875-A811E4B9B72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FAE0065-D70A-430C-B875-A811E4B9B72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FAE0065-D70A-430C-B875-A811E4B9B72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FAE0065-D70A-430C-B875-A811E4B9B72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600" y="152400"/>
            <a:ext cx="7696200" cy="5334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066800"/>
            <a:ext cx="8229600" cy="5105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077200" y="6172200"/>
            <a:ext cx="609600" cy="457200"/>
          </a:xfrm>
          <a:prstGeom prst="rect">
            <a:avLst/>
          </a:prstGeom>
        </p:spPr>
        <p:txBody>
          <a:bodyPr vert="horz" lIns="91440" tIns="45720" rIns="91440" bIns="45720" rtlCol="0" anchor="ctr"/>
          <a:lstStyle>
            <a:lvl1pPr algn="r">
              <a:defRPr sz="1800">
                <a:solidFill>
                  <a:schemeClr val="tx1"/>
                </a:solidFill>
              </a:defRPr>
            </a:lvl1pPr>
          </a:lstStyle>
          <a:p>
            <a:r>
              <a:rPr lang="en-US" dirty="0" smtClean="0"/>
              <a:t>-</a:t>
            </a:r>
            <a:fld id="{BFAE0065-D70A-430C-B875-A811E4B9B720}" type="slidenum">
              <a:rPr lang="en-US" smtClean="0"/>
              <a:pPr/>
              <a:t>‹#›</a:t>
            </a:fld>
            <a:r>
              <a:rPr lang="en-US" dirty="0" smtClean="0"/>
              <a:t>-</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spcBef>
          <a:spcPct val="0"/>
        </a:spcBef>
        <a:buNone/>
        <a:defRPr sz="32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81000" y="3886200"/>
            <a:ext cx="8382000" cy="2971800"/>
          </a:xfrm>
        </p:spPr>
        <p:txBody>
          <a:bodyPr/>
          <a:lstStyle/>
          <a:p>
            <a:pPr lvl="0" fontAlgn="base">
              <a:lnSpc>
                <a:spcPts val="2000"/>
              </a:lnSpc>
              <a:spcAft>
                <a:spcPts val="1300"/>
              </a:spcAft>
              <a:buClr>
                <a:srgbClr val="000000"/>
              </a:buClr>
              <a:buSzPct val="120000"/>
            </a:pPr>
            <a:r>
              <a:rPr lang="en-US" altLang="ko-KR" sz="2400" b="1" dirty="0" err="1">
                <a:solidFill>
                  <a:srgbClr val="0000FF"/>
                </a:solidFill>
                <a:latin typeface="Calibri" pitchFamily="34" charset="0"/>
                <a:ea typeface="굴림" pitchFamily="50" charset="-127"/>
                <a:cs typeface="Calibri" pitchFamily="34" charset="0"/>
              </a:rPr>
              <a:t>Dongyoon</a:t>
            </a:r>
            <a:r>
              <a:rPr lang="en-US" altLang="ko-KR" sz="2400" b="1" dirty="0">
                <a:solidFill>
                  <a:srgbClr val="0000FF"/>
                </a:solidFill>
                <a:latin typeface="Calibri" pitchFamily="34" charset="0"/>
                <a:ea typeface="굴림" pitchFamily="50" charset="-127"/>
                <a:cs typeface="Calibri" pitchFamily="34" charset="0"/>
              </a:rPr>
              <a:t> </a:t>
            </a:r>
            <a:r>
              <a:rPr lang="en-US" altLang="ko-KR" sz="2400" b="1" dirty="0" smtClean="0">
                <a:solidFill>
                  <a:srgbClr val="0000FF"/>
                </a:solidFill>
                <a:latin typeface="Calibri" pitchFamily="34" charset="0"/>
                <a:ea typeface="굴림" pitchFamily="50" charset="-127"/>
                <a:cs typeface="Calibri" pitchFamily="34" charset="0"/>
              </a:rPr>
              <a:t>Lee</a:t>
            </a:r>
            <a:r>
              <a:rPr lang="en-US" altLang="ko-KR" b="1" dirty="0" smtClean="0">
                <a:solidFill>
                  <a:prstClr val="black"/>
                </a:solidFill>
                <a:latin typeface="Calibri" pitchFamily="34" charset="0"/>
                <a:ea typeface="굴림" pitchFamily="50" charset="-127"/>
                <a:cs typeface="Calibri" pitchFamily="34" charset="0"/>
              </a:rPr>
              <a:t>,</a:t>
            </a:r>
            <a:r>
              <a:rPr lang="en-US" altLang="ko-KR" sz="2400" b="1" dirty="0" smtClean="0">
                <a:solidFill>
                  <a:srgbClr val="4F81BD"/>
                </a:solidFill>
                <a:latin typeface="Calibri" pitchFamily="34" charset="0"/>
                <a:ea typeface="굴림" pitchFamily="50" charset="-127"/>
                <a:cs typeface="Calibri" pitchFamily="34" charset="0"/>
              </a:rPr>
              <a:t> </a:t>
            </a:r>
            <a:r>
              <a:rPr lang="en-US" altLang="ko-KR" sz="2400" b="1" dirty="0">
                <a:solidFill>
                  <a:prstClr val="black"/>
                </a:solidFill>
                <a:latin typeface="Calibri" pitchFamily="34" charset="0"/>
                <a:ea typeface="굴림" pitchFamily="50" charset="-127"/>
                <a:cs typeface="Calibri" pitchFamily="34" charset="0"/>
              </a:rPr>
              <a:t>Benjamin </a:t>
            </a:r>
            <a:r>
              <a:rPr lang="en-US" altLang="ko-KR" sz="2400" b="1" dirty="0" err="1">
                <a:solidFill>
                  <a:prstClr val="black"/>
                </a:solidFill>
                <a:latin typeface="Calibri" pitchFamily="34" charset="0"/>
                <a:ea typeface="굴림" pitchFamily="50" charset="-127"/>
                <a:cs typeface="Calibri" pitchFamily="34" charset="0"/>
              </a:rPr>
              <a:t>Wester</a:t>
            </a:r>
            <a:r>
              <a:rPr lang="en-US" altLang="ko-KR" sz="2400" b="1" dirty="0" smtClean="0">
                <a:solidFill>
                  <a:prstClr val="black"/>
                </a:solidFill>
                <a:latin typeface="Calibri" pitchFamily="34" charset="0"/>
                <a:ea typeface="굴림" pitchFamily="50" charset="-127"/>
                <a:cs typeface="Calibri" pitchFamily="34" charset="0"/>
              </a:rPr>
              <a:t>,  </a:t>
            </a:r>
            <a:r>
              <a:rPr lang="en-US" altLang="ko-KR" sz="2400" b="1" dirty="0" err="1">
                <a:solidFill>
                  <a:prstClr val="black"/>
                </a:solidFill>
                <a:latin typeface="Calibri" pitchFamily="34" charset="0"/>
                <a:ea typeface="굴림" pitchFamily="50" charset="-127"/>
                <a:cs typeface="Calibri" pitchFamily="34" charset="0"/>
              </a:rPr>
              <a:t>Kaushik</a:t>
            </a:r>
            <a:r>
              <a:rPr lang="en-US" altLang="ko-KR" sz="2400" b="1" dirty="0">
                <a:solidFill>
                  <a:prstClr val="black"/>
                </a:solidFill>
                <a:latin typeface="Calibri" pitchFamily="34" charset="0"/>
                <a:ea typeface="굴림" pitchFamily="50" charset="-127"/>
                <a:cs typeface="Calibri" pitchFamily="34" charset="0"/>
              </a:rPr>
              <a:t> </a:t>
            </a:r>
            <a:r>
              <a:rPr lang="en-US" altLang="ko-KR" sz="2400" b="1" dirty="0" err="1">
                <a:solidFill>
                  <a:prstClr val="black"/>
                </a:solidFill>
                <a:latin typeface="Calibri" pitchFamily="34" charset="0"/>
                <a:ea typeface="굴림" pitchFamily="50" charset="-127"/>
                <a:cs typeface="Calibri" pitchFamily="34" charset="0"/>
              </a:rPr>
              <a:t>Veeraraghavan</a:t>
            </a:r>
            <a:r>
              <a:rPr lang="en-US" altLang="ko-KR" sz="2400" b="1" dirty="0">
                <a:solidFill>
                  <a:prstClr val="black"/>
                </a:solidFill>
                <a:latin typeface="Calibri" pitchFamily="34" charset="0"/>
                <a:ea typeface="굴림" pitchFamily="50" charset="-127"/>
                <a:cs typeface="Calibri" pitchFamily="34" charset="0"/>
              </a:rPr>
              <a:t>, </a:t>
            </a:r>
            <a:endParaRPr lang="en-US" altLang="ko-KR" sz="2400" b="1" dirty="0" smtClean="0">
              <a:solidFill>
                <a:prstClr val="black"/>
              </a:solidFill>
              <a:latin typeface="Calibri" pitchFamily="34" charset="0"/>
              <a:ea typeface="굴림" pitchFamily="50" charset="-127"/>
              <a:cs typeface="Calibri" pitchFamily="34" charset="0"/>
            </a:endParaRPr>
          </a:p>
          <a:p>
            <a:pPr lvl="0" fontAlgn="base">
              <a:lnSpc>
                <a:spcPts val="2000"/>
              </a:lnSpc>
              <a:spcAft>
                <a:spcPts val="1300"/>
              </a:spcAft>
              <a:buClr>
                <a:srgbClr val="000000"/>
              </a:buClr>
              <a:buSzPct val="120000"/>
            </a:pPr>
            <a:r>
              <a:rPr lang="en-US" altLang="ko-KR" sz="2400" b="1" dirty="0" err="1" smtClean="0">
                <a:solidFill>
                  <a:prstClr val="black"/>
                </a:solidFill>
                <a:latin typeface="Calibri" pitchFamily="34" charset="0"/>
                <a:ea typeface="굴림" pitchFamily="50" charset="-127"/>
                <a:cs typeface="Calibri" pitchFamily="34" charset="0"/>
              </a:rPr>
              <a:t>Satish</a:t>
            </a:r>
            <a:r>
              <a:rPr lang="en-US" altLang="ko-KR" sz="2400" b="1" dirty="0" smtClean="0">
                <a:solidFill>
                  <a:prstClr val="black"/>
                </a:solidFill>
                <a:latin typeface="Calibri" pitchFamily="34" charset="0"/>
                <a:ea typeface="굴림" pitchFamily="50" charset="-127"/>
                <a:cs typeface="Calibri" pitchFamily="34" charset="0"/>
              </a:rPr>
              <a:t> </a:t>
            </a:r>
            <a:r>
              <a:rPr lang="en-US" altLang="ko-KR" sz="2400" b="1" dirty="0" err="1" smtClean="0">
                <a:solidFill>
                  <a:prstClr val="black"/>
                </a:solidFill>
                <a:latin typeface="Calibri" pitchFamily="34" charset="0"/>
                <a:ea typeface="굴림" pitchFamily="50" charset="-127"/>
                <a:cs typeface="Calibri" pitchFamily="34" charset="0"/>
              </a:rPr>
              <a:t>Narayanasamy</a:t>
            </a:r>
            <a:r>
              <a:rPr lang="en-US" altLang="ko-KR" sz="2400" b="1" dirty="0" smtClean="0">
                <a:solidFill>
                  <a:prstClr val="black"/>
                </a:solidFill>
                <a:latin typeface="Calibri" pitchFamily="34" charset="0"/>
                <a:ea typeface="굴림" pitchFamily="50" charset="-127"/>
                <a:cs typeface="Calibri" pitchFamily="34" charset="0"/>
              </a:rPr>
              <a:t>, Peter </a:t>
            </a:r>
            <a:r>
              <a:rPr lang="en-US" altLang="ko-KR" sz="2400" b="1" dirty="0">
                <a:solidFill>
                  <a:prstClr val="black"/>
                </a:solidFill>
                <a:latin typeface="Calibri" pitchFamily="34" charset="0"/>
                <a:ea typeface="굴림" pitchFamily="50" charset="-127"/>
                <a:cs typeface="Calibri" pitchFamily="34" charset="0"/>
              </a:rPr>
              <a:t>M. Chen, and Jason </a:t>
            </a:r>
            <a:r>
              <a:rPr lang="en-US" altLang="ko-KR" sz="2400" b="1" dirty="0" err="1" smtClean="0">
                <a:solidFill>
                  <a:prstClr val="black"/>
                </a:solidFill>
                <a:latin typeface="Calibri" pitchFamily="34" charset="0"/>
                <a:ea typeface="굴림" pitchFamily="50" charset="-127"/>
                <a:cs typeface="Calibri" pitchFamily="34" charset="0"/>
              </a:rPr>
              <a:t>Flinn</a:t>
            </a:r>
            <a:endParaRPr lang="en-US" altLang="ko-KR" sz="2400" b="1" dirty="0" smtClean="0">
              <a:solidFill>
                <a:prstClr val="black"/>
              </a:solidFill>
              <a:latin typeface="Calibri" pitchFamily="34" charset="0"/>
              <a:ea typeface="굴림" pitchFamily="50" charset="-127"/>
              <a:cs typeface="Calibri" pitchFamily="34" charset="0"/>
            </a:endParaRPr>
          </a:p>
          <a:p>
            <a:pPr lvl="0" fontAlgn="base">
              <a:lnSpc>
                <a:spcPts val="2000"/>
              </a:lnSpc>
              <a:spcAft>
                <a:spcPts val="1300"/>
              </a:spcAft>
              <a:buClr>
                <a:srgbClr val="000000"/>
              </a:buClr>
              <a:buSzPct val="120000"/>
            </a:pPr>
            <a:endParaRPr lang="en-US" altLang="ko-KR" sz="2400" b="1" dirty="0">
              <a:solidFill>
                <a:prstClr val="black"/>
              </a:solidFill>
              <a:latin typeface="Calibri" pitchFamily="34" charset="0"/>
              <a:ea typeface="굴림" pitchFamily="50" charset="-127"/>
              <a:cs typeface="Calibri" pitchFamily="34" charset="0"/>
            </a:endParaRPr>
          </a:p>
          <a:p>
            <a:pPr lvl="0" fontAlgn="base">
              <a:lnSpc>
                <a:spcPts val="2000"/>
              </a:lnSpc>
              <a:spcAft>
                <a:spcPts val="1300"/>
              </a:spcAft>
              <a:buClr>
                <a:srgbClr val="000000"/>
              </a:buClr>
              <a:buSzPct val="120000"/>
            </a:pPr>
            <a:r>
              <a:rPr lang="en-US" altLang="ko-KR" sz="2000" dirty="0">
                <a:solidFill>
                  <a:prstClr val="black"/>
                </a:solidFill>
                <a:latin typeface="Calibri" pitchFamily="34" charset="0"/>
                <a:ea typeface="굴림" pitchFamily="50" charset="-127"/>
                <a:cs typeface="Calibri" pitchFamily="34" charset="0"/>
              </a:rPr>
              <a:t>University of Michigan, Ann Arbor </a:t>
            </a:r>
          </a:p>
          <a:p>
            <a:endParaRPr lang="en-US" dirty="0"/>
          </a:p>
        </p:txBody>
      </p:sp>
      <p:sp>
        <p:nvSpPr>
          <p:cNvPr id="3" name="Title 2"/>
          <p:cNvSpPr>
            <a:spLocks noGrp="1"/>
          </p:cNvSpPr>
          <p:nvPr>
            <p:ph type="title"/>
          </p:nvPr>
        </p:nvSpPr>
        <p:spPr>
          <a:xfrm>
            <a:off x="0" y="1219200"/>
            <a:ext cx="9144000" cy="1905000"/>
          </a:xfrm>
        </p:spPr>
        <p:txBody>
          <a:bodyPr/>
          <a:lstStyle/>
          <a:p>
            <a:r>
              <a:rPr lang="en-US" sz="3600" dirty="0" err="1" smtClean="0"/>
              <a:t>Respec</a:t>
            </a:r>
            <a:r>
              <a:rPr lang="en-US" sz="3600" dirty="0" smtClean="0"/>
              <a:t>: Efficient Online Multiprocessor Replay</a:t>
            </a:r>
            <a:br>
              <a:rPr lang="en-US" sz="3600" dirty="0" smtClean="0"/>
            </a:br>
            <a:r>
              <a:rPr lang="en-US" sz="3600" dirty="0" smtClean="0"/>
              <a:t>via Speculation and External Determinism</a:t>
            </a:r>
            <a:endParaRPr lang="en-US" sz="3600" dirty="0"/>
          </a:p>
        </p:txBody>
      </p:sp>
    </p:spTree>
  </p:cSld>
  <p:clrMapOvr>
    <a:masterClrMapping/>
  </p:clrMapOvr>
  <p:transition advTm="4227"/>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8001000" cy="533400"/>
          </a:xfrm>
        </p:spPr>
        <p:txBody>
          <a:bodyPr/>
          <a:lstStyle/>
          <a:p>
            <a:r>
              <a:rPr lang="en-US" dirty="0" smtClean="0"/>
              <a:t>Benign Data Races</a:t>
            </a:r>
            <a:endParaRPr lang="en-US" dirty="0"/>
          </a:p>
        </p:txBody>
      </p:sp>
      <p:sp>
        <p:nvSpPr>
          <p:cNvPr id="3" name="Content Placeholder 2"/>
          <p:cNvSpPr>
            <a:spLocks noGrp="1"/>
          </p:cNvSpPr>
          <p:nvPr>
            <p:ph idx="1"/>
          </p:nvPr>
        </p:nvSpPr>
        <p:spPr>
          <a:xfrm>
            <a:off x="457200" y="990600"/>
            <a:ext cx="8534400" cy="990600"/>
          </a:xfrm>
        </p:spPr>
        <p:txBody>
          <a:bodyPr>
            <a:normAutofit/>
          </a:bodyPr>
          <a:lstStyle/>
          <a:p>
            <a:r>
              <a:rPr lang="en-US" dirty="0" smtClean="0"/>
              <a:t>Not all races cause divergence checks to fail</a:t>
            </a:r>
          </a:p>
          <a:p>
            <a:r>
              <a:rPr lang="en-US" dirty="0" smtClean="0"/>
              <a:t>A data race is </a:t>
            </a:r>
            <a:r>
              <a:rPr lang="en-US" b="1" dirty="0" smtClean="0">
                <a:solidFill>
                  <a:srgbClr val="FF0000"/>
                </a:solidFill>
              </a:rPr>
              <a:t>inconsequential</a:t>
            </a:r>
            <a:r>
              <a:rPr lang="en-US" dirty="0" smtClean="0"/>
              <a:t> if system output matches</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p:txBody>
      </p:sp>
      <p:grpSp>
        <p:nvGrpSpPr>
          <p:cNvPr id="4" name="Group 46"/>
          <p:cNvGrpSpPr/>
          <p:nvPr/>
        </p:nvGrpSpPr>
        <p:grpSpPr>
          <a:xfrm>
            <a:off x="5534628" y="2819400"/>
            <a:ext cx="2041977" cy="2743995"/>
            <a:chOff x="5687028" y="2828351"/>
            <a:chExt cx="2041977" cy="2743995"/>
          </a:xfrm>
        </p:grpSpPr>
        <p:cxnSp>
          <p:nvCxnSpPr>
            <p:cNvPr id="11" name="직선 연결선 10"/>
            <p:cNvCxnSpPr/>
            <p:nvPr/>
          </p:nvCxnSpPr>
          <p:spPr>
            <a:xfrm rot="5400000">
              <a:off x="4343398" y="4199949"/>
              <a:ext cx="2743200" cy="3"/>
            </a:xfrm>
            <a:prstGeom prst="line">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p:nvCxnSpPr>
          <p:spPr>
            <a:xfrm rot="5400000">
              <a:off x="5639197" y="4200349"/>
              <a:ext cx="2743200" cy="794"/>
            </a:xfrm>
            <a:prstGeom prst="line">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87028" y="3188732"/>
              <a:ext cx="561372" cy="400110"/>
            </a:xfrm>
            <a:prstGeom prst="rect">
              <a:avLst/>
            </a:prstGeom>
            <a:noFill/>
          </p:spPr>
          <p:txBody>
            <a:bodyPr wrap="none" rtlCol="0">
              <a:spAutoFit/>
            </a:bodyPr>
            <a:lstStyle/>
            <a:p>
              <a:r>
                <a:rPr lang="en-US" altLang="ko-KR" sz="2000" b="1" dirty="0" smtClean="0"/>
                <a:t>x=1</a:t>
              </a:r>
            </a:p>
          </p:txBody>
        </p:sp>
        <p:sp>
          <p:nvSpPr>
            <p:cNvPr id="15" name="TextBox 14"/>
            <p:cNvSpPr txBox="1"/>
            <p:nvPr/>
          </p:nvSpPr>
          <p:spPr>
            <a:xfrm>
              <a:off x="6965654" y="3562290"/>
              <a:ext cx="763351" cy="400110"/>
            </a:xfrm>
            <a:prstGeom prst="rect">
              <a:avLst/>
            </a:prstGeom>
            <a:noFill/>
          </p:spPr>
          <p:txBody>
            <a:bodyPr wrap="none" rtlCol="0">
              <a:spAutoFit/>
            </a:bodyPr>
            <a:lstStyle/>
            <a:p>
              <a:r>
                <a:rPr lang="en-US" altLang="ko-KR" sz="2000" b="1" dirty="0" smtClean="0"/>
                <a:t>x!=0?</a:t>
              </a:r>
            </a:p>
          </p:txBody>
        </p:sp>
      </p:grpSp>
      <p:grpSp>
        <p:nvGrpSpPr>
          <p:cNvPr id="5" name="Group 45"/>
          <p:cNvGrpSpPr/>
          <p:nvPr/>
        </p:nvGrpSpPr>
        <p:grpSpPr>
          <a:xfrm>
            <a:off x="1447800" y="2658048"/>
            <a:ext cx="2134951" cy="2743201"/>
            <a:chOff x="1600200" y="2666999"/>
            <a:chExt cx="2134951" cy="2743201"/>
          </a:xfrm>
        </p:grpSpPr>
        <p:sp>
          <p:nvSpPr>
            <p:cNvPr id="22" name="TextBox 21"/>
            <p:cNvSpPr txBox="1"/>
            <p:nvPr/>
          </p:nvSpPr>
          <p:spPr>
            <a:xfrm>
              <a:off x="1600200" y="3409889"/>
              <a:ext cx="561372" cy="400110"/>
            </a:xfrm>
            <a:prstGeom prst="rect">
              <a:avLst/>
            </a:prstGeom>
            <a:noFill/>
          </p:spPr>
          <p:txBody>
            <a:bodyPr wrap="none" rtlCol="0">
              <a:spAutoFit/>
            </a:bodyPr>
            <a:lstStyle/>
            <a:p>
              <a:r>
                <a:rPr lang="en-US" altLang="ko-KR" sz="2000" b="1" dirty="0" smtClean="0"/>
                <a:t>x=1</a:t>
              </a:r>
            </a:p>
          </p:txBody>
        </p:sp>
        <p:sp>
          <p:nvSpPr>
            <p:cNvPr id="23" name="TextBox 22"/>
            <p:cNvSpPr txBox="1"/>
            <p:nvPr/>
          </p:nvSpPr>
          <p:spPr>
            <a:xfrm>
              <a:off x="2971800" y="2876489"/>
              <a:ext cx="763351" cy="400110"/>
            </a:xfrm>
            <a:prstGeom prst="rect">
              <a:avLst/>
            </a:prstGeom>
            <a:noFill/>
          </p:spPr>
          <p:txBody>
            <a:bodyPr wrap="none" rtlCol="0">
              <a:spAutoFit/>
            </a:bodyPr>
            <a:lstStyle/>
            <a:p>
              <a:r>
                <a:rPr lang="en-US" altLang="ko-KR" sz="2000" b="1" dirty="0" smtClean="0"/>
                <a:t>x!=0?</a:t>
              </a:r>
            </a:p>
          </p:txBody>
        </p:sp>
        <p:sp>
          <p:nvSpPr>
            <p:cNvPr id="24" name="TextBox 23"/>
            <p:cNvSpPr txBox="1"/>
            <p:nvPr/>
          </p:nvSpPr>
          <p:spPr>
            <a:xfrm>
              <a:off x="2971800" y="3102112"/>
              <a:ext cx="763351" cy="400110"/>
            </a:xfrm>
            <a:prstGeom prst="rect">
              <a:avLst/>
            </a:prstGeom>
            <a:noFill/>
          </p:spPr>
          <p:txBody>
            <a:bodyPr wrap="none" rtlCol="0">
              <a:spAutoFit/>
            </a:bodyPr>
            <a:lstStyle/>
            <a:p>
              <a:r>
                <a:rPr lang="en-US" altLang="ko-KR" sz="2000" b="1" dirty="0" smtClean="0"/>
                <a:t>x!=0?</a:t>
              </a:r>
            </a:p>
          </p:txBody>
        </p:sp>
        <p:sp>
          <p:nvSpPr>
            <p:cNvPr id="25" name="TextBox 24"/>
            <p:cNvSpPr txBox="1"/>
            <p:nvPr/>
          </p:nvSpPr>
          <p:spPr>
            <a:xfrm>
              <a:off x="2971800" y="3714689"/>
              <a:ext cx="763351" cy="400110"/>
            </a:xfrm>
            <a:prstGeom prst="rect">
              <a:avLst/>
            </a:prstGeom>
            <a:noFill/>
          </p:spPr>
          <p:txBody>
            <a:bodyPr wrap="none" rtlCol="0">
              <a:spAutoFit/>
            </a:bodyPr>
            <a:lstStyle/>
            <a:p>
              <a:r>
                <a:rPr lang="en-US" altLang="ko-KR" sz="2000" b="1" dirty="0" smtClean="0"/>
                <a:t>x!=0?</a:t>
              </a:r>
            </a:p>
          </p:txBody>
        </p:sp>
        <p:cxnSp>
          <p:nvCxnSpPr>
            <p:cNvPr id="26" name="직선 연결선 4"/>
            <p:cNvCxnSpPr/>
            <p:nvPr/>
          </p:nvCxnSpPr>
          <p:spPr>
            <a:xfrm rot="16200000" flipH="1">
              <a:off x="228601" y="4038598"/>
              <a:ext cx="2743200" cy="1"/>
            </a:xfrm>
            <a:prstGeom prst="line">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직선 연결선 4"/>
            <p:cNvCxnSpPr/>
            <p:nvPr/>
          </p:nvCxnSpPr>
          <p:spPr>
            <a:xfrm rot="16200000" flipH="1">
              <a:off x="1600201" y="4038599"/>
              <a:ext cx="2743200" cy="1"/>
            </a:xfrm>
            <a:prstGeom prst="line">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0" name="Group 42"/>
          <p:cNvGrpSpPr/>
          <p:nvPr/>
        </p:nvGrpSpPr>
        <p:grpSpPr>
          <a:xfrm>
            <a:off x="1219200" y="2124648"/>
            <a:ext cx="1847888" cy="762000"/>
            <a:chOff x="1371600" y="2133599"/>
            <a:chExt cx="1847888" cy="762000"/>
          </a:xfrm>
        </p:grpSpPr>
        <p:sp>
          <p:nvSpPr>
            <p:cNvPr id="6" name="TextBox 5"/>
            <p:cNvSpPr txBox="1"/>
            <p:nvPr/>
          </p:nvSpPr>
          <p:spPr>
            <a:xfrm>
              <a:off x="1428728" y="2133599"/>
              <a:ext cx="439544" cy="400110"/>
            </a:xfrm>
            <a:prstGeom prst="rect">
              <a:avLst/>
            </a:prstGeom>
            <a:noFill/>
          </p:spPr>
          <p:txBody>
            <a:bodyPr wrap="none" rtlCol="0">
              <a:spAutoFit/>
            </a:bodyPr>
            <a:lstStyle/>
            <a:p>
              <a:r>
                <a:rPr lang="en-US" altLang="ko-KR" sz="2000" dirty="0" smtClean="0"/>
                <a:t>T1</a:t>
              </a:r>
              <a:endParaRPr lang="ko-KR" altLang="en-US" sz="2000" dirty="0"/>
            </a:p>
          </p:txBody>
        </p:sp>
        <p:sp>
          <p:nvSpPr>
            <p:cNvPr id="7" name="TextBox 6"/>
            <p:cNvSpPr txBox="1"/>
            <p:nvPr/>
          </p:nvSpPr>
          <p:spPr>
            <a:xfrm>
              <a:off x="2779944" y="2133599"/>
              <a:ext cx="439544" cy="400110"/>
            </a:xfrm>
            <a:prstGeom prst="rect">
              <a:avLst/>
            </a:prstGeom>
            <a:noFill/>
          </p:spPr>
          <p:txBody>
            <a:bodyPr wrap="none" rtlCol="0">
              <a:spAutoFit/>
            </a:bodyPr>
            <a:lstStyle/>
            <a:p>
              <a:r>
                <a:rPr lang="en-US" altLang="ko-KR" sz="2000" dirty="0" smtClean="0"/>
                <a:t>T2</a:t>
              </a:r>
              <a:endParaRPr lang="ko-KR" altLang="en-US" sz="2000" dirty="0"/>
            </a:p>
          </p:txBody>
        </p:sp>
        <p:sp>
          <p:nvSpPr>
            <p:cNvPr id="28" name="TextBox 27"/>
            <p:cNvSpPr txBox="1"/>
            <p:nvPr/>
          </p:nvSpPr>
          <p:spPr>
            <a:xfrm>
              <a:off x="1371600" y="2495489"/>
              <a:ext cx="1828800" cy="400110"/>
            </a:xfrm>
            <a:prstGeom prst="rect">
              <a:avLst/>
            </a:prstGeom>
            <a:solidFill>
              <a:schemeClr val="bg1"/>
            </a:solidFill>
            <a:ln w="19050">
              <a:solidFill>
                <a:schemeClr val="tx2"/>
              </a:solidFill>
              <a:prstDash val="solid"/>
            </a:ln>
          </p:spPr>
          <p:txBody>
            <a:bodyPr wrap="square" rtlCol="0">
              <a:spAutoFit/>
            </a:bodyPr>
            <a:lstStyle/>
            <a:p>
              <a:pPr algn="ctr"/>
              <a:r>
                <a:rPr lang="en-US" altLang="ko-KR" sz="2000" b="1" dirty="0" smtClean="0"/>
                <a:t>Start A</a:t>
              </a:r>
              <a:endParaRPr lang="ko-KR" altLang="en-US" sz="2000" b="1" dirty="0"/>
            </a:p>
          </p:txBody>
        </p:sp>
      </p:grpSp>
      <p:sp>
        <p:nvSpPr>
          <p:cNvPr id="29" name="TextBox 28"/>
          <p:cNvSpPr txBox="1"/>
          <p:nvPr/>
        </p:nvSpPr>
        <p:spPr>
          <a:xfrm>
            <a:off x="1210638" y="5717717"/>
            <a:ext cx="1837362" cy="369332"/>
          </a:xfrm>
          <a:prstGeom prst="rect">
            <a:avLst/>
          </a:prstGeom>
          <a:solidFill>
            <a:schemeClr val="bg2">
              <a:lumMod val="75000"/>
            </a:schemeClr>
          </a:solidFill>
        </p:spPr>
        <p:txBody>
          <a:bodyPr wrap="none" rtlCol="0">
            <a:spAutoFit/>
          </a:bodyPr>
          <a:lstStyle/>
          <a:p>
            <a:r>
              <a:rPr lang="en-US" altLang="ko-KR" dirty="0" smtClean="0"/>
              <a:t>Recorded Process</a:t>
            </a:r>
            <a:endParaRPr lang="ko-KR" altLang="en-US" dirty="0"/>
          </a:p>
        </p:txBody>
      </p:sp>
      <p:sp>
        <p:nvSpPr>
          <p:cNvPr id="30" name="TextBox 29"/>
          <p:cNvSpPr txBox="1"/>
          <p:nvPr/>
        </p:nvSpPr>
        <p:spPr>
          <a:xfrm>
            <a:off x="5359549" y="5717717"/>
            <a:ext cx="1803251" cy="369332"/>
          </a:xfrm>
          <a:prstGeom prst="rect">
            <a:avLst/>
          </a:prstGeom>
          <a:solidFill>
            <a:schemeClr val="bg2">
              <a:lumMod val="75000"/>
            </a:schemeClr>
          </a:solidFill>
        </p:spPr>
        <p:txBody>
          <a:bodyPr wrap="none" rtlCol="0">
            <a:spAutoFit/>
          </a:bodyPr>
          <a:lstStyle/>
          <a:p>
            <a:pPr algn="ctr"/>
            <a:r>
              <a:rPr lang="en-US" altLang="ko-KR" dirty="0" smtClean="0"/>
              <a:t>Replayed Process</a:t>
            </a:r>
          </a:p>
        </p:txBody>
      </p:sp>
      <p:grpSp>
        <p:nvGrpSpPr>
          <p:cNvPr id="16" name="Group 47"/>
          <p:cNvGrpSpPr/>
          <p:nvPr/>
        </p:nvGrpSpPr>
        <p:grpSpPr>
          <a:xfrm>
            <a:off x="7159217" y="5153539"/>
            <a:ext cx="1298983" cy="400110"/>
            <a:chOff x="7162800" y="5162490"/>
            <a:chExt cx="1298983" cy="400110"/>
          </a:xfrm>
        </p:grpSpPr>
        <p:grpSp>
          <p:nvGrpSpPr>
            <p:cNvPr id="17" name="그룹 44"/>
            <p:cNvGrpSpPr/>
            <p:nvPr/>
          </p:nvGrpSpPr>
          <p:grpSpPr>
            <a:xfrm>
              <a:off x="7162800" y="5224558"/>
              <a:ext cx="349975" cy="261842"/>
              <a:chOff x="316999" y="6141793"/>
              <a:chExt cx="445061" cy="381000"/>
            </a:xfrm>
          </p:grpSpPr>
          <p:sp>
            <p:nvSpPr>
              <p:cNvPr id="18" name="Line 40"/>
              <p:cNvSpPr>
                <a:spLocks noChangeShapeType="1"/>
              </p:cNvSpPr>
              <p:nvPr/>
            </p:nvSpPr>
            <p:spPr bwMode="auto">
              <a:xfrm>
                <a:off x="316999" y="6233759"/>
                <a:ext cx="63580" cy="228600"/>
              </a:xfrm>
              <a:prstGeom prst="line">
                <a:avLst/>
              </a:prstGeom>
              <a:noFill/>
              <a:ln w="101600">
                <a:solidFill>
                  <a:srgbClr val="33CC33"/>
                </a:solidFill>
                <a:round/>
                <a:headEnd/>
                <a:tailEnd/>
              </a:ln>
            </p:spPr>
            <p:txBody>
              <a:bodyPr/>
              <a:lstStyle/>
              <a:p>
                <a:endParaRPr lang="ko-KR" altLang="en-US" sz="2000" dirty="0">
                  <a:latin typeface="Calibri" pitchFamily="34" charset="0"/>
                </a:endParaRPr>
              </a:p>
            </p:txBody>
          </p:sp>
          <p:sp>
            <p:nvSpPr>
              <p:cNvPr id="19" name="Line 41"/>
              <p:cNvSpPr>
                <a:spLocks noChangeShapeType="1"/>
              </p:cNvSpPr>
              <p:nvPr/>
            </p:nvSpPr>
            <p:spPr bwMode="auto">
              <a:xfrm flipV="1">
                <a:off x="380579" y="6141793"/>
                <a:ext cx="381481" cy="381000"/>
              </a:xfrm>
              <a:prstGeom prst="line">
                <a:avLst/>
              </a:prstGeom>
              <a:noFill/>
              <a:ln w="101600">
                <a:solidFill>
                  <a:srgbClr val="33CC33"/>
                </a:solidFill>
                <a:round/>
                <a:headEnd/>
                <a:tailEnd/>
              </a:ln>
            </p:spPr>
            <p:txBody>
              <a:bodyPr/>
              <a:lstStyle/>
              <a:p>
                <a:endParaRPr lang="ko-KR" altLang="en-US" sz="2000">
                  <a:latin typeface="Calibri" pitchFamily="34" charset="0"/>
                </a:endParaRPr>
              </a:p>
            </p:txBody>
          </p:sp>
        </p:grpSp>
        <p:sp>
          <p:nvSpPr>
            <p:cNvPr id="31" name="TextBox 30"/>
            <p:cNvSpPr txBox="1"/>
            <p:nvPr/>
          </p:nvSpPr>
          <p:spPr>
            <a:xfrm>
              <a:off x="7467600" y="5162490"/>
              <a:ext cx="994183" cy="400110"/>
            </a:xfrm>
            <a:prstGeom prst="rect">
              <a:avLst/>
            </a:prstGeom>
            <a:noFill/>
          </p:spPr>
          <p:txBody>
            <a:bodyPr wrap="none" rtlCol="0">
              <a:spAutoFit/>
            </a:bodyPr>
            <a:lstStyle/>
            <a:p>
              <a:pPr algn="ctr"/>
              <a:r>
                <a:rPr lang="en-US" altLang="ko-KR" sz="2000" b="1" dirty="0" smtClean="0">
                  <a:solidFill>
                    <a:srgbClr val="00B050"/>
                  </a:solidFill>
                </a:rPr>
                <a:t>Success</a:t>
              </a:r>
            </a:p>
          </p:txBody>
        </p:sp>
      </p:grpSp>
      <p:sp>
        <p:nvSpPr>
          <p:cNvPr id="35" name="TextBox 34"/>
          <p:cNvSpPr txBox="1"/>
          <p:nvPr/>
        </p:nvSpPr>
        <p:spPr>
          <a:xfrm>
            <a:off x="2411219" y="4639249"/>
            <a:ext cx="1398781" cy="400110"/>
          </a:xfrm>
          <a:prstGeom prst="rect">
            <a:avLst/>
          </a:prstGeom>
          <a:solidFill>
            <a:schemeClr val="bg1"/>
          </a:solidFill>
        </p:spPr>
        <p:txBody>
          <a:bodyPr wrap="none" rtlCol="0">
            <a:spAutoFit/>
          </a:bodyPr>
          <a:lstStyle/>
          <a:p>
            <a:r>
              <a:rPr lang="en-US" altLang="ko-KR" sz="2000" b="1" dirty="0" err="1" smtClean="0"/>
              <a:t>SysWrite</a:t>
            </a:r>
            <a:r>
              <a:rPr lang="en-US" altLang="ko-KR" sz="2000" b="1" dirty="0" smtClean="0"/>
              <a:t>(x)</a:t>
            </a:r>
          </a:p>
        </p:txBody>
      </p:sp>
      <p:sp>
        <p:nvSpPr>
          <p:cNvPr id="39" name="TextBox 38"/>
          <p:cNvSpPr txBox="1"/>
          <p:nvPr/>
        </p:nvSpPr>
        <p:spPr>
          <a:xfrm>
            <a:off x="6400800" y="4791649"/>
            <a:ext cx="1398781" cy="400110"/>
          </a:xfrm>
          <a:prstGeom prst="rect">
            <a:avLst/>
          </a:prstGeom>
          <a:solidFill>
            <a:schemeClr val="bg1"/>
          </a:solidFill>
        </p:spPr>
        <p:txBody>
          <a:bodyPr wrap="none" rtlCol="0">
            <a:spAutoFit/>
          </a:bodyPr>
          <a:lstStyle/>
          <a:p>
            <a:r>
              <a:rPr lang="en-US" altLang="ko-KR" sz="2000" b="1" dirty="0" err="1" smtClean="0"/>
              <a:t>SysWrite</a:t>
            </a:r>
            <a:r>
              <a:rPr lang="en-US" altLang="ko-KR" sz="2000" b="1" dirty="0" smtClean="0"/>
              <a:t>(x)</a:t>
            </a:r>
          </a:p>
        </p:txBody>
      </p:sp>
      <p:sp>
        <p:nvSpPr>
          <p:cNvPr id="40" name="슬라이드 번호 개체 틀 39"/>
          <p:cNvSpPr>
            <a:spLocks noGrp="1"/>
          </p:cNvSpPr>
          <p:nvPr>
            <p:ph type="sldNum" sz="quarter" idx="10"/>
          </p:nvPr>
        </p:nvSpPr>
        <p:spPr/>
        <p:txBody>
          <a:bodyPr/>
          <a:lstStyle/>
          <a:p>
            <a:fld id="{BFAE0065-D70A-430C-B875-A811E4B9B720}" type="slidenum">
              <a:rPr lang="en-US" smtClean="0"/>
              <a:pPr/>
              <a:t>10</a:t>
            </a:fld>
            <a:endParaRPr lang="en-US" dirty="0"/>
          </a:p>
        </p:txBody>
      </p:sp>
      <p:grpSp>
        <p:nvGrpSpPr>
          <p:cNvPr id="20" name="Group 44"/>
          <p:cNvGrpSpPr/>
          <p:nvPr/>
        </p:nvGrpSpPr>
        <p:grpSpPr>
          <a:xfrm>
            <a:off x="3220891" y="2048449"/>
            <a:ext cx="1954848" cy="778224"/>
            <a:chOff x="3373291" y="2057400"/>
            <a:chExt cx="1954848" cy="778224"/>
          </a:xfrm>
        </p:grpSpPr>
        <p:sp>
          <p:nvSpPr>
            <p:cNvPr id="41" name="오른쪽 화살표 46"/>
            <p:cNvSpPr/>
            <p:nvPr/>
          </p:nvSpPr>
          <p:spPr>
            <a:xfrm rot="337774">
              <a:off x="3399313" y="2621310"/>
              <a:ext cx="1928826" cy="214314"/>
            </a:xfrm>
            <a:prstGeom prst="rightArrow">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p:cNvSpPr txBox="1"/>
            <p:nvPr/>
          </p:nvSpPr>
          <p:spPr>
            <a:xfrm>
              <a:off x="3373291" y="2057400"/>
              <a:ext cx="1836208" cy="646331"/>
            </a:xfrm>
            <a:prstGeom prst="rect">
              <a:avLst/>
            </a:prstGeom>
            <a:noFill/>
          </p:spPr>
          <p:txBody>
            <a:bodyPr wrap="none" rtlCol="0">
              <a:spAutoFit/>
            </a:bodyPr>
            <a:lstStyle/>
            <a:p>
              <a:pPr algn="ctr"/>
              <a:r>
                <a:rPr lang="en-US" altLang="ko-KR" b="1" dirty="0" smtClean="0"/>
                <a:t>multi-threaded</a:t>
              </a:r>
            </a:p>
            <a:p>
              <a:pPr algn="ctr"/>
              <a:r>
                <a:rPr lang="en-US" altLang="ko-KR" b="1" dirty="0" smtClean="0"/>
                <a:t>fork</a:t>
              </a:r>
              <a:endParaRPr lang="ko-KR" altLang="en-US" b="1" dirty="0"/>
            </a:p>
          </p:txBody>
        </p:sp>
      </p:grpSp>
      <p:grpSp>
        <p:nvGrpSpPr>
          <p:cNvPr id="21" name="Group 43"/>
          <p:cNvGrpSpPr/>
          <p:nvPr/>
        </p:nvGrpSpPr>
        <p:grpSpPr>
          <a:xfrm>
            <a:off x="5276856" y="2277049"/>
            <a:ext cx="1885944" cy="724020"/>
            <a:chOff x="5429256" y="2286000"/>
            <a:chExt cx="1885944" cy="724020"/>
          </a:xfrm>
        </p:grpSpPr>
        <p:sp>
          <p:nvSpPr>
            <p:cNvPr id="8" name="TextBox 7"/>
            <p:cNvSpPr txBox="1"/>
            <p:nvPr/>
          </p:nvSpPr>
          <p:spPr>
            <a:xfrm>
              <a:off x="5429256" y="2286000"/>
              <a:ext cx="503664" cy="400110"/>
            </a:xfrm>
            <a:prstGeom prst="rect">
              <a:avLst/>
            </a:prstGeom>
            <a:noFill/>
          </p:spPr>
          <p:txBody>
            <a:bodyPr wrap="none" rtlCol="0">
              <a:spAutoFit/>
            </a:bodyPr>
            <a:lstStyle/>
            <a:p>
              <a:r>
                <a:rPr lang="en-US" altLang="ko-KR" sz="2000" dirty="0" smtClean="0"/>
                <a:t>T1’</a:t>
              </a:r>
              <a:endParaRPr lang="ko-KR" altLang="en-US" sz="2000" dirty="0"/>
            </a:p>
          </p:txBody>
        </p:sp>
        <p:sp>
          <p:nvSpPr>
            <p:cNvPr id="9" name="TextBox 8"/>
            <p:cNvSpPr txBox="1"/>
            <p:nvPr/>
          </p:nvSpPr>
          <p:spPr>
            <a:xfrm>
              <a:off x="6781800" y="2286000"/>
              <a:ext cx="503664" cy="400110"/>
            </a:xfrm>
            <a:prstGeom prst="rect">
              <a:avLst/>
            </a:prstGeom>
            <a:noFill/>
          </p:spPr>
          <p:txBody>
            <a:bodyPr wrap="none" rtlCol="0">
              <a:spAutoFit/>
            </a:bodyPr>
            <a:lstStyle/>
            <a:p>
              <a:r>
                <a:rPr lang="en-US" altLang="ko-KR" sz="2000" dirty="0" smtClean="0"/>
                <a:t>T2’</a:t>
              </a:r>
              <a:endParaRPr lang="ko-KR" altLang="en-US" sz="2000" dirty="0"/>
            </a:p>
          </p:txBody>
        </p:sp>
        <p:sp>
          <p:nvSpPr>
            <p:cNvPr id="13" name="TextBox 12"/>
            <p:cNvSpPr txBox="1"/>
            <p:nvPr/>
          </p:nvSpPr>
          <p:spPr>
            <a:xfrm>
              <a:off x="5486400" y="2609910"/>
              <a:ext cx="1828800" cy="400110"/>
            </a:xfrm>
            <a:prstGeom prst="rect">
              <a:avLst/>
            </a:prstGeom>
            <a:solidFill>
              <a:schemeClr val="bg1"/>
            </a:solidFill>
            <a:ln w="19050">
              <a:solidFill>
                <a:schemeClr val="tx2"/>
              </a:solidFill>
              <a:prstDash val="solid"/>
            </a:ln>
          </p:spPr>
          <p:txBody>
            <a:bodyPr wrap="square" rtlCol="0">
              <a:spAutoFit/>
            </a:bodyPr>
            <a:lstStyle/>
            <a:p>
              <a:pPr algn="ctr"/>
              <a:r>
                <a:rPr lang="en-US" altLang="ko-KR" sz="2000" b="1" dirty="0" smtClean="0"/>
                <a:t>Start A’</a:t>
              </a:r>
              <a:endParaRPr lang="ko-KR" altLang="en-US" sz="2000" b="1"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par>
                                <p:cTn id="20" presetID="22" presetClass="entr" presetSubtype="1"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checkerboard(across)">
                                      <p:cBhvr>
                                        <p:cTn id="27" dur="500"/>
                                        <p:tgtEl>
                                          <p:spTgt spid="35"/>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checkerboard(across)">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checkerboard(across)">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5" grpId="0" animBg="1"/>
      <p:bldP spid="3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1066800" y="5257800"/>
            <a:ext cx="7696200" cy="990600"/>
          </a:xfrm>
        </p:spPr>
        <p:txBody>
          <a:bodyPr>
            <a:normAutofit/>
          </a:bodyPr>
          <a:lstStyle/>
          <a:p>
            <a:pPr>
              <a:buNone/>
            </a:pPr>
            <a:r>
              <a:rPr lang="en-US" altLang="ko-KR" dirty="0" smtClean="0"/>
              <a:t>1)	Need to rollback </a:t>
            </a:r>
            <a:r>
              <a:rPr lang="en-US" altLang="ko-KR" b="1" dirty="0" smtClean="0">
                <a:solidFill>
                  <a:srgbClr val="0000FF"/>
                </a:solidFill>
              </a:rPr>
              <a:t>to the beginning</a:t>
            </a:r>
          </a:p>
          <a:p>
            <a:pPr>
              <a:buNone/>
            </a:pPr>
            <a:r>
              <a:rPr lang="en-US" altLang="ko-KR" dirty="0" smtClean="0"/>
              <a:t>2)	Need to buffer system output </a:t>
            </a:r>
            <a:r>
              <a:rPr lang="en-US" altLang="ko-KR" b="1" dirty="0" smtClean="0">
                <a:solidFill>
                  <a:srgbClr val="0000FF"/>
                </a:solidFill>
              </a:rPr>
              <a:t>till the end</a:t>
            </a:r>
          </a:p>
        </p:txBody>
      </p:sp>
      <p:sp>
        <p:nvSpPr>
          <p:cNvPr id="3" name="슬라이드 번호 개체 틀 2"/>
          <p:cNvSpPr>
            <a:spLocks noGrp="1"/>
          </p:cNvSpPr>
          <p:nvPr>
            <p:ph type="sldNum" sz="quarter" idx="10"/>
          </p:nvPr>
        </p:nvSpPr>
        <p:spPr/>
        <p:txBody>
          <a:bodyPr/>
          <a:lstStyle/>
          <a:p>
            <a:fld id="{BFAE0065-D70A-430C-B875-A811E4B9B720}" type="slidenum">
              <a:rPr lang="en-US" smtClean="0"/>
              <a:pPr/>
              <a:t>11</a:t>
            </a:fld>
            <a:endParaRPr lang="en-US" dirty="0"/>
          </a:p>
        </p:txBody>
      </p:sp>
      <p:sp>
        <p:nvSpPr>
          <p:cNvPr id="4" name="제목 3"/>
          <p:cNvSpPr>
            <a:spLocks noGrp="1"/>
          </p:cNvSpPr>
          <p:nvPr>
            <p:ph type="title"/>
          </p:nvPr>
        </p:nvSpPr>
        <p:spPr/>
        <p:txBody>
          <a:bodyPr/>
          <a:lstStyle/>
          <a:p>
            <a:r>
              <a:rPr lang="en-US" altLang="ko-KR" dirty="0" smtClean="0"/>
              <a:t>Divergence due to Data Races</a:t>
            </a:r>
            <a:endParaRPr lang="ko-KR" altLang="en-US" dirty="0"/>
          </a:p>
        </p:txBody>
      </p:sp>
      <p:sp>
        <p:nvSpPr>
          <p:cNvPr id="15" name="TextBox 14"/>
          <p:cNvSpPr txBox="1"/>
          <p:nvPr/>
        </p:nvSpPr>
        <p:spPr>
          <a:xfrm>
            <a:off x="1524000" y="1283732"/>
            <a:ext cx="1828800" cy="400110"/>
          </a:xfrm>
          <a:prstGeom prst="rect">
            <a:avLst/>
          </a:prstGeom>
          <a:solidFill>
            <a:schemeClr val="bg1"/>
          </a:solidFill>
          <a:ln w="19050">
            <a:solidFill>
              <a:schemeClr val="tx2"/>
            </a:solidFill>
            <a:prstDash val="solid"/>
          </a:ln>
        </p:spPr>
        <p:txBody>
          <a:bodyPr wrap="square" rtlCol="0">
            <a:spAutoFit/>
          </a:bodyPr>
          <a:lstStyle/>
          <a:p>
            <a:pPr algn="ctr"/>
            <a:r>
              <a:rPr lang="en-US" altLang="ko-KR" sz="2000" b="1" dirty="0" smtClean="0"/>
              <a:t>Start A</a:t>
            </a:r>
            <a:endParaRPr lang="ko-KR" altLang="en-US" sz="2000" b="1" dirty="0"/>
          </a:p>
        </p:txBody>
      </p:sp>
      <p:sp>
        <p:nvSpPr>
          <p:cNvPr id="16" name="TextBox 15"/>
          <p:cNvSpPr txBox="1"/>
          <p:nvPr/>
        </p:nvSpPr>
        <p:spPr>
          <a:xfrm>
            <a:off x="1515438" y="4736068"/>
            <a:ext cx="1859227" cy="369332"/>
          </a:xfrm>
          <a:prstGeom prst="rect">
            <a:avLst/>
          </a:prstGeom>
          <a:solidFill>
            <a:schemeClr val="bg2">
              <a:lumMod val="75000"/>
            </a:schemeClr>
          </a:solidFill>
        </p:spPr>
        <p:txBody>
          <a:bodyPr wrap="none" rtlCol="0">
            <a:spAutoFit/>
          </a:bodyPr>
          <a:lstStyle/>
          <a:p>
            <a:r>
              <a:rPr lang="en-US" altLang="ko-KR" b="1" dirty="0" smtClean="0"/>
              <a:t>Recorded Process</a:t>
            </a:r>
            <a:endParaRPr lang="ko-KR" altLang="en-US" b="1" dirty="0"/>
          </a:p>
        </p:txBody>
      </p:sp>
      <p:sp>
        <p:nvSpPr>
          <p:cNvPr id="17" name="TextBox 16"/>
          <p:cNvSpPr txBox="1"/>
          <p:nvPr/>
        </p:nvSpPr>
        <p:spPr>
          <a:xfrm>
            <a:off x="5648961" y="4724400"/>
            <a:ext cx="1834028" cy="369332"/>
          </a:xfrm>
          <a:prstGeom prst="rect">
            <a:avLst/>
          </a:prstGeom>
          <a:solidFill>
            <a:schemeClr val="bg2">
              <a:lumMod val="75000"/>
            </a:schemeClr>
          </a:solidFill>
        </p:spPr>
        <p:txBody>
          <a:bodyPr wrap="none" rtlCol="0">
            <a:spAutoFit/>
          </a:bodyPr>
          <a:lstStyle/>
          <a:p>
            <a:pPr algn="ctr"/>
            <a:r>
              <a:rPr lang="en-US" altLang="ko-KR" b="1" dirty="0" smtClean="0"/>
              <a:t>Replayed Process</a:t>
            </a:r>
          </a:p>
        </p:txBody>
      </p:sp>
      <p:sp>
        <p:nvSpPr>
          <p:cNvPr id="29" name="TextBox 28"/>
          <p:cNvSpPr txBox="1"/>
          <p:nvPr/>
        </p:nvSpPr>
        <p:spPr>
          <a:xfrm>
            <a:off x="5638800" y="1359932"/>
            <a:ext cx="1828800" cy="400110"/>
          </a:xfrm>
          <a:prstGeom prst="rect">
            <a:avLst/>
          </a:prstGeom>
          <a:solidFill>
            <a:schemeClr val="bg1"/>
          </a:solidFill>
          <a:ln w="19050">
            <a:solidFill>
              <a:schemeClr val="tx2"/>
            </a:solidFill>
            <a:prstDash val="solid"/>
          </a:ln>
        </p:spPr>
        <p:txBody>
          <a:bodyPr wrap="square" rtlCol="0">
            <a:spAutoFit/>
          </a:bodyPr>
          <a:lstStyle/>
          <a:p>
            <a:pPr algn="ctr"/>
            <a:r>
              <a:rPr lang="en-US" altLang="ko-KR" sz="2000" b="1" dirty="0" smtClean="0"/>
              <a:t>Start A’</a:t>
            </a:r>
            <a:endParaRPr lang="ko-KR" altLang="en-US" sz="2000" b="1" dirty="0"/>
          </a:p>
        </p:txBody>
      </p:sp>
      <p:sp>
        <p:nvSpPr>
          <p:cNvPr id="47" name="오른쪽 화살표 46"/>
          <p:cNvSpPr/>
          <p:nvPr/>
        </p:nvSpPr>
        <p:spPr>
          <a:xfrm rot="232564">
            <a:off x="3551713" y="1385470"/>
            <a:ext cx="1928826" cy="214314"/>
          </a:xfrm>
          <a:prstGeom prst="rightArrow">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p:cNvSpPr txBox="1"/>
          <p:nvPr/>
        </p:nvSpPr>
        <p:spPr>
          <a:xfrm>
            <a:off x="3525691" y="1600200"/>
            <a:ext cx="1836208" cy="646331"/>
          </a:xfrm>
          <a:prstGeom prst="rect">
            <a:avLst/>
          </a:prstGeom>
          <a:noFill/>
        </p:spPr>
        <p:txBody>
          <a:bodyPr wrap="none" rtlCol="0">
            <a:spAutoFit/>
          </a:bodyPr>
          <a:lstStyle/>
          <a:p>
            <a:pPr algn="ctr"/>
            <a:r>
              <a:rPr lang="en-US" altLang="ko-KR" b="1" dirty="0" smtClean="0"/>
              <a:t>multi-threaded</a:t>
            </a:r>
          </a:p>
          <a:p>
            <a:pPr algn="ctr"/>
            <a:r>
              <a:rPr lang="en-US" altLang="ko-KR" b="1" dirty="0" smtClean="0"/>
              <a:t>fork</a:t>
            </a:r>
            <a:endParaRPr lang="ko-KR" altLang="en-US" b="1" dirty="0"/>
          </a:p>
        </p:txBody>
      </p:sp>
      <p:sp>
        <p:nvSpPr>
          <p:cNvPr id="53" name="TextBox 52"/>
          <p:cNvSpPr txBox="1"/>
          <p:nvPr/>
        </p:nvSpPr>
        <p:spPr>
          <a:xfrm>
            <a:off x="1566850" y="914400"/>
            <a:ext cx="434734" cy="369332"/>
          </a:xfrm>
          <a:prstGeom prst="rect">
            <a:avLst/>
          </a:prstGeom>
          <a:noFill/>
        </p:spPr>
        <p:txBody>
          <a:bodyPr wrap="none" rtlCol="0">
            <a:spAutoFit/>
          </a:bodyPr>
          <a:lstStyle/>
          <a:p>
            <a:r>
              <a:rPr lang="en-US" altLang="ko-KR" dirty="0" smtClean="0"/>
              <a:t>T1</a:t>
            </a:r>
            <a:endParaRPr lang="ko-KR" altLang="en-US" dirty="0"/>
          </a:p>
        </p:txBody>
      </p:sp>
      <p:sp>
        <p:nvSpPr>
          <p:cNvPr id="54" name="TextBox 53"/>
          <p:cNvSpPr txBox="1"/>
          <p:nvPr/>
        </p:nvSpPr>
        <p:spPr>
          <a:xfrm>
            <a:off x="2918066" y="914400"/>
            <a:ext cx="434734" cy="369332"/>
          </a:xfrm>
          <a:prstGeom prst="rect">
            <a:avLst/>
          </a:prstGeom>
          <a:noFill/>
        </p:spPr>
        <p:txBody>
          <a:bodyPr wrap="none" rtlCol="0">
            <a:spAutoFit/>
          </a:bodyPr>
          <a:lstStyle/>
          <a:p>
            <a:r>
              <a:rPr lang="en-US" altLang="ko-KR" dirty="0" smtClean="0"/>
              <a:t>T2</a:t>
            </a:r>
            <a:endParaRPr lang="ko-KR" altLang="en-US" dirty="0"/>
          </a:p>
        </p:txBody>
      </p:sp>
      <p:sp>
        <p:nvSpPr>
          <p:cNvPr id="55" name="TextBox 54"/>
          <p:cNvSpPr txBox="1"/>
          <p:nvPr/>
        </p:nvSpPr>
        <p:spPr>
          <a:xfrm>
            <a:off x="5651500" y="990600"/>
            <a:ext cx="471604" cy="369332"/>
          </a:xfrm>
          <a:prstGeom prst="rect">
            <a:avLst/>
          </a:prstGeom>
          <a:noFill/>
        </p:spPr>
        <p:txBody>
          <a:bodyPr wrap="none" rtlCol="0">
            <a:spAutoFit/>
          </a:bodyPr>
          <a:lstStyle/>
          <a:p>
            <a:r>
              <a:rPr lang="en-US" altLang="ko-KR" dirty="0" smtClean="0"/>
              <a:t>T1’</a:t>
            </a:r>
            <a:endParaRPr lang="ko-KR" altLang="en-US" dirty="0"/>
          </a:p>
        </p:txBody>
      </p:sp>
      <p:sp>
        <p:nvSpPr>
          <p:cNvPr id="56" name="TextBox 55"/>
          <p:cNvSpPr txBox="1"/>
          <p:nvPr/>
        </p:nvSpPr>
        <p:spPr>
          <a:xfrm>
            <a:off x="7002716" y="990600"/>
            <a:ext cx="471604" cy="369332"/>
          </a:xfrm>
          <a:prstGeom prst="rect">
            <a:avLst/>
          </a:prstGeom>
          <a:noFill/>
        </p:spPr>
        <p:txBody>
          <a:bodyPr wrap="none" rtlCol="0">
            <a:spAutoFit/>
          </a:bodyPr>
          <a:lstStyle/>
          <a:p>
            <a:r>
              <a:rPr lang="en-US" altLang="ko-KR" dirty="0" smtClean="0"/>
              <a:t>T2’</a:t>
            </a:r>
            <a:endParaRPr lang="ko-KR" altLang="en-US" dirty="0"/>
          </a:p>
        </p:txBody>
      </p:sp>
      <p:grpSp>
        <p:nvGrpSpPr>
          <p:cNvPr id="43" name="Group 42"/>
          <p:cNvGrpSpPr/>
          <p:nvPr/>
        </p:nvGrpSpPr>
        <p:grpSpPr>
          <a:xfrm>
            <a:off x="7391400" y="4114800"/>
            <a:ext cx="1188720" cy="461665"/>
            <a:chOff x="7315200" y="3926840"/>
            <a:chExt cx="1188720" cy="461665"/>
          </a:xfrm>
        </p:grpSpPr>
        <p:sp>
          <p:nvSpPr>
            <p:cNvPr id="35" name="곱셈 기호 100"/>
            <p:cNvSpPr/>
            <p:nvPr/>
          </p:nvSpPr>
          <p:spPr>
            <a:xfrm>
              <a:off x="7315200" y="3926840"/>
              <a:ext cx="457199" cy="4572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TextBox 35"/>
            <p:cNvSpPr txBox="1"/>
            <p:nvPr/>
          </p:nvSpPr>
          <p:spPr>
            <a:xfrm>
              <a:off x="7696200" y="3926840"/>
              <a:ext cx="807720" cy="461665"/>
            </a:xfrm>
            <a:prstGeom prst="rect">
              <a:avLst/>
            </a:prstGeom>
            <a:noFill/>
          </p:spPr>
          <p:txBody>
            <a:bodyPr wrap="square" rtlCol="0">
              <a:spAutoFit/>
            </a:bodyPr>
            <a:lstStyle/>
            <a:p>
              <a:r>
                <a:rPr lang="en-US" altLang="ko-KR" sz="2400" b="1" dirty="0" smtClean="0">
                  <a:solidFill>
                    <a:srgbClr val="FF0000"/>
                  </a:solidFill>
                </a:rPr>
                <a:t>Fail</a:t>
              </a:r>
              <a:endParaRPr lang="ko-KR" altLang="en-US" sz="2400" b="1" dirty="0">
                <a:solidFill>
                  <a:srgbClr val="FF0000"/>
                </a:solidFill>
              </a:endParaRPr>
            </a:p>
          </p:txBody>
        </p:sp>
      </p:grpSp>
      <p:sp>
        <p:nvSpPr>
          <p:cNvPr id="38" name="왼쪽으로 구부러진 화살표 101"/>
          <p:cNvSpPr/>
          <p:nvPr/>
        </p:nvSpPr>
        <p:spPr>
          <a:xfrm rot="10800000">
            <a:off x="914400" y="1371599"/>
            <a:ext cx="457200" cy="2667000"/>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87" name="Group 86"/>
          <p:cNvGrpSpPr/>
          <p:nvPr/>
        </p:nvGrpSpPr>
        <p:grpSpPr>
          <a:xfrm>
            <a:off x="1447800" y="1740932"/>
            <a:ext cx="2374141" cy="2861549"/>
            <a:chOff x="1447800" y="1664732"/>
            <a:chExt cx="2374141" cy="2861549"/>
          </a:xfrm>
        </p:grpSpPr>
        <p:cxnSp>
          <p:nvCxnSpPr>
            <p:cNvPr id="11" name="직선 연결선 4"/>
            <p:cNvCxnSpPr/>
            <p:nvPr/>
          </p:nvCxnSpPr>
          <p:spPr>
            <a:xfrm rot="16200000" flipH="1">
              <a:off x="2209801" y="3611880"/>
              <a:ext cx="1828800" cy="2"/>
            </a:xfrm>
            <a:prstGeom prst="line">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4" name="직선 연결선 4"/>
            <p:cNvCxnSpPr/>
            <p:nvPr/>
          </p:nvCxnSpPr>
          <p:spPr>
            <a:xfrm rot="16200000" flipH="1">
              <a:off x="838201" y="3597499"/>
              <a:ext cx="1828800" cy="2"/>
            </a:xfrm>
            <a:prstGeom prst="line">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423160" y="3714690"/>
              <a:ext cx="1398781" cy="400110"/>
            </a:xfrm>
            <a:prstGeom prst="rect">
              <a:avLst/>
            </a:prstGeom>
            <a:solidFill>
              <a:schemeClr val="bg1"/>
            </a:solidFill>
          </p:spPr>
          <p:txBody>
            <a:bodyPr wrap="none" rtlCol="0">
              <a:spAutoFit/>
            </a:bodyPr>
            <a:lstStyle/>
            <a:p>
              <a:r>
                <a:rPr lang="en-US" altLang="ko-KR" sz="2000" b="1" dirty="0" err="1" smtClean="0"/>
                <a:t>SysWrite</a:t>
              </a:r>
              <a:r>
                <a:rPr lang="en-US" altLang="ko-KR" sz="2000" b="1" dirty="0" smtClean="0"/>
                <a:t>(x)</a:t>
              </a:r>
            </a:p>
          </p:txBody>
        </p:sp>
        <p:cxnSp>
          <p:nvCxnSpPr>
            <p:cNvPr id="50" name="직선 연결선 49"/>
            <p:cNvCxnSpPr/>
            <p:nvPr/>
          </p:nvCxnSpPr>
          <p:spPr>
            <a:xfrm rot="5400000">
              <a:off x="1295400" y="2121932"/>
              <a:ext cx="914400" cy="0"/>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2" name="직선 연결선 51"/>
            <p:cNvCxnSpPr/>
            <p:nvPr/>
          </p:nvCxnSpPr>
          <p:spPr>
            <a:xfrm rot="5400000">
              <a:off x="2667000" y="2121932"/>
              <a:ext cx="914400" cy="0"/>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8" name="직선 화살표 연결선 57"/>
            <p:cNvCxnSpPr/>
            <p:nvPr/>
          </p:nvCxnSpPr>
          <p:spPr>
            <a:xfrm rot="10800000" flipV="1">
              <a:off x="2057400" y="2895599"/>
              <a:ext cx="609600" cy="304800"/>
            </a:xfrm>
            <a:prstGeom prst="straightConnector1">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8" name="직선 화살표 연결선 67"/>
            <p:cNvCxnSpPr/>
            <p:nvPr/>
          </p:nvCxnSpPr>
          <p:spPr>
            <a:xfrm>
              <a:off x="2133600" y="3505200"/>
              <a:ext cx="609600" cy="228600"/>
            </a:xfrm>
            <a:prstGeom prst="straightConnector1">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447800" y="3124200"/>
              <a:ext cx="561372" cy="400110"/>
            </a:xfrm>
            <a:prstGeom prst="rect">
              <a:avLst/>
            </a:prstGeom>
            <a:solidFill>
              <a:schemeClr val="bg1"/>
            </a:solidFill>
          </p:spPr>
          <p:txBody>
            <a:bodyPr wrap="none" rtlCol="0">
              <a:spAutoFit/>
            </a:bodyPr>
            <a:lstStyle/>
            <a:p>
              <a:r>
                <a:rPr lang="en-US" altLang="ko-KR" sz="2000" b="1" dirty="0" smtClean="0"/>
                <a:t>x=1</a:t>
              </a:r>
            </a:p>
          </p:txBody>
        </p:sp>
        <p:sp>
          <p:nvSpPr>
            <p:cNvPr id="13" name="TextBox 12"/>
            <p:cNvSpPr txBox="1"/>
            <p:nvPr/>
          </p:nvSpPr>
          <p:spPr>
            <a:xfrm>
              <a:off x="2819400" y="2590800"/>
              <a:ext cx="582211" cy="400110"/>
            </a:xfrm>
            <a:prstGeom prst="rect">
              <a:avLst/>
            </a:prstGeom>
            <a:solidFill>
              <a:schemeClr val="bg1"/>
            </a:solidFill>
          </p:spPr>
          <p:txBody>
            <a:bodyPr wrap="none" rtlCol="0">
              <a:spAutoFit/>
            </a:bodyPr>
            <a:lstStyle/>
            <a:p>
              <a:r>
                <a:rPr lang="en-US" altLang="ko-KR" sz="2000" b="1" dirty="0" smtClean="0"/>
                <a:t>x=2</a:t>
              </a:r>
            </a:p>
          </p:txBody>
        </p:sp>
      </p:grpSp>
      <p:grpSp>
        <p:nvGrpSpPr>
          <p:cNvPr id="94" name="Group 93"/>
          <p:cNvGrpSpPr/>
          <p:nvPr/>
        </p:nvGrpSpPr>
        <p:grpSpPr>
          <a:xfrm>
            <a:off x="5593080" y="1817132"/>
            <a:ext cx="2358901" cy="2831068"/>
            <a:chOff x="5593080" y="1740932"/>
            <a:chExt cx="2358901" cy="2831068"/>
          </a:xfrm>
        </p:grpSpPr>
        <p:cxnSp>
          <p:nvCxnSpPr>
            <p:cNvPr id="61" name="직선 연결선 4"/>
            <p:cNvCxnSpPr/>
            <p:nvPr/>
          </p:nvCxnSpPr>
          <p:spPr>
            <a:xfrm rot="5400000">
              <a:off x="6324600" y="3657600"/>
              <a:ext cx="1828800" cy="0"/>
            </a:xfrm>
            <a:prstGeom prst="line">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63" name="직선 연결선 4"/>
            <p:cNvCxnSpPr/>
            <p:nvPr/>
          </p:nvCxnSpPr>
          <p:spPr>
            <a:xfrm rot="16200000" flipH="1">
              <a:off x="4953001" y="3645932"/>
              <a:ext cx="1828800" cy="2"/>
            </a:xfrm>
            <a:prstGeom prst="line">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64" name="직선 연결선 63"/>
            <p:cNvCxnSpPr/>
            <p:nvPr/>
          </p:nvCxnSpPr>
          <p:spPr>
            <a:xfrm rot="5400000">
              <a:off x="5410200" y="2198132"/>
              <a:ext cx="914400" cy="0"/>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66" name="직선 화살표 연결선 65"/>
            <p:cNvCxnSpPr/>
            <p:nvPr/>
          </p:nvCxnSpPr>
          <p:spPr>
            <a:xfrm>
              <a:off x="6248400" y="2847946"/>
              <a:ext cx="637572" cy="352454"/>
            </a:xfrm>
            <a:prstGeom prst="straightConnector1">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93080" y="2590800"/>
              <a:ext cx="561372" cy="400110"/>
            </a:xfrm>
            <a:prstGeom prst="rect">
              <a:avLst/>
            </a:prstGeom>
            <a:solidFill>
              <a:schemeClr val="bg1"/>
            </a:solidFill>
          </p:spPr>
          <p:txBody>
            <a:bodyPr wrap="none" rtlCol="0">
              <a:spAutoFit/>
            </a:bodyPr>
            <a:lstStyle/>
            <a:p>
              <a:r>
                <a:rPr lang="en-US" altLang="ko-KR" sz="2000" b="1" dirty="0" smtClean="0"/>
                <a:t>x=1</a:t>
              </a:r>
            </a:p>
          </p:txBody>
        </p:sp>
        <p:sp>
          <p:nvSpPr>
            <p:cNvPr id="9" name="TextBox 8"/>
            <p:cNvSpPr txBox="1"/>
            <p:nvPr/>
          </p:nvSpPr>
          <p:spPr>
            <a:xfrm>
              <a:off x="6974840" y="3124200"/>
              <a:ext cx="561372" cy="400110"/>
            </a:xfrm>
            <a:prstGeom prst="rect">
              <a:avLst/>
            </a:prstGeom>
            <a:solidFill>
              <a:schemeClr val="bg1"/>
            </a:solidFill>
          </p:spPr>
          <p:txBody>
            <a:bodyPr wrap="none" rtlCol="0">
              <a:spAutoFit/>
            </a:bodyPr>
            <a:lstStyle/>
            <a:p>
              <a:r>
                <a:rPr lang="en-US" altLang="ko-KR" sz="2000" b="1" dirty="0" smtClean="0"/>
                <a:t>x=2</a:t>
              </a:r>
            </a:p>
          </p:txBody>
        </p:sp>
        <p:cxnSp>
          <p:nvCxnSpPr>
            <p:cNvPr id="39" name="직선 연결선 63"/>
            <p:cNvCxnSpPr/>
            <p:nvPr/>
          </p:nvCxnSpPr>
          <p:spPr>
            <a:xfrm rot="5400000">
              <a:off x="6781800" y="2198132"/>
              <a:ext cx="914400" cy="0"/>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53200" y="3714690"/>
              <a:ext cx="1398781" cy="400110"/>
            </a:xfrm>
            <a:prstGeom prst="rect">
              <a:avLst/>
            </a:prstGeom>
            <a:solidFill>
              <a:schemeClr val="bg1"/>
            </a:solidFill>
          </p:spPr>
          <p:txBody>
            <a:bodyPr wrap="none" rtlCol="0">
              <a:spAutoFit/>
            </a:bodyPr>
            <a:lstStyle/>
            <a:p>
              <a:r>
                <a:rPr lang="en-US" altLang="ko-KR" sz="2000" b="1" dirty="0" err="1" smtClean="0"/>
                <a:t>SysWrite</a:t>
              </a:r>
              <a:r>
                <a:rPr lang="en-US" altLang="ko-KR" sz="2000" b="1" dirty="0" smtClean="0"/>
                <a:t>(x)</a:t>
              </a:r>
            </a:p>
          </p:txBody>
        </p:sp>
        <p:cxnSp>
          <p:nvCxnSpPr>
            <p:cNvPr id="89" name="직선 화살표 연결선 65"/>
            <p:cNvCxnSpPr/>
            <p:nvPr/>
          </p:nvCxnSpPr>
          <p:spPr>
            <a:xfrm rot="5400000">
              <a:off x="6705600" y="3580606"/>
              <a:ext cx="457200" cy="1588"/>
            </a:xfrm>
            <a:prstGeom prst="straightConnector1">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grpSp>
      <p:sp>
        <p:nvSpPr>
          <p:cNvPr id="37" name="오른쪽으로 구부러진 화살표 102"/>
          <p:cNvSpPr/>
          <p:nvPr/>
        </p:nvSpPr>
        <p:spPr>
          <a:xfrm rot="10800000">
            <a:off x="7924800" y="1447800"/>
            <a:ext cx="457200" cy="2590800"/>
          </a:xfrm>
          <a:prstGeom prst="curv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up)">
                                      <p:cBhvr>
                                        <p:cTn id="7" dur="1000"/>
                                        <p:tgtEl>
                                          <p:spTgt spid="87"/>
                                        </p:tgtEl>
                                      </p:cBhvr>
                                    </p:animEffect>
                                  </p:childTnLst>
                                </p:cTn>
                              </p:par>
                              <p:par>
                                <p:cTn id="8" presetID="22" presetClass="entr" presetSubtype="1" fill="hold"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wipe(up)">
                                      <p:cBhvr>
                                        <p:cTn id="10" dur="1000"/>
                                        <p:tgtEl>
                                          <p:spTgt spid="94"/>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checkerboard(across)">
                                      <p:cBhvr>
                                        <p:cTn id="15" dur="10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childTnLst>
                                </p:cTn>
                              </p:par>
                              <p:par>
                                <p:cTn id="20" presetID="22" presetClass="entr" presetSubtype="4"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down)">
                                      <p:cBhvr>
                                        <p:cTn id="22" dur="500"/>
                                        <p:tgtEl>
                                          <p:spTgt spid="3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down)">
                                      <p:cBhvr>
                                        <p:cTn id="25" dur="500"/>
                                        <p:tgtEl>
                                          <p:spTgt spid="3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990600"/>
            <a:ext cx="8382000" cy="2133600"/>
          </a:xfrm>
        </p:spPr>
        <p:txBody>
          <a:bodyPr>
            <a:normAutofit/>
          </a:bodyPr>
          <a:lstStyle/>
          <a:p>
            <a:pPr>
              <a:buNone/>
            </a:pPr>
            <a:r>
              <a:rPr lang="en-US" altLang="ko-KR" b="1" dirty="0" smtClean="0"/>
              <a:t>2) Program state check </a:t>
            </a:r>
          </a:p>
          <a:p>
            <a:pPr lvl="1"/>
            <a:r>
              <a:rPr lang="en-US" altLang="ko-KR" dirty="0" smtClean="0"/>
              <a:t>Compare </a:t>
            </a:r>
            <a:r>
              <a:rPr lang="en-US" altLang="ko-KR" b="1" dirty="0" smtClean="0">
                <a:solidFill>
                  <a:srgbClr val="FF0000"/>
                </a:solidFill>
              </a:rPr>
              <a:t>register and memory state </a:t>
            </a:r>
            <a:r>
              <a:rPr lang="en-US" altLang="ko-KR" dirty="0" smtClean="0"/>
              <a:t>at semi-regular intervals (</a:t>
            </a:r>
            <a:r>
              <a:rPr lang="en-US" altLang="ko-KR" b="1" dirty="0" smtClean="0"/>
              <a:t>epochs</a:t>
            </a:r>
            <a:r>
              <a:rPr lang="en-US" altLang="ko-KR" dirty="0" smtClean="0"/>
              <a:t>)</a:t>
            </a:r>
          </a:p>
          <a:p>
            <a:pPr lvl="1"/>
            <a:r>
              <a:rPr lang="en-US" altLang="ko-KR" dirty="0" smtClean="0"/>
              <a:t>Construct a </a:t>
            </a:r>
            <a:r>
              <a:rPr lang="en-US" altLang="ko-KR" b="1" dirty="0" smtClean="0">
                <a:solidFill>
                  <a:srgbClr val="0000FF"/>
                </a:solidFill>
              </a:rPr>
              <a:t>safe intermediate point</a:t>
            </a:r>
          </a:p>
          <a:p>
            <a:pPr lvl="2">
              <a:buFont typeface="Calibri" pitchFamily="34" charset="0"/>
              <a:buChar char="–"/>
            </a:pPr>
            <a:r>
              <a:rPr lang="en-US" altLang="ko-KR" sz="2000" dirty="0" smtClean="0"/>
              <a:t>To release buffered output</a:t>
            </a:r>
          </a:p>
          <a:p>
            <a:pPr lvl="2">
              <a:buFont typeface="Calibri" pitchFamily="34" charset="0"/>
              <a:buChar char="–"/>
            </a:pPr>
            <a:r>
              <a:rPr lang="en-US" altLang="ko-KR" sz="2000" dirty="0" smtClean="0"/>
              <a:t>To rollback to in case of </a:t>
            </a:r>
            <a:r>
              <a:rPr lang="en-US" altLang="ko-KR" sz="2000" dirty="0" err="1" smtClean="0"/>
              <a:t>mis</a:t>
            </a:r>
            <a:r>
              <a:rPr lang="en-US" altLang="ko-KR" sz="2000" dirty="0" smtClean="0"/>
              <a:t>-speculation</a:t>
            </a:r>
          </a:p>
          <a:p>
            <a:pPr lvl="1">
              <a:buNone/>
            </a:pPr>
            <a:endParaRPr lang="en-US" altLang="ko-KR" dirty="0" smtClean="0"/>
          </a:p>
        </p:txBody>
      </p:sp>
      <p:sp>
        <p:nvSpPr>
          <p:cNvPr id="3" name="제목 2"/>
          <p:cNvSpPr>
            <a:spLocks noGrp="1"/>
          </p:cNvSpPr>
          <p:nvPr>
            <p:ph type="title"/>
          </p:nvPr>
        </p:nvSpPr>
        <p:spPr>
          <a:xfrm>
            <a:off x="990600" y="152400"/>
            <a:ext cx="7924800" cy="533400"/>
          </a:xfrm>
        </p:spPr>
        <p:txBody>
          <a:bodyPr/>
          <a:lstStyle/>
          <a:p>
            <a:r>
              <a:rPr lang="en-US" altLang="ko-KR" dirty="0" smtClean="0"/>
              <a:t>Divergence Check #2 – Program State</a:t>
            </a:r>
            <a:endParaRPr lang="ko-KR" altLang="en-US" dirty="0"/>
          </a:p>
        </p:txBody>
      </p:sp>
      <p:sp>
        <p:nvSpPr>
          <p:cNvPr id="52" name="슬라이드 번호 개체 틀 51"/>
          <p:cNvSpPr>
            <a:spLocks noGrp="1"/>
          </p:cNvSpPr>
          <p:nvPr>
            <p:ph type="sldNum" sz="quarter" idx="10"/>
          </p:nvPr>
        </p:nvSpPr>
        <p:spPr/>
        <p:txBody>
          <a:bodyPr/>
          <a:lstStyle/>
          <a:p>
            <a:fld id="{BFAE0065-D70A-430C-B875-A811E4B9B720}" type="slidenum">
              <a:rPr lang="en-US" smtClean="0"/>
              <a:pPr/>
              <a:t>12</a:t>
            </a:fld>
            <a:endParaRPr lang="en-US" dirty="0"/>
          </a:p>
        </p:txBody>
      </p:sp>
      <p:sp>
        <p:nvSpPr>
          <p:cNvPr id="61" name="오른쪽 화살표 46"/>
          <p:cNvSpPr/>
          <p:nvPr/>
        </p:nvSpPr>
        <p:spPr>
          <a:xfrm rot="232564">
            <a:off x="3703986" y="3268809"/>
            <a:ext cx="1371600" cy="191716"/>
          </a:xfrm>
          <a:prstGeom prst="rightArrow">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왼쪽으로 구부러진 화살표 101"/>
          <p:cNvSpPr/>
          <p:nvPr/>
        </p:nvSpPr>
        <p:spPr>
          <a:xfrm rot="10800000">
            <a:off x="838200" y="4165600"/>
            <a:ext cx="457200" cy="1371600"/>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82" name="Group 81"/>
          <p:cNvGrpSpPr/>
          <p:nvPr/>
        </p:nvGrpSpPr>
        <p:grpSpPr>
          <a:xfrm>
            <a:off x="5410200" y="2965510"/>
            <a:ext cx="1844189" cy="3388062"/>
            <a:chOff x="5410200" y="2965510"/>
            <a:chExt cx="1844189" cy="3388062"/>
          </a:xfrm>
        </p:grpSpPr>
        <p:sp>
          <p:nvSpPr>
            <p:cNvPr id="59" name="TextBox 58"/>
            <p:cNvSpPr txBox="1"/>
            <p:nvPr/>
          </p:nvSpPr>
          <p:spPr>
            <a:xfrm>
              <a:off x="5420361" y="5984240"/>
              <a:ext cx="1834028" cy="369332"/>
            </a:xfrm>
            <a:prstGeom prst="rect">
              <a:avLst/>
            </a:prstGeom>
            <a:solidFill>
              <a:schemeClr val="bg2">
                <a:lumMod val="75000"/>
              </a:schemeClr>
            </a:solidFill>
          </p:spPr>
          <p:txBody>
            <a:bodyPr wrap="none" rtlCol="0">
              <a:spAutoFit/>
            </a:bodyPr>
            <a:lstStyle/>
            <a:p>
              <a:pPr algn="ctr"/>
              <a:r>
                <a:rPr lang="en-US" altLang="ko-KR" b="1" dirty="0" smtClean="0"/>
                <a:t>Replayed Process</a:t>
              </a:r>
            </a:p>
          </p:txBody>
        </p:sp>
        <p:sp>
          <p:nvSpPr>
            <p:cNvPr id="65" name="TextBox 64"/>
            <p:cNvSpPr txBox="1"/>
            <p:nvPr/>
          </p:nvSpPr>
          <p:spPr>
            <a:xfrm>
              <a:off x="5422900" y="2965510"/>
              <a:ext cx="471604" cy="369332"/>
            </a:xfrm>
            <a:prstGeom prst="rect">
              <a:avLst/>
            </a:prstGeom>
            <a:noFill/>
          </p:spPr>
          <p:txBody>
            <a:bodyPr wrap="none" rtlCol="0">
              <a:spAutoFit/>
            </a:bodyPr>
            <a:lstStyle/>
            <a:p>
              <a:r>
                <a:rPr lang="en-US" altLang="ko-KR" dirty="0" smtClean="0"/>
                <a:t>T1’</a:t>
              </a:r>
              <a:endParaRPr lang="ko-KR" altLang="en-US" dirty="0"/>
            </a:p>
          </p:txBody>
        </p:sp>
        <p:sp>
          <p:nvSpPr>
            <p:cNvPr id="66" name="TextBox 65"/>
            <p:cNvSpPr txBox="1"/>
            <p:nvPr/>
          </p:nvSpPr>
          <p:spPr>
            <a:xfrm>
              <a:off x="6774116" y="2965510"/>
              <a:ext cx="471604" cy="369332"/>
            </a:xfrm>
            <a:prstGeom prst="rect">
              <a:avLst/>
            </a:prstGeom>
            <a:noFill/>
          </p:spPr>
          <p:txBody>
            <a:bodyPr wrap="none" rtlCol="0">
              <a:spAutoFit/>
            </a:bodyPr>
            <a:lstStyle/>
            <a:p>
              <a:r>
                <a:rPr lang="en-US" altLang="ko-KR" dirty="0" smtClean="0"/>
                <a:t>T2’</a:t>
              </a:r>
              <a:endParaRPr lang="ko-KR" altLang="en-US" dirty="0"/>
            </a:p>
          </p:txBody>
        </p:sp>
        <p:cxnSp>
          <p:nvCxnSpPr>
            <p:cNvPr id="85" name="직선 연결선 63"/>
            <p:cNvCxnSpPr/>
            <p:nvPr/>
          </p:nvCxnSpPr>
          <p:spPr>
            <a:xfrm rot="5400000">
              <a:off x="5181600" y="3956110"/>
              <a:ext cx="914400" cy="0"/>
            </a:xfrm>
            <a:prstGeom prst="line">
              <a:avLst/>
            </a:prstGeom>
            <a:ln w="28575">
              <a:solidFill>
                <a:schemeClr val="bg1">
                  <a:lumMod val="5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9" name="직선 연결선 63"/>
            <p:cNvCxnSpPr/>
            <p:nvPr/>
          </p:nvCxnSpPr>
          <p:spPr>
            <a:xfrm rot="5400000">
              <a:off x="6553200" y="3956110"/>
              <a:ext cx="914400" cy="0"/>
            </a:xfrm>
            <a:prstGeom prst="line">
              <a:avLst/>
            </a:prstGeom>
            <a:ln w="28575">
              <a:solidFill>
                <a:schemeClr val="bg1">
                  <a:lumMod val="5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410200" y="3258642"/>
              <a:ext cx="1828800" cy="400110"/>
            </a:xfrm>
            <a:prstGeom prst="rect">
              <a:avLst/>
            </a:prstGeom>
            <a:solidFill>
              <a:schemeClr val="bg1"/>
            </a:solidFill>
            <a:ln w="19050">
              <a:solidFill>
                <a:schemeClr val="tx2"/>
              </a:solidFill>
              <a:prstDash val="solid"/>
            </a:ln>
          </p:spPr>
          <p:txBody>
            <a:bodyPr wrap="square" rtlCol="0">
              <a:spAutoFit/>
            </a:bodyPr>
            <a:lstStyle/>
            <a:p>
              <a:pPr algn="ctr"/>
              <a:r>
                <a:rPr lang="en-US" altLang="ko-KR" sz="2000" b="1" dirty="0" smtClean="0"/>
                <a:t>Start A’</a:t>
              </a:r>
              <a:endParaRPr lang="ko-KR" altLang="en-US" sz="2000" b="1" dirty="0"/>
            </a:p>
          </p:txBody>
        </p:sp>
      </p:grpSp>
      <p:grpSp>
        <p:nvGrpSpPr>
          <p:cNvPr id="81" name="Group 80"/>
          <p:cNvGrpSpPr/>
          <p:nvPr/>
        </p:nvGrpSpPr>
        <p:grpSpPr>
          <a:xfrm>
            <a:off x="1667838" y="2870200"/>
            <a:ext cx="1859227" cy="3493532"/>
            <a:chOff x="1667838" y="2870200"/>
            <a:chExt cx="1859227" cy="3493532"/>
          </a:xfrm>
        </p:grpSpPr>
        <p:sp>
          <p:nvSpPr>
            <p:cNvPr id="63" name="TextBox 62"/>
            <p:cNvSpPr txBox="1"/>
            <p:nvPr/>
          </p:nvSpPr>
          <p:spPr>
            <a:xfrm>
              <a:off x="1719250" y="2870200"/>
              <a:ext cx="434734" cy="369332"/>
            </a:xfrm>
            <a:prstGeom prst="rect">
              <a:avLst/>
            </a:prstGeom>
            <a:noFill/>
          </p:spPr>
          <p:txBody>
            <a:bodyPr wrap="none" rtlCol="0">
              <a:spAutoFit/>
            </a:bodyPr>
            <a:lstStyle/>
            <a:p>
              <a:r>
                <a:rPr lang="en-US" altLang="ko-KR" dirty="0" smtClean="0"/>
                <a:t>T1</a:t>
              </a:r>
              <a:endParaRPr lang="ko-KR" altLang="en-US" dirty="0"/>
            </a:p>
          </p:txBody>
        </p:sp>
        <p:sp>
          <p:nvSpPr>
            <p:cNvPr id="64" name="TextBox 63"/>
            <p:cNvSpPr txBox="1"/>
            <p:nvPr/>
          </p:nvSpPr>
          <p:spPr>
            <a:xfrm>
              <a:off x="3070466" y="2870200"/>
              <a:ext cx="434734" cy="369332"/>
            </a:xfrm>
            <a:prstGeom prst="rect">
              <a:avLst/>
            </a:prstGeom>
            <a:noFill/>
          </p:spPr>
          <p:txBody>
            <a:bodyPr wrap="none" rtlCol="0">
              <a:spAutoFit/>
            </a:bodyPr>
            <a:lstStyle/>
            <a:p>
              <a:r>
                <a:rPr lang="en-US" altLang="ko-KR" dirty="0" smtClean="0"/>
                <a:t>T2</a:t>
              </a:r>
              <a:endParaRPr lang="ko-KR" altLang="en-US" dirty="0"/>
            </a:p>
          </p:txBody>
        </p:sp>
        <p:sp>
          <p:nvSpPr>
            <p:cNvPr id="58" name="TextBox 57"/>
            <p:cNvSpPr txBox="1"/>
            <p:nvPr/>
          </p:nvSpPr>
          <p:spPr>
            <a:xfrm>
              <a:off x="1667838" y="5994400"/>
              <a:ext cx="1859227" cy="369332"/>
            </a:xfrm>
            <a:prstGeom prst="rect">
              <a:avLst/>
            </a:prstGeom>
            <a:solidFill>
              <a:schemeClr val="bg2">
                <a:lumMod val="75000"/>
              </a:schemeClr>
            </a:solidFill>
          </p:spPr>
          <p:txBody>
            <a:bodyPr wrap="none" rtlCol="0">
              <a:spAutoFit/>
            </a:bodyPr>
            <a:lstStyle/>
            <a:p>
              <a:r>
                <a:rPr lang="en-US" altLang="ko-KR" b="1" dirty="0" smtClean="0"/>
                <a:t>Recorded Process</a:t>
              </a:r>
              <a:endParaRPr lang="ko-KR" altLang="en-US" b="1" dirty="0"/>
            </a:p>
          </p:txBody>
        </p:sp>
        <p:cxnSp>
          <p:nvCxnSpPr>
            <p:cNvPr id="75" name="직선 연결선 49"/>
            <p:cNvCxnSpPr/>
            <p:nvPr/>
          </p:nvCxnSpPr>
          <p:spPr>
            <a:xfrm rot="5400000">
              <a:off x="1447800" y="3860800"/>
              <a:ext cx="914400" cy="0"/>
            </a:xfrm>
            <a:prstGeom prst="line">
              <a:avLst/>
            </a:prstGeom>
            <a:ln w="28575">
              <a:solidFill>
                <a:schemeClr val="bg1">
                  <a:lumMod val="5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직선 연결선 51"/>
            <p:cNvCxnSpPr/>
            <p:nvPr/>
          </p:nvCxnSpPr>
          <p:spPr>
            <a:xfrm rot="5400000">
              <a:off x="2819400" y="3860800"/>
              <a:ext cx="914400" cy="0"/>
            </a:xfrm>
            <a:prstGeom prst="line">
              <a:avLst/>
            </a:prstGeom>
            <a:ln w="28575">
              <a:solidFill>
                <a:schemeClr val="bg1">
                  <a:lumMod val="50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676400" y="3163332"/>
              <a:ext cx="1828800" cy="400110"/>
            </a:xfrm>
            <a:prstGeom prst="rect">
              <a:avLst/>
            </a:prstGeom>
            <a:solidFill>
              <a:schemeClr val="bg1"/>
            </a:solidFill>
            <a:ln w="19050">
              <a:solidFill>
                <a:schemeClr val="tx2"/>
              </a:solidFill>
              <a:prstDash val="solid"/>
            </a:ln>
          </p:spPr>
          <p:txBody>
            <a:bodyPr wrap="square" rtlCol="0">
              <a:spAutoFit/>
            </a:bodyPr>
            <a:lstStyle/>
            <a:p>
              <a:pPr algn="ctr"/>
              <a:r>
                <a:rPr lang="en-US" altLang="ko-KR" sz="2000" b="1" dirty="0" smtClean="0"/>
                <a:t>Start A</a:t>
              </a:r>
              <a:endParaRPr lang="ko-KR" altLang="en-US" sz="2000" b="1" dirty="0"/>
            </a:p>
          </p:txBody>
        </p:sp>
      </p:grpSp>
      <p:grpSp>
        <p:nvGrpSpPr>
          <p:cNvPr id="99" name="그룹 44"/>
          <p:cNvGrpSpPr/>
          <p:nvPr/>
        </p:nvGrpSpPr>
        <p:grpSpPr>
          <a:xfrm>
            <a:off x="7391400" y="4241800"/>
            <a:ext cx="349975" cy="261842"/>
            <a:chOff x="316999" y="6141793"/>
            <a:chExt cx="445061" cy="381000"/>
          </a:xfrm>
        </p:grpSpPr>
        <p:sp>
          <p:nvSpPr>
            <p:cNvPr id="100" name="Line 40"/>
            <p:cNvSpPr>
              <a:spLocks noChangeShapeType="1"/>
            </p:cNvSpPr>
            <p:nvPr/>
          </p:nvSpPr>
          <p:spPr bwMode="auto">
            <a:xfrm>
              <a:off x="316999" y="6233759"/>
              <a:ext cx="63580" cy="228600"/>
            </a:xfrm>
            <a:prstGeom prst="line">
              <a:avLst/>
            </a:prstGeom>
            <a:noFill/>
            <a:ln w="101600">
              <a:solidFill>
                <a:srgbClr val="33CC33"/>
              </a:solidFill>
              <a:round/>
              <a:headEnd/>
              <a:tailEnd/>
            </a:ln>
          </p:spPr>
          <p:txBody>
            <a:bodyPr/>
            <a:lstStyle/>
            <a:p>
              <a:endParaRPr lang="ko-KR" altLang="en-US" sz="2000" dirty="0">
                <a:latin typeface="Calibri" pitchFamily="34" charset="0"/>
              </a:endParaRPr>
            </a:p>
          </p:txBody>
        </p:sp>
        <p:sp>
          <p:nvSpPr>
            <p:cNvPr id="101" name="Line 41"/>
            <p:cNvSpPr>
              <a:spLocks noChangeShapeType="1"/>
            </p:cNvSpPr>
            <p:nvPr/>
          </p:nvSpPr>
          <p:spPr bwMode="auto">
            <a:xfrm flipV="1">
              <a:off x="380579" y="6141793"/>
              <a:ext cx="381481" cy="381000"/>
            </a:xfrm>
            <a:prstGeom prst="line">
              <a:avLst/>
            </a:prstGeom>
            <a:noFill/>
            <a:ln w="101600">
              <a:solidFill>
                <a:srgbClr val="33CC33"/>
              </a:solidFill>
              <a:round/>
              <a:headEnd/>
              <a:tailEnd/>
            </a:ln>
          </p:spPr>
          <p:txBody>
            <a:bodyPr/>
            <a:lstStyle/>
            <a:p>
              <a:endParaRPr lang="ko-KR" altLang="en-US" sz="2000">
                <a:latin typeface="Calibri" pitchFamily="34" charset="0"/>
              </a:endParaRPr>
            </a:p>
          </p:txBody>
        </p:sp>
      </p:grpSp>
      <p:grpSp>
        <p:nvGrpSpPr>
          <p:cNvPr id="103" name="Group 48"/>
          <p:cNvGrpSpPr/>
          <p:nvPr/>
        </p:nvGrpSpPr>
        <p:grpSpPr>
          <a:xfrm>
            <a:off x="1130539" y="3251200"/>
            <a:ext cx="393461" cy="990600"/>
            <a:chOff x="597933" y="2896394"/>
            <a:chExt cx="393461" cy="2667000"/>
          </a:xfrm>
        </p:grpSpPr>
        <p:cxnSp>
          <p:nvCxnSpPr>
            <p:cNvPr id="104" name="Straight Arrow Connector 46"/>
            <p:cNvCxnSpPr/>
            <p:nvPr/>
          </p:nvCxnSpPr>
          <p:spPr>
            <a:xfrm rot="5400000">
              <a:off x="-342900" y="4229100"/>
              <a:ext cx="2667000" cy="1588"/>
            </a:xfrm>
            <a:prstGeom prst="straightConnector1">
              <a:avLst/>
            </a:prstGeom>
            <a:ln w="19050">
              <a:solidFill>
                <a:schemeClr val="tx1"/>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rot="16200000">
              <a:off x="-291441" y="4099532"/>
              <a:ext cx="2148079" cy="369332"/>
            </a:xfrm>
            <a:prstGeom prst="rect">
              <a:avLst/>
            </a:prstGeom>
            <a:noFill/>
          </p:spPr>
          <p:txBody>
            <a:bodyPr wrap="square" rtlCol="0">
              <a:spAutoFit/>
            </a:bodyPr>
            <a:lstStyle/>
            <a:p>
              <a:r>
                <a:rPr lang="en-US" b="1" dirty="0" smtClean="0">
                  <a:solidFill>
                    <a:srgbClr val="0000FF"/>
                  </a:solidFill>
                </a:rPr>
                <a:t>epoch</a:t>
              </a:r>
              <a:endParaRPr lang="en-US" b="1" dirty="0">
                <a:solidFill>
                  <a:srgbClr val="0000FF"/>
                </a:solidFill>
              </a:endParaRPr>
            </a:p>
          </p:txBody>
        </p:sp>
      </p:grpSp>
      <p:sp>
        <p:nvSpPr>
          <p:cNvPr id="110" name="TextBox 109"/>
          <p:cNvSpPr txBox="1"/>
          <p:nvPr/>
        </p:nvSpPr>
        <p:spPr>
          <a:xfrm>
            <a:off x="3505200" y="3937000"/>
            <a:ext cx="1006429" cy="707886"/>
          </a:xfrm>
          <a:prstGeom prst="rect">
            <a:avLst/>
          </a:prstGeom>
          <a:noFill/>
        </p:spPr>
        <p:txBody>
          <a:bodyPr wrap="none" rtlCol="0">
            <a:spAutoFit/>
          </a:bodyPr>
          <a:lstStyle/>
          <a:p>
            <a:pPr algn="ctr"/>
            <a:r>
              <a:rPr lang="en-US" sz="2000" b="1" dirty="0" smtClean="0">
                <a:solidFill>
                  <a:srgbClr val="00B050"/>
                </a:solidFill>
              </a:rPr>
              <a:t>Release</a:t>
            </a:r>
          </a:p>
          <a:p>
            <a:pPr algn="ctr"/>
            <a:r>
              <a:rPr lang="en-US" sz="2000" b="1" dirty="0" smtClean="0">
                <a:solidFill>
                  <a:srgbClr val="00B050"/>
                </a:solidFill>
              </a:rPr>
              <a:t>Output</a:t>
            </a:r>
            <a:endParaRPr lang="en-US" sz="2000" b="1" dirty="0">
              <a:solidFill>
                <a:srgbClr val="00B050"/>
              </a:solidFill>
            </a:endParaRPr>
          </a:p>
        </p:txBody>
      </p:sp>
      <p:sp>
        <p:nvSpPr>
          <p:cNvPr id="114" name="TextBox 113"/>
          <p:cNvSpPr txBox="1"/>
          <p:nvPr/>
        </p:nvSpPr>
        <p:spPr>
          <a:xfrm>
            <a:off x="7768817" y="4165600"/>
            <a:ext cx="994183" cy="400110"/>
          </a:xfrm>
          <a:prstGeom prst="rect">
            <a:avLst/>
          </a:prstGeom>
          <a:noFill/>
        </p:spPr>
        <p:txBody>
          <a:bodyPr wrap="none" rtlCol="0">
            <a:spAutoFit/>
          </a:bodyPr>
          <a:lstStyle/>
          <a:p>
            <a:pPr algn="ctr"/>
            <a:r>
              <a:rPr lang="en-US" altLang="ko-KR" sz="2000" b="1" dirty="0" smtClean="0">
                <a:solidFill>
                  <a:srgbClr val="00B050"/>
                </a:solidFill>
              </a:rPr>
              <a:t>Success</a:t>
            </a:r>
          </a:p>
        </p:txBody>
      </p:sp>
      <p:grpSp>
        <p:nvGrpSpPr>
          <p:cNvPr id="115" name="Group 48"/>
          <p:cNvGrpSpPr/>
          <p:nvPr/>
        </p:nvGrpSpPr>
        <p:grpSpPr>
          <a:xfrm>
            <a:off x="4876800" y="3429000"/>
            <a:ext cx="393461" cy="990600"/>
            <a:chOff x="597933" y="2896394"/>
            <a:chExt cx="393461" cy="2667000"/>
          </a:xfrm>
        </p:grpSpPr>
        <p:cxnSp>
          <p:nvCxnSpPr>
            <p:cNvPr id="116" name="Straight Arrow Connector 46"/>
            <p:cNvCxnSpPr/>
            <p:nvPr/>
          </p:nvCxnSpPr>
          <p:spPr>
            <a:xfrm rot="5400000">
              <a:off x="-342900" y="4229100"/>
              <a:ext cx="2667000" cy="1588"/>
            </a:xfrm>
            <a:prstGeom prst="straightConnector1">
              <a:avLst/>
            </a:prstGeom>
            <a:ln w="19050">
              <a:solidFill>
                <a:schemeClr val="tx1"/>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rot="16200000">
              <a:off x="-291441" y="4099532"/>
              <a:ext cx="2148079" cy="369332"/>
            </a:xfrm>
            <a:prstGeom prst="rect">
              <a:avLst/>
            </a:prstGeom>
            <a:noFill/>
          </p:spPr>
          <p:txBody>
            <a:bodyPr wrap="square" rtlCol="0">
              <a:spAutoFit/>
            </a:bodyPr>
            <a:lstStyle/>
            <a:p>
              <a:r>
                <a:rPr lang="en-US" b="1" dirty="0" smtClean="0">
                  <a:solidFill>
                    <a:srgbClr val="0000FF"/>
                  </a:solidFill>
                </a:rPr>
                <a:t>epoch</a:t>
              </a:r>
              <a:endParaRPr lang="en-US" b="1" dirty="0">
                <a:solidFill>
                  <a:srgbClr val="0000FF"/>
                </a:solidFill>
              </a:endParaRPr>
            </a:p>
          </p:txBody>
        </p:sp>
      </p:grpSp>
      <p:grpSp>
        <p:nvGrpSpPr>
          <p:cNvPr id="91" name="Group 90"/>
          <p:cNvGrpSpPr/>
          <p:nvPr/>
        </p:nvGrpSpPr>
        <p:grpSpPr>
          <a:xfrm>
            <a:off x="1600200" y="4425539"/>
            <a:ext cx="2374141" cy="1568861"/>
            <a:chOff x="1600200" y="4425539"/>
            <a:chExt cx="2374141" cy="1568861"/>
          </a:xfrm>
        </p:grpSpPr>
        <p:cxnSp>
          <p:nvCxnSpPr>
            <p:cNvPr id="72" name="직선 연결선 4"/>
            <p:cNvCxnSpPr/>
            <p:nvPr/>
          </p:nvCxnSpPr>
          <p:spPr>
            <a:xfrm rot="16200000" flipH="1">
              <a:off x="2499361" y="5217159"/>
              <a:ext cx="1554480" cy="2"/>
            </a:xfrm>
            <a:prstGeom prst="line">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3" name="직선 연결선 4"/>
            <p:cNvCxnSpPr/>
            <p:nvPr/>
          </p:nvCxnSpPr>
          <p:spPr>
            <a:xfrm rot="16200000" flipH="1">
              <a:off x="1127761" y="5202778"/>
              <a:ext cx="1554480" cy="2"/>
            </a:xfrm>
            <a:prstGeom prst="line">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575560" y="5365690"/>
              <a:ext cx="1398781" cy="400110"/>
            </a:xfrm>
            <a:prstGeom prst="rect">
              <a:avLst/>
            </a:prstGeom>
            <a:solidFill>
              <a:schemeClr val="bg1"/>
            </a:solidFill>
          </p:spPr>
          <p:txBody>
            <a:bodyPr wrap="none" rtlCol="0">
              <a:spAutoFit/>
            </a:bodyPr>
            <a:lstStyle/>
            <a:p>
              <a:r>
                <a:rPr lang="en-US" altLang="ko-KR" sz="2000" b="1" dirty="0" err="1" smtClean="0"/>
                <a:t>SysWrite</a:t>
              </a:r>
              <a:r>
                <a:rPr lang="en-US" altLang="ko-KR" sz="2000" b="1" dirty="0" smtClean="0"/>
                <a:t>(x)</a:t>
              </a:r>
            </a:p>
          </p:txBody>
        </p:sp>
        <p:cxnSp>
          <p:nvCxnSpPr>
            <p:cNvPr id="77" name="직선 화살표 연결선 57"/>
            <p:cNvCxnSpPr/>
            <p:nvPr/>
          </p:nvCxnSpPr>
          <p:spPr>
            <a:xfrm rot="10800000" flipV="1">
              <a:off x="2209800" y="4775200"/>
              <a:ext cx="609600" cy="152400"/>
            </a:xfrm>
            <a:prstGeom prst="straightConnector1">
              <a:avLst/>
            </a:prstGeom>
            <a:ln w="28575">
              <a:solidFill>
                <a:schemeClr val="bg1">
                  <a:lumMod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8" name="직선 화살표 연결선 67"/>
            <p:cNvCxnSpPr/>
            <p:nvPr/>
          </p:nvCxnSpPr>
          <p:spPr>
            <a:xfrm>
              <a:off x="2209800" y="5156200"/>
              <a:ext cx="609600" cy="228600"/>
            </a:xfrm>
            <a:prstGeom prst="straightConnector1">
              <a:avLst/>
            </a:prstGeom>
            <a:ln w="28575">
              <a:solidFill>
                <a:schemeClr val="bg1">
                  <a:lumMod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600200" y="4851400"/>
              <a:ext cx="561372" cy="400110"/>
            </a:xfrm>
            <a:prstGeom prst="rect">
              <a:avLst/>
            </a:prstGeom>
            <a:solidFill>
              <a:schemeClr val="bg1"/>
            </a:solidFill>
          </p:spPr>
          <p:txBody>
            <a:bodyPr wrap="none" rtlCol="0">
              <a:spAutoFit/>
            </a:bodyPr>
            <a:lstStyle/>
            <a:p>
              <a:r>
                <a:rPr lang="en-US" altLang="ko-KR" sz="2000" b="1" dirty="0" smtClean="0"/>
                <a:t>x=1</a:t>
              </a:r>
            </a:p>
          </p:txBody>
        </p:sp>
        <p:sp>
          <p:nvSpPr>
            <p:cNvPr id="80" name="TextBox 79"/>
            <p:cNvSpPr txBox="1"/>
            <p:nvPr/>
          </p:nvSpPr>
          <p:spPr>
            <a:xfrm>
              <a:off x="2971800" y="4527490"/>
              <a:ext cx="582211" cy="400110"/>
            </a:xfrm>
            <a:prstGeom prst="rect">
              <a:avLst/>
            </a:prstGeom>
            <a:solidFill>
              <a:schemeClr val="bg1"/>
            </a:solidFill>
          </p:spPr>
          <p:txBody>
            <a:bodyPr wrap="none" rtlCol="0">
              <a:spAutoFit/>
            </a:bodyPr>
            <a:lstStyle/>
            <a:p>
              <a:r>
                <a:rPr lang="en-US" altLang="ko-KR" sz="2000" b="1" dirty="0" smtClean="0"/>
                <a:t>x=2</a:t>
              </a:r>
            </a:p>
          </p:txBody>
        </p:sp>
      </p:grpSp>
      <p:grpSp>
        <p:nvGrpSpPr>
          <p:cNvPr id="93" name="Group 92"/>
          <p:cNvGrpSpPr/>
          <p:nvPr/>
        </p:nvGrpSpPr>
        <p:grpSpPr>
          <a:xfrm>
            <a:off x="5364480" y="4413310"/>
            <a:ext cx="3063240" cy="1737955"/>
            <a:chOff x="5364480" y="4413310"/>
            <a:chExt cx="3063240" cy="1737955"/>
          </a:xfrm>
        </p:grpSpPr>
        <p:cxnSp>
          <p:nvCxnSpPr>
            <p:cNvPr id="83" name="직선 연결선 4"/>
            <p:cNvCxnSpPr/>
            <p:nvPr/>
          </p:nvCxnSpPr>
          <p:spPr>
            <a:xfrm rot="5400000">
              <a:off x="6233160" y="5190550"/>
              <a:ext cx="1554480" cy="0"/>
            </a:xfrm>
            <a:prstGeom prst="line">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4" name="직선 연결선 4"/>
            <p:cNvCxnSpPr/>
            <p:nvPr/>
          </p:nvCxnSpPr>
          <p:spPr>
            <a:xfrm rot="16200000" flipH="1">
              <a:off x="4861561" y="5190550"/>
              <a:ext cx="1554480" cy="2"/>
            </a:xfrm>
            <a:prstGeom prst="line">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6" name="직선 화살표 연결선 65"/>
            <p:cNvCxnSpPr/>
            <p:nvPr/>
          </p:nvCxnSpPr>
          <p:spPr>
            <a:xfrm>
              <a:off x="6019800" y="4927600"/>
              <a:ext cx="637572" cy="247710"/>
            </a:xfrm>
            <a:prstGeom prst="straightConnector1">
              <a:avLst/>
            </a:prstGeom>
            <a:ln w="28575">
              <a:solidFill>
                <a:schemeClr val="bg1">
                  <a:lumMod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5364480" y="4679890"/>
              <a:ext cx="561372" cy="400110"/>
            </a:xfrm>
            <a:prstGeom prst="rect">
              <a:avLst/>
            </a:prstGeom>
            <a:solidFill>
              <a:schemeClr val="bg1"/>
            </a:solidFill>
          </p:spPr>
          <p:txBody>
            <a:bodyPr wrap="none" rtlCol="0">
              <a:spAutoFit/>
            </a:bodyPr>
            <a:lstStyle/>
            <a:p>
              <a:r>
                <a:rPr lang="en-US" altLang="ko-KR" sz="2000" b="1" dirty="0" smtClean="0"/>
                <a:t>x=1</a:t>
              </a:r>
            </a:p>
          </p:txBody>
        </p:sp>
        <p:sp>
          <p:nvSpPr>
            <p:cNvPr id="88" name="TextBox 87"/>
            <p:cNvSpPr txBox="1"/>
            <p:nvPr/>
          </p:nvSpPr>
          <p:spPr>
            <a:xfrm>
              <a:off x="6746240" y="5003800"/>
              <a:ext cx="561372" cy="400110"/>
            </a:xfrm>
            <a:prstGeom prst="rect">
              <a:avLst/>
            </a:prstGeom>
            <a:solidFill>
              <a:schemeClr val="bg1"/>
            </a:solidFill>
          </p:spPr>
          <p:txBody>
            <a:bodyPr wrap="none" rtlCol="0">
              <a:spAutoFit/>
            </a:bodyPr>
            <a:lstStyle/>
            <a:p>
              <a:r>
                <a:rPr lang="en-US" altLang="ko-KR" sz="2000" b="1" dirty="0" smtClean="0"/>
                <a:t>x=2</a:t>
              </a:r>
            </a:p>
          </p:txBody>
        </p:sp>
        <p:sp>
          <p:nvSpPr>
            <p:cNvPr id="90" name="TextBox 89"/>
            <p:cNvSpPr txBox="1"/>
            <p:nvPr/>
          </p:nvSpPr>
          <p:spPr>
            <a:xfrm>
              <a:off x="6324600" y="5384800"/>
              <a:ext cx="1398781" cy="400110"/>
            </a:xfrm>
            <a:prstGeom prst="rect">
              <a:avLst/>
            </a:prstGeom>
            <a:solidFill>
              <a:schemeClr val="bg1"/>
            </a:solidFill>
          </p:spPr>
          <p:txBody>
            <a:bodyPr wrap="none" rtlCol="0">
              <a:spAutoFit/>
            </a:bodyPr>
            <a:lstStyle/>
            <a:p>
              <a:r>
                <a:rPr lang="en-US" altLang="ko-KR" sz="2000" b="1" dirty="0" err="1" smtClean="0"/>
                <a:t>SysWrite</a:t>
              </a:r>
              <a:r>
                <a:rPr lang="en-US" altLang="ko-KR" sz="2000" b="1" dirty="0" smtClean="0"/>
                <a:t>(x)</a:t>
              </a:r>
            </a:p>
          </p:txBody>
        </p:sp>
        <p:grpSp>
          <p:nvGrpSpPr>
            <p:cNvPr id="67" name="Group 66"/>
            <p:cNvGrpSpPr/>
            <p:nvPr/>
          </p:nvGrpSpPr>
          <p:grpSpPr>
            <a:xfrm>
              <a:off x="7239000" y="5689600"/>
              <a:ext cx="1188720" cy="461665"/>
              <a:chOff x="7315200" y="3926840"/>
              <a:chExt cx="1188720" cy="461665"/>
            </a:xfrm>
          </p:grpSpPr>
          <p:sp>
            <p:nvSpPr>
              <p:cNvPr id="68" name="곱셈 기호 100"/>
              <p:cNvSpPr/>
              <p:nvPr/>
            </p:nvSpPr>
            <p:spPr>
              <a:xfrm>
                <a:off x="7315200" y="3926840"/>
                <a:ext cx="457199" cy="4572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TextBox 68"/>
              <p:cNvSpPr txBox="1"/>
              <p:nvPr/>
            </p:nvSpPr>
            <p:spPr>
              <a:xfrm>
                <a:off x="7696200" y="3926840"/>
                <a:ext cx="807720" cy="461665"/>
              </a:xfrm>
              <a:prstGeom prst="rect">
                <a:avLst/>
              </a:prstGeom>
              <a:noFill/>
            </p:spPr>
            <p:txBody>
              <a:bodyPr wrap="square" rtlCol="0">
                <a:spAutoFit/>
              </a:bodyPr>
              <a:lstStyle/>
              <a:p>
                <a:r>
                  <a:rPr lang="en-US" altLang="ko-KR" sz="2400" b="1" dirty="0" smtClean="0">
                    <a:solidFill>
                      <a:srgbClr val="FF0000"/>
                    </a:solidFill>
                  </a:rPr>
                  <a:t>Fail</a:t>
                </a:r>
                <a:endParaRPr lang="ko-KR" altLang="en-US" sz="2400" b="1" dirty="0">
                  <a:solidFill>
                    <a:srgbClr val="FF0000"/>
                  </a:solidFill>
                </a:endParaRPr>
              </a:p>
            </p:txBody>
          </p:sp>
        </p:grpSp>
      </p:grpSp>
      <p:sp>
        <p:nvSpPr>
          <p:cNvPr id="92" name="오른쪽으로 구부러진 화살표 102"/>
          <p:cNvSpPr/>
          <p:nvPr/>
        </p:nvSpPr>
        <p:spPr>
          <a:xfrm rot="10800000">
            <a:off x="7696200" y="4318000"/>
            <a:ext cx="457200" cy="1314510"/>
          </a:xfrm>
          <a:prstGeom prst="curv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7" name="TextBox 96"/>
          <p:cNvSpPr txBox="1"/>
          <p:nvPr/>
        </p:nvSpPr>
        <p:spPr>
          <a:xfrm>
            <a:off x="1676400" y="4070290"/>
            <a:ext cx="1828800" cy="400110"/>
          </a:xfrm>
          <a:prstGeom prst="rect">
            <a:avLst/>
          </a:prstGeom>
          <a:solidFill>
            <a:schemeClr val="bg1"/>
          </a:solidFill>
          <a:ln w="19050">
            <a:solidFill>
              <a:schemeClr val="tx2"/>
            </a:solidFill>
            <a:prstDash val="solid"/>
          </a:ln>
        </p:spPr>
        <p:txBody>
          <a:bodyPr wrap="square" rtlCol="0">
            <a:spAutoFit/>
          </a:bodyPr>
          <a:lstStyle/>
          <a:p>
            <a:pPr algn="ctr"/>
            <a:r>
              <a:rPr lang="en-US" altLang="ko-KR" sz="2000" b="1" dirty="0" smtClean="0">
                <a:solidFill>
                  <a:srgbClr val="0000FF"/>
                </a:solidFill>
              </a:rPr>
              <a:t>Checkpoint B</a:t>
            </a:r>
            <a:endParaRPr lang="ko-KR" altLang="en-US" sz="2000" b="1" dirty="0">
              <a:solidFill>
                <a:srgbClr val="0000FF"/>
              </a:solidFill>
            </a:endParaRPr>
          </a:p>
        </p:txBody>
      </p:sp>
      <p:sp>
        <p:nvSpPr>
          <p:cNvPr id="98" name="TextBox 97"/>
          <p:cNvSpPr txBox="1"/>
          <p:nvPr/>
        </p:nvSpPr>
        <p:spPr>
          <a:xfrm>
            <a:off x="5410200" y="4165600"/>
            <a:ext cx="1828800" cy="400110"/>
          </a:xfrm>
          <a:prstGeom prst="rect">
            <a:avLst/>
          </a:prstGeom>
          <a:solidFill>
            <a:schemeClr val="bg1"/>
          </a:solidFill>
          <a:ln w="19050">
            <a:solidFill>
              <a:schemeClr val="tx2"/>
            </a:solidFill>
            <a:prstDash val="solid"/>
          </a:ln>
        </p:spPr>
        <p:txBody>
          <a:bodyPr wrap="square" rtlCol="0">
            <a:spAutoFit/>
          </a:bodyPr>
          <a:lstStyle/>
          <a:p>
            <a:pPr algn="ctr"/>
            <a:r>
              <a:rPr lang="en-US" altLang="ko-KR" sz="2000" b="1" dirty="0" smtClean="0">
                <a:solidFill>
                  <a:srgbClr val="0000FF"/>
                </a:solidFill>
              </a:rPr>
              <a:t>B’ == B ?</a:t>
            </a:r>
            <a:endParaRPr lang="ko-KR" altLang="en-US" sz="2000" b="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97"/>
                                        </p:tgtEl>
                                        <p:attrNameLst>
                                          <p:attrName>style.visibility</p:attrName>
                                        </p:attrNameLst>
                                      </p:cBhvr>
                                      <p:to>
                                        <p:strVal val="visible"/>
                                      </p:to>
                                    </p:set>
                                    <p:animEffect transition="in" filter="checkerboard(across)">
                                      <p:cBhvr>
                                        <p:cTn id="29" dur="1000"/>
                                        <p:tgtEl>
                                          <p:spTgt spid="97"/>
                                        </p:tgtEl>
                                      </p:cBhvr>
                                    </p:animEffect>
                                  </p:childTnLst>
                                </p:cTn>
                              </p:par>
                              <p:par>
                                <p:cTn id="30" presetID="5" presetClass="entr" presetSubtype="10" fill="hold" grpId="1" nodeType="withEffect">
                                  <p:stCondLst>
                                    <p:cond delay="0"/>
                                  </p:stCondLst>
                                  <p:childTnLst>
                                    <p:set>
                                      <p:cBhvr>
                                        <p:cTn id="31" dur="1" fill="hold">
                                          <p:stCondLst>
                                            <p:cond delay="0"/>
                                          </p:stCondLst>
                                        </p:cTn>
                                        <p:tgtEl>
                                          <p:spTgt spid="98"/>
                                        </p:tgtEl>
                                        <p:attrNameLst>
                                          <p:attrName>style.visibility</p:attrName>
                                        </p:attrNameLst>
                                      </p:cBhvr>
                                      <p:to>
                                        <p:strVal val="visible"/>
                                      </p:to>
                                    </p:set>
                                    <p:animEffect transition="in" filter="checkerboard(across)">
                                      <p:cBhvr>
                                        <p:cTn id="32" dur="1000"/>
                                        <p:tgtEl>
                                          <p:spTgt spid="9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110"/>
                                        </p:tgtEl>
                                        <p:attrNameLst>
                                          <p:attrName>style.visibility</p:attrName>
                                        </p:attrNameLst>
                                      </p:cBhvr>
                                      <p:to>
                                        <p:strVal val="visible"/>
                                      </p:to>
                                    </p:set>
                                    <p:animEffect transition="in" filter="checkerboard(across)">
                                      <p:cBhvr>
                                        <p:cTn id="43" dur="500"/>
                                        <p:tgtEl>
                                          <p:spTgt spid="11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91"/>
                                        </p:tgtEl>
                                        <p:attrNameLst>
                                          <p:attrName>style.visibility</p:attrName>
                                        </p:attrNameLst>
                                      </p:cBhvr>
                                      <p:to>
                                        <p:strVal val="visible"/>
                                      </p:to>
                                    </p:set>
                                    <p:animEffect transition="in" filter="wipe(up)">
                                      <p:cBhvr>
                                        <p:cTn id="48" dur="1000"/>
                                        <p:tgtEl>
                                          <p:spTgt spid="91"/>
                                        </p:tgtEl>
                                      </p:cBhvr>
                                    </p:animEffect>
                                  </p:childTnLst>
                                </p:cTn>
                              </p:par>
                              <p:par>
                                <p:cTn id="49" presetID="22" presetClass="entr" presetSubtype="1" fill="hold" nodeType="withEffect">
                                  <p:stCondLst>
                                    <p:cond delay="0"/>
                                  </p:stCondLst>
                                  <p:childTnLst>
                                    <p:set>
                                      <p:cBhvr>
                                        <p:cTn id="50" dur="1" fill="hold">
                                          <p:stCondLst>
                                            <p:cond delay="0"/>
                                          </p:stCondLst>
                                        </p:cTn>
                                        <p:tgtEl>
                                          <p:spTgt spid="93"/>
                                        </p:tgtEl>
                                        <p:attrNameLst>
                                          <p:attrName>style.visibility</p:attrName>
                                        </p:attrNameLst>
                                      </p:cBhvr>
                                      <p:to>
                                        <p:strVal val="visible"/>
                                      </p:to>
                                    </p:set>
                                    <p:animEffect transition="in" filter="wipe(up)">
                                      <p:cBhvr>
                                        <p:cTn id="51" dur="1000"/>
                                        <p:tgtEl>
                                          <p:spTgt spid="9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70"/>
                                        </p:tgtEl>
                                        <p:attrNameLst>
                                          <p:attrName>style.visibility</p:attrName>
                                        </p:attrNameLst>
                                      </p:cBhvr>
                                      <p:to>
                                        <p:strVal val="visible"/>
                                      </p:to>
                                    </p:set>
                                    <p:animEffect transition="in" filter="wipe(down)">
                                      <p:cBhvr>
                                        <p:cTn id="56" dur="500"/>
                                        <p:tgtEl>
                                          <p:spTgt spid="70"/>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92"/>
                                        </p:tgtEl>
                                        <p:attrNameLst>
                                          <p:attrName>style.visibility</p:attrName>
                                        </p:attrNameLst>
                                      </p:cBhvr>
                                      <p:to>
                                        <p:strVal val="visible"/>
                                      </p:to>
                                    </p:set>
                                    <p:animEffect transition="in" filter="wipe(down)">
                                      <p:cBhvr>
                                        <p:cTn id="59"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110" grpId="0"/>
      <p:bldP spid="114" grpId="0"/>
      <p:bldP spid="92" grpId="0" animBg="1"/>
      <p:bldP spid="97" grpId="0" animBg="1"/>
      <p:bldP spid="9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001000" cy="533400"/>
          </a:xfrm>
        </p:spPr>
        <p:txBody>
          <a:bodyPr/>
          <a:lstStyle/>
          <a:p>
            <a:r>
              <a:rPr lang="en-US" dirty="0" smtClean="0"/>
              <a:t>Recovery from </a:t>
            </a:r>
            <a:r>
              <a:rPr lang="en-US" dirty="0" err="1" smtClean="0"/>
              <a:t>Mis</a:t>
            </a:r>
            <a:r>
              <a:rPr lang="en-US" dirty="0" smtClean="0"/>
              <a:t>-speculation</a:t>
            </a:r>
            <a:endParaRPr lang="en-US" dirty="0"/>
          </a:p>
        </p:txBody>
      </p:sp>
      <p:sp>
        <p:nvSpPr>
          <p:cNvPr id="3" name="Content Placeholder 2"/>
          <p:cNvSpPr>
            <a:spLocks noGrp="1"/>
          </p:cNvSpPr>
          <p:nvPr>
            <p:ph idx="1"/>
          </p:nvPr>
        </p:nvSpPr>
        <p:spPr>
          <a:xfrm>
            <a:off x="228600" y="838200"/>
            <a:ext cx="8686800" cy="5562600"/>
          </a:xfrm>
        </p:spPr>
        <p:txBody>
          <a:bodyPr>
            <a:normAutofit/>
          </a:bodyPr>
          <a:lstStyle/>
          <a:p>
            <a:pPr>
              <a:buNone/>
            </a:pPr>
            <a:r>
              <a:rPr lang="en-US" b="1" dirty="0" smtClean="0">
                <a:solidFill>
                  <a:srgbClr val="FF0000"/>
                </a:solidFill>
              </a:rPr>
              <a:t>Rollback</a:t>
            </a:r>
          </a:p>
          <a:p>
            <a:pPr lvl="1"/>
            <a:r>
              <a:rPr lang="en-US" dirty="0" smtClean="0"/>
              <a:t>Rollback both recorded and replayed processes to the previous checkpoint</a:t>
            </a:r>
            <a:endParaRPr lang="en-US" dirty="0"/>
          </a:p>
          <a:p>
            <a:pPr>
              <a:buNone/>
            </a:pPr>
            <a:r>
              <a:rPr lang="en-US" b="1" dirty="0" smtClean="0">
                <a:solidFill>
                  <a:srgbClr val="FF0000"/>
                </a:solidFill>
              </a:rPr>
              <a:t>Re-execute</a:t>
            </a:r>
            <a:endParaRPr lang="en-US" dirty="0" smtClean="0">
              <a:solidFill>
                <a:srgbClr val="FF0000"/>
              </a:solidFill>
            </a:endParaRPr>
          </a:p>
          <a:p>
            <a:pPr lvl="1"/>
            <a:r>
              <a:rPr lang="en-US" dirty="0" smtClean="0"/>
              <a:t>Optimistically re-run the failed epoch</a:t>
            </a:r>
          </a:p>
          <a:p>
            <a:pPr lvl="1"/>
            <a:r>
              <a:rPr lang="en-US" dirty="0" smtClean="0"/>
              <a:t>On repeated failure, switch to </a:t>
            </a:r>
            <a:r>
              <a:rPr lang="en-US" dirty="0" err="1" smtClean="0"/>
              <a:t>uniprocessor</a:t>
            </a:r>
            <a:r>
              <a:rPr lang="en-US" dirty="0" smtClean="0"/>
              <a:t> execution model</a:t>
            </a:r>
            <a:r>
              <a:rPr lang="en-US" b="1" dirty="0" smtClean="0">
                <a:solidFill>
                  <a:srgbClr val="0000FF"/>
                </a:solidFill>
              </a:rPr>
              <a:t> </a:t>
            </a:r>
          </a:p>
          <a:p>
            <a:pPr lvl="2">
              <a:buFont typeface="Calibri" pitchFamily="34" charset="0"/>
              <a:buChar char="–"/>
            </a:pPr>
            <a:r>
              <a:rPr lang="en-US" sz="2000" dirty="0" smtClean="0"/>
              <a:t>Record and replay </a:t>
            </a:r>
            <a:r>
              <a:rPr lang="en-US" sz="2000" b="1" dirty="0" smtClean="0">
                <a:solidFill>
                  <a:srgbClr val="0000FF"/>
                </a:solidFill>
              </a:rPr>
              <a:t>only one thread at a time </a:t>
            </a:r>
          </a:p>
          <a:p>
            <a:pPr lvl="2">
              <a:buFont typeface="Calibri" pitchFamily="34" charset="0"/>
              <a:buChar char="–"/>
            </a:pPr>
            <a:r>
              <a:rPr lang="en-US" sz="2000" dirty="0" smtClean="0"/>
              <a:t>Parallel execution resumes after the failed interval</a:t>
            </a:r>
          </a:p>
        </p:txBody>
      </p:sp>
      <p:sp>
        <p:nvSpPr>
          <p:cNvPr id="39" name="TextBox 38"/>
          <p:cNvSpPr txBox="1"/>
          <p:nvPr/>
        </p:nvSpPr>
        <p:spPr>
          <a:xfrm>
            <a:off x="1546466" y="3676710"/>
            <a:ext cx="439544" cy="400110"/>
          </a:xfrm>
          <a:prstGeom prst="rect">
            <a:avLst/>
          </a:prstGeom>
          <a:noFill/>
        </p:spPr>
        <p:txBody>
          <a:bodyPr wrap="none" rtlCol="0">
            <a:spAutoFit/>
          </a:bodyPr>
          <a:lstStyle/>
          <a:p>
            <a:r>
              <a:rPr lang="en-US" altLang="ko-KR" sz="2000" dirty="0" smtClean="0"/>
              <a:t>T1</a:t>
            </a:r>
            <a:endParaRPr lang="ko-KR" altLang="en-US" sz="2000" dirty="0"/>
          </a:p>
        </p:txBody>
      </p:sp>
      <p:sp>
        <p:nvSpPr>
          <p:cNvPr id="40" name="TextBox 39"/>
          <p:cNvSpPr txBox="1"/>
          <p:nvPr/>
        </p:nvSpPr>
        <p:spPr>
          <a:xfrm>
            <a:off x="2779944" y="3676710"/>
            <a:ext cx="439544" cy="400110"/>
          </a:xfrm>
          <a:prstGeom prst="rect">
            <a:avLst/>
          </a:prstGeom>
          <a:noFill/>
        </p:spPr>
        <p:txBody>
          <a:bodyPr wrap="none" rtlCol="0">
            <a:spAutoFit/>
          </a:bodyPr>
          <a:lstStyle/>
          <a:p>
            <a:r>
              <a:rPr lang="en-US" altLang="ko-KR" sz="2000" dirty="0" smtClean="0"/>
              <a:t>T2</a:t>
            </a:r>
            <a:endParaRPr lang="ko-KR" altLang="en-US" sz="2000" dirty="0"/>
          </a:p>
        </p:txBody>
      </p:sp>
      <p:sp>
        <p:nvSpPr>
          <p:cNvPr id="75" name="TextBox 74"/>
          <p:cNvSpPr txBox="1"/>
          <p:nvPr/>
        </p:nvSpPr>
        <p:spPr>
          <a:xfrm>
            <a:off x="5458992" y="3657600"/>
            <a:ext cx="503664" cy="400110"/>
          </a:xfrm>
          <a:prstGeom prst="rect">
            <a:avLst/>
          </a:prstGeom>
          <a:noFill/>
        </p:spPr>
        <p:txBody>
          <a:bodyPr wrap="none" rtlCol="0">
            <a:spAutoFit/>
          </a:bodyPr>
          <a:lstStyle/>
          <a:p>
            <a:r>
              <a:rPr lang="en-US" altLang="ko-KR" sz="2000" dirty="0" smtClean="0"/>
              <a:t>T1’</a:t>
            </a:r>
            <a:endParaRPr lang="ko-KR" altLang="en-US" sz="2000" dirty="0"/>
          </a:p>
        </p:txBody>
      </p:sp>
      <p:sp>
        <p:nvSpPr>
          <p:cNvPr id="76" name="TextBox 75"/>
          <p:cNvSpPr txBox="1"/>
          <p:nvPr/>
        </p:nvSpPr>
        <p:spPr>
          <a:xfrm>
            <a:off x="6811536" y="3657600"/>
            <a:ext cx="503664" cy="400110"/>
          </a:xfrm>
          <a:prstGeom prst="rect">
            <a:avLst/>
          </a:prstGeom>
          <a:noFill/>
        </p:spPr>
        <p:txBody>
          <a:bodyPr wrap="none" rtlCol="0">
            <a:spAutoFit/>
          </a:bodyPr>
          <a:lstStyle/>
          <a:p>
            <a:r>
              <a:rPr lang="en-US" altLang="ko-KR" sz="2000" dirty="0" smtClean="0"/>
              <a:t>T2’</a:t>
            </a:r>
            <a:endParaRPr lang="ko-KR" altLang="en-US" sz="2000" dirty="0"/>
          </a:p>
        </p:txBody>
      </p:sp>
      <p:sp>
        <p:nvSpPr>
          <p:cNvPr id="103" name="오른쪽으로 구부러진 화살표 102"/>
          <p:cNvSpPr/>
          <p:nvPr/>
        </p:nvSpPr>
        <p:spPr>
          <a:xfrm rot="10800000">
            <a:off x="7391400" y="4141352"/>
            <a:ext cx="457200" cy="1905000"/>
          </a:xfrm>
          <a:prstGeom prst="curv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115" name="그룹 114"/>
          <p:cNvGrpSpPr/>
          <p:nvPr/>
        </p:nvGrpSpPr>
        <p:grpSpPr>
          <a:xfrm>
            <a:off x="4572000" y="3981510"/>
            <a:ext cx="3048000" cy="2293442"/>
            <a:chOff x="7772400" y="4114800"/>
            <a:chExt cx="3048000" cy="2293442"/>
          </a:xfrm>
        </p:grpSpPr>
        <p:sp>
          <p:nvSpPr>
            <p:cNvPr id="80" name="TextBox 79"/>
            <p:cNvSpPr txBox="1"/>
            <p:nvPr/>
          </p:nvSpPr>
          <p:spPr>
            <a:xfrm>
              <a:off x="8686800" y="5917545"/>
              <a:ext cx="1828800" cy="400110"/>
            </a:xfrm>
            <a:prstGeom prst="rect">
              <a:avLst/>
            </a:prstGeom>
            <a:solidFill>
              <a:schemeClr val="bg1"/>
            </a:solidFill>
            <a:ln w="19050">
              <a:solidFill>
                <a:schemeClr val="tx2"/>
              </a:solidFill>
              <a:prstDash val="solid"/>
            </a:ln>
          </p:spPr>
          <p:txBody>
            <a:bodyPr wrap="square" rtlCol="0">
              <a:spAutoFit/>
            </a:bodyPr>
            <a:lstStyle/>
            <a:p>
              <a:pPr algn="ctr"/>
              <a:r>
                <a:rPr lang="en-US" altLang="ko-KR" sz="2000" b="1" dirty="0" smtClean="0">
                  <a:solidFill>
                    <a:srgbClr val="FF0000"/>
                  </a:solidFill>
                </a:rPr>
                <a:t>Check B’==B?</a:t>
              </a:r>
            </a:p>
          </p:txBody>
        </p:sp>
        <p:grpSp>
          <p:nvGrpSpPr>
            <p:cNvPr id="81" name="Group 74"/>
            <p:cNvGrpSpPr/>
            <p:nvPr/>
          </p:nvGrpSpPr>
          <p:grpSpPr>
            <a:xfrm>
              <a:off x="8887428" y="4427043"/>
              <a:ext cx="1932972" cy="1440000"/>
              <a:chOff x="5638800" y="3847981"/>
              <a:chExt cx="1932972" cy="1440000"/>
            </a:xfrm>
          </p:grpSpPr>
          <p:cxnSp>
            <p:nvCxnSpPr>
              <p:cNvPr id="82" name="직선 연결선 5"/>
              <p:cNvCxnSpPr/>
              <p:nvPr/>
            </p:nvCxnSpPr>
            <p:spPr>
              <a:xfrm rot="16200000" flipH="1">
                <a:off x="4918801" y="4567980"/>
                <a:ext cx="1440000" cy="2"/>
              </a:xfrm>
              <a:prstGeom prst="line">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3" name="직선 연결선 6"/>
              <p:cNvCxnSpPr/>
              <p:nvPr/>
            </p:nvCxnSpPr>
            <p:spPr>
              <a:xfrm rot="16200000" flipH="1">
                <a:off x="6290401" y="4567980"/>
                <a:ext cx="1440000" cy="2"/>
              </a:xfrm>
              <a:prstGeom prst="line">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5657315" y="4743270"/>
                <a:ext cx="561372" cy="400110"/>
              </a:xfrm>
              <a:prstGeom prst="rect">
                <a:avLst/>
              </a:prstGeom>
              <a:noFill/>
            </p:spPr>
            <p:txBody>
              <a:bodyPr wrap="none" rtlCol="0">
                <a:spAutoFit/>
              </a:bodyPr>
              <a:lstStyle/>
              <a:p>
                <a:r>
                  <a:rPr lang="en-US" altLang="ko-KR" sz="2000" b="1" dirty="0" smtClean="0"/>
                  <a:t>x=1</a:t>
                </a:r>
              </a:p>
            </p:txBody>
          </p:sp>
          <p:sp>
            <p:nvSpPr>
              <p:cNvPr id="85" name="TextBox 84"/>
              <p:cNvSpPr txBox="1"/>
              <p:nvPr/>
            </p:nvSpPr>
            <p:spPr>
              <a:xfrm>
                <a:off x="7010400" y="3924180"/>
                <a:ext cx="561372" cy="400110"/>
              </a:xfrm>
              <a:prstGeom prst="rect">
                <a:avLst/>
              </a:prstGeom>
              <a:noFill/>
            </p:spPr>
            <p:txBody>
              <a:bodyPr wrap="none" rtlCol="0">
                <a:spAutoFit/>
              </a:bodyPr>
              <a:lstStyle/>
              <a:p>
                <a:r>
                  <a:rPr lang="en-US" altLang="ko-KR" sz="2000" b="1" dirty="0" smtClean="0"/>
                  <a:t>x=2</a:t>
                </a:r>
              </a:p>
            </p:txBody>
          </p:sp>
        </p:grpSp>
        <p:sp>
          <p:nvSpPr>
            <p:cNvPr id="92" name="곱셈 기호 100"/>
            <p:cNvSpPr/>
            <p:nvPr/>
          </p:nvSpPr>
          <p:spPr>
            <a:xfrm>
              <a:off x="8153400" y="5874842"/>
              <a:ext cx="587573" cy="5334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TextBox 92"/>
            <p:cNvSpPr txBox="1"/>
            <p:nvPr/>
          </p:nvSpPr>
          <p:spPr>
            <a:xfrm>
              <a:off x="7772400" y="5931932"/>
              <a:ext cx="685800" cy="400110"/>
            </a:xfrm>
            <a:prstGeom prst="rect">
              <a:avLst/>
            </a:prstGeom>
            <a:noFill/>
          </p:spPr>
          <p:txBody>
            <a:bodyPr wrap="square" rtlCol="0">
              <a:spAutoFit/>
            </a:bodyPr>
            <a:lstStyle/>
            <a:p>
              <a:r>
                <a:rPr lang="en-US" altLang="ko-KR" sz="2000" b="1" dirty="0" smtClean="0">
                  <a:solidFill>
                    <a:srgbClr val="FF0000"/>
                  </a:solidFill>
                </a:rPr>
                <a:t>Fail</a:t>
              </a:r>
              <a:endParaRPr lang="ko-KR" altLang="en-US" sz="2000" b="1" dirty="0">
                <a:solidFill>
                  <a:srgbClr val="FF0000"/>
                </a:solidFill>
              </a:endParaRPr>
            </a:p>
          </p:txBody>
        </p:sp>
        <p:sp>
          <p:nvSpPr>
            <p:cNvPr id="77" name="TextBox 76"/>
            <p:cNvSpPr txBox="1"/>
            <p:nvPr/>
          </p:nvSpPr>
          <p:spPr>
            <a:xfrm>
              <a:off x="8659392" y="4114800"/>
              <a:ext cx="1828800" cy="400110"/>
            </a:xfrm>
            <a:prstGeom prst="rect">
              <a:avLst/>
            </a:prstGeom>
            <a:solidFill>
              <a:schemeClr val="bg1"/>
            </a:solidFill>
            <a:ln w="19050">
              <a:solidFill>
                <a:schemeClr val="tx2"/>
              </a:solidFill>
              <a:prstDash val="solid"/>
            </a:ln>
          </p:spPr>
          <p:txBody>
            <a:bodyPr wrap="square" rtlCol="0">
              <a:spAutoFit/>
            </a:bodyPr>
            <a:lstStyle/>
            <a:p>
              <a:pPr algn="ctr"/>
              <a:r>
                <a:rPr lang="en-US" altLang="ko-KR" sz="2000" b="1" dirty="0" smtClean="0"/>
                <a:t>A == A’</a:t>
              </a:r>
            </a:p>
          </p:txBody>
        </p:sp>
      </p:grpSp>
      <p:sp>
        <p:nvSpPr>
          <p:cNvPr id="102" name="왼쪽으로 구부러진 화살표 101"/>
          <p:cNvSpPr/>
          <p:nvPr/>
        </p:nvSpPr>
        <p:spPr>
          <a:xfrm rot="10800000">
            <a:off x="865589" y="4210110"/>
            <a:ext cx="457200" cy="1676400"/>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116" name="그룹 115"/>
          <p:cNvGrpSpPr/>
          <p:nvPr/>
        </p:nvGrpSpPr>
        <p:grpSpPr>
          <a:xfrm>
            <a:off x="1371600" y="4057710"/>
            <a:ext cx="2182411" cy="1987490"/>
            <a:chOff x="-762000" y="4210110"/>
            <a:chExt cx="2182411" cy="1987490"/>
          </a:xfrm>
        </p:grpSpPr>
        <p:sp>
          <p:nvSpPr>
            <p:cNvPr id="79" name="TextBox 78"/>
            <p:cNvSpPr txBox="1"/>
            <p:nvPr/>
          </p:nvSpPr>
          <p:spPr>
            <a:xfrm>
              <a:off x="-762000" y="5797490"/>
              <a:ext cx="1828800" cy="400110"/>
            </a:xfrm>
            <a:prstGeom prst="rect">
              <a:avLst/>
            </a:prstGeom>
            <a:solidFill>
              <a:schemeClr val="bg1"/>
            </a:solidFill>
            <a:ln w="19050">
              <a:solidFill>
                <a:schemeClr val="tx2"/>
              </a:solidFill>
              <a:prstDash val="solid"/>
            </a:ln>
          </p:spPr>
          <p:txBody>
            <a:bodyPr wrap="square" rtlCol="0">
              <a:spAutoFit/>
            </a:bodyPr>
            <a:lstStyle/>
            <a:p>
              <a:pPr algn="ctr"/>
              <a:r>
                <a:rPr lang="en-US" altLang="ko-KR" sz="2000" b="1" dirty="0" smtClean="0"/>
                <a:t>Checkpoint B</a:t>
              </a:r>
              <a:endParaRPr lang="ko-KR" altLang="en-US" sz="2000" b="1" dirty="0"/>
            </a:p>
          </p:txBody>
        </p:sp>
        <p:grpSp>
          <p:nvGrpSpPr>
            <p:cNvPr id="106" name="그룹 105"/>
            <p:cNvGrpSpPr/>
            <p:nvPr/>
          </p:nvGrpSpPr>
          <p:grpSpPr>
            <a:xfrm>
              <a:off x="-533400" y="4376600"/>
              <a:ext cx="1953811" cy="1440000"/>
              <a:chOff x="1600200" y="4376600"/>
              <a:chExt cx="1953811" cy="1440000"/>
            </a:xfrm>
          </p:grpSpPr>
          <p:grpSp>
            <p:nvGrpSpPr>
              <p:cNvPr id="86" name="Group 73"/>
              <p:cNvGrpSpPr/>
              <p:nvPr/>
            </p:nvGrpSpPr>
            <p:grpSpPr>
              <a:xfrm>
                <a:off x="1600200" y="4376600"/>
                <a:ext cx="1371601" cy="1440000"/>
                <a:chOff x="1600200" y="3268661"/>
                <a:chExt cx="1371601" cy="1440000"/>
              </a:xfrm>
            </p:grpSpPr>
            <p:cxnSp>
              <p:nvCxnSpPr>
                <p:cNvPr id="87" name="직선 연결선 4"/>
                <p:cNvCxnSpPr/>
                <p:nvPr/>
              </p:nvCxnSpPr>
              <p:spPr>
                <a:xfrm rot="16200000" flipH="1">
                  <a:off x="2251801" y="3988660"/>
                  <a:ext cx="1440000" cy="1"/>
                </a:xfrm>
                <a:prstGeom prst="line">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0" name="직선 연결선 4"/>
                <p:cNvCxnSpPr/>
                <p:nvPr/>
              </p:nvCxnSpPr>
              <p:spPr>
                <a:xfrm rot="16200000" flipH="1">
                  <a:off x="880201" y="3988660"/>
                  <a:ext cx="1440000" cy="1"/>
                </a:xfrm>
                <a:prstGeom prst="line">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104" name="TextBox 103"/>
              <p:cNvSpPr txBox="1"/>
              <p:nvPr/>
            </p:nvSpPr>
            <p:spPr>
              <a:xfrm>
                <a:off x="1648428" y="4572000"/>
                <a:ext cx="561372" cy="400110"/>
              </a:xfrm>
              <a:prstGeom prst="rect">
                <a:avLst/>
              </a:prstGeom>
              <a:noFill/>
            </p:spPr>
            <p:txBody>
              <a:bodyPr wrap="none" rtlCol="0">
                <a:spAutoFit/>
              </a:bodyPr>
              <a:lstStyle/>
              <a:p>
                <a:r>
                  <a:rPr lang="en-US" altLang="ko-KR" sz="2000" b="1" dirty="0" smtClean="0"/>
                  <a:t>x=1</a:t>
                </a:r>
              </a:p>
            </p:txBody>
          </p:sp>
          <p:sp>
            <p:nvSpPr>
              <p:cNvPr id="105" name="TextBox 104"/>
              <p:cNvSpPr txBox="1"/>
              <p:nvPr/>
            </p:nvSpPr>
            <p:spPr>
              <a:xfrm>
                <a:off x="2971800" y="5391090"/>
                <a:ext cx="582211" cy="400110"/>
              </a:xfrm>
              <a:prstGeom prst="rect">
                <a:avLst/>
              </a:prstGeom>
              <a:noFill/>
            </p:spPr>
            <p:txBody>
              <a:bodyPr wrap="none" rtlCol="0">
                <a:spAutoFit/>
              </a:bodyPr>
              <a:lstStyle/>
              <a:p>
                <a:r>
                  <a:rPr lang="en-US" altLang="ko-KR" sz="2000" b="1" dirty="0" smtClean="0"/>
                  <a:t>x=2</a:t>
                </a:r>
              </a:p>
            </p:txBody>
          </p:sp>
        </p:grpSp>
        <p:sp>
          <p:nvSpPr>
            <p:cNvPr id="73" name="TextBox 72"/>
            <p:cNvSpPr txBox="1"/>
            <p:nvPr/>
          </p:nvSpPr>
          <p:spPr>
            <a:xfrm>
              <a:off x="-762000" y="4210110"/>
              <a:ext cx="1828800" cy="400110"/>
            </a:xfrm>
            <a:prstGeom prst="rect">
              <a:avLst/>
            </a:prstGeom>
            <a:solidFill>
              <a:schemeClr val="bg1"/>
            </a:solidFill>
            <a:ln w="19050">
              <a:solidFill>
                <a:schemeClr val="tx2"/>
              </a:solidFill>
              <a:prstDash val="solid"/>
            </a:ln>
          </p:spPr>
          <p:txBody>
            <a:bodyPr wrap="square" rtlCol="0">
              <a:spAutoFit/>
            </a:bodyPr>
            <a:lstStyle/>
            <a:p>
              <a:pPr algn="ctr"/>
              <a:r>
                <a:rPr lang="en-US" altLang="ko-KR" sz="2000" b="1" dirty="0" smtClean="0"/>
                <a:t>Checkpoint A</a:t>
              </a:r>
              <a:endParaRPr lang="ko-KR" altLang="en-US" sz="2000" b="1" dirty="0"/>
            </a:p>
          </p:txBody>
        </p:sp>
      </p:grpSp>
      <p:grpSp>
        <p:nvGrpSpPr>
          <p:cNvPr id="112" name="그룹 111"/>
          <p:cNvGrpSpPr/>
          <p:nvPr/>
        </p:nvGrpSpPr>
        <p:grpSpPr>
          <a:xfrm>
            <a:off x="1371600" y="4057710"/>
            <a:ext cx="2182411" cy="2057400"/>
            <a:chOff x="1371600" y="4191000"/>
            <a:chExt cx="2182411" cy="2057400"/>
          </a:xfrm>
        </p:grpSpPr>
        <p:grpSp>
          <p:nvGrpSpPr>
            <p:cNvPr id="47" name="그룹 54"/>
            <p:cNvGrpSpPr/>
            <p:nvPr/>
          </p:nvGrpSpPr>
          <p:grpSpPr>
            <a:xfrm>
              <a:off x="1371600" y="4309200"/>
              <a:ext cx="2182411" cy="1939200"/>
              <a:chOff x="1371600" y="2233480"/>
              <a:chExt cx="2182411" cy="1939200"/>
            </a:xfrm>
          </p:grpSpPr>
          <p:cxnSp>
            <p:nvCxnSpPr>
              <p:cNvPr id="48" name="직선 연결선 3"/>
              <p:cNvCxnSpPr/>
              <p:nvPr/>
            </p:nvCxnSpPr>
            <p:spPr>
              <a:xfrm rot="5400000">
                <a:off x="1316797" y="2593083"/>
                <a:ext cx="720000" cy="794"/>
              </a:xfrm>
              <a:prstGeom prst="line">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49" name="그룹 45"/>
              <p:cNvGrpSpPr/>
              <p:nvPr/>
            </p:nvGrpSpPr>
            <p:grpSpPr>
              <a:xfrm>
                <a:off x="1371600" y="2496280"/>
                <a:ext cx="2182411" cy="1676400"/>
                <a:chOff x="1371600" y="2496280"/>
                <a:chExt cx="2182411" cy="1676400"/>
              </a:xfrm>
            </p:grpSpPr>
            <p:grpSp>
              <p:nvGrpSpPr>
                <p:cNvPr id="50" name="그룹 44"/>
                <p:cNvGrpSpPr/>
                <p:nvPr/>
              </p:nvGrpSpPr>
              <p:grpSpPr>
                <a:xfrm>
                  <a:off x="1371600" y="2496280"/>
                  <a:ext cx="2182411" cy="1253401"/>
                  <a:chOff x="1371600" y="2496280"/>
                  <a:chExt cx="2182411" cy="1253401"/>
                </a:xfrm>
              </p:grpSpPr>
              <p:sp>
                <p:nvSpPr>
                  <p:cNvPr id="52" name="TextBox 51"/>
                  <p:cNvSpPr txBox="1"/>
                  <p:nvPr/>
                </p:nvSpPr>
                <p:spPr>
                  <a:xfrm>
                    <a:off x="1648428" y="2496280"/>
                    <a:ext cx="561372" cy="400110"/>
                  </a:xfrm>
                  <a:prstGeom prst="rect">
                    <a:avLst/>
                  </a:prstGeom>
                  <a:noFill/>
                </p:spPr>
                <p:txBody>
                  <a:bodyPr wrap="none" rtlCol="0">
                    <a:spAutoFit/>
                  </a:bodyPr>
                  <a:lstStyle/>
                  <a:p>
                    <a:r>
                      <a:rPr lang="en-US" altLang="ko-KR" sz="2000" b="1" dirty="0" smtClean="0"/>
                      <a:t>x=1</a:t>
                    </a:r>
                  </a:p>
                </p:txBody>
              </p:sp>
              <p:sp>
                <p:nvSpPr>
                  <p:cNvPr id="53" name="TextBox 52"/>
                  <p:cNvSpPr txBox="1"/>
                  <p:nvPr/>
                </p:nvSpPr>
                <p:spPr>
                  <a:xfrm>
                    <a:off x="2971800" y="3315370"/>
                    <a:ext cx="582211" cy="400110"/>
                  </a:xfrm>
                  <a:prstGeom prst="rect">
                    <a:avLst/>
                  </a:prstGeom>
                  <a:noFill/>
                </p:spPr>
                <p:txBody>
                  <a:bodyPr wrap="none" rtlCol="0">
                    <a:spAutoFit/>
                  </a:bodyPr>
                  <a:lstStyle/>
                  <a:p>
                    <a:r>
                      <a:rPr lang="en-US" altLang="ko-KR" sz="2000" b="1" dirty="0" smtClean="0"/>
                      <a:t>x=2</a:t>
                    </a:r>
                  </a:p>
                </p:txBody>
              </p:sp>
              <p:cxnSp>
                <p:nvCxnSpPr>
                  <p:cNvPr id="54" name="직선 연결선 4"/>
                  <p:cNvCxnSpPr/>
                  <p:nvPr/>
                </p:nvCxnSpPr>
                <p:spPr>
                  <a:xfrm rot="16200000" flipH="1">
                    <a:off x="2611800" y="3389680"/>
                    <a:ext cx="720000" cy="1"/>
                  </a:xfrm>
                  <a:prstGeom prst="line">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371600" y="2934370"/>
                    <a:ext cx="1828800" cy="400110"/>
                  </a:xfrm>
                  <a:prstGeom prst="rect">
                    <a:avLst/>
                  </a:prstGeom>
                  <a:solidFill>
                    <a:schemeClr val="bg1"/>
                  </a:solidFill>
                  <a:ln w="19050">
                    <a:solidFill>
                      <a:schemeClr val="tx2"/>
                    </a:solidFill>
                    <a:prstDash val="solid"/>
                  </a:ln>
                </p:spPr>
                <p:txBody>
                  <a:bodyPr wrap="square" rtlCol="0">
                    <a:spAutoFit/>
                  </a:bodyPr>
                  <a:lstStyle/>
                  <a:p>
                    <a:pPr algn="ctr"/>
                    <a:r>
                      <a:rPr lang="en-US" altLang="ko-KR" sz="2000" b="1" dirty="0" smtClean="0"/>
                      <a:t>Checkpoint B</a:t>
                    </a:r>
                    <a:endParaRPr lang="ko-KR" altLang="en-US" sz="2000" b="1" dirty="0"/>
                  </a:p>
                </p:txBody>
              </p:sp>
            </p:grpSp>
            <p:sp>
              <p:nvSpPr>
                <p:cNvPr id="51" name="TextBox 50"/>
                <p:cNvSpPr txBox="1"/>
                <p:nvPr/>
              </p:nvSpPr>
              <p:spPr>
                <a:xfrm>
                  <a:off x="1371600" y="3772570"/>
                  <a:ext cx="1828800" cy="400110"/>
                </a:xfrm>
                <a:prstGeom prst="rect">
                  <a:avLst/>
                </a:prstGeom>
                <a:solidFill>
                  <a:schemeClr val="bg1"/>
                </a:solidFill>
                <a:ln w="19050">
                  <a:solidFill>
                    <a:schemeClr val="tx2"/>
                  </a:solidFill>
                  <a:prstDash val="solid"/>
                </a:ln>
              </p:spPr>
              <p:txBody>
                <a:bodyPr wrap="square" rtlCol="0">
                  <a:spAutoFit/>
                </a:bodyPr>
                <a:lstStyle/>
                <a:p>
                  <a:pPr algn="ctr"/>
                  <a:r>
                    <a:rPr lang="en-US" altLang="ko-KR" sz="2000" b="1" dirty="0" smtClean="0"/>
                    <a:t>Checkpoint C</a:t>
                  </a:r>
                  <a:endParaRPr lang="ko-KR" altLang="en-US" sz="2000" b="1" dirty="0"/>
                </a:p>
              </p:txBody>
            </p:sp>
          </p:grpSp>
        </p:grpSp>
        <p:sp>
          <p:nvSpPr>
            <p:cNvPr id="109" name="TextBox 108"/>
            <p:cNvSpPr txBox="1"/>
            <p:nvPr/>
          </p:nvSpPr>
          <p:spPr>
            <a:xfrm>
              <a:off x="1371600" y="4191000"/>
              <a:ext cx="1828800" cy="400110"/>
            </a:xfrm>
            <a:prstGeom prst="rect">
              <a:avLst/>
            </a:prstGeom>
            <a:solidFill>
              <a:schemeClr val="bg1"/>
            </a:solidFill>
            <a:ln w="19050">
              <a:solidFill>
                <a:schemeClr val="tx2"/>
              </a:solidFill>
              <a:prstDash val="solid"/>
            </a:ln>
          </p:spPr>
          <p:txBody>
            <a:bodyPr wrap="square" rtlCol="0">
              <a:spAutoFit/>
            </a:bodyPr>
            <a:lstStyle/>
            <a:p>
              <a:pPr algn="ctr"/>
              <a:r>
                <a:rPr lang="en-US" altLang="ko-KR" sz="2000" b="1" dirty="0" smtClean="0"/>
                <a:t>Checkpoint A</a:t>
              </a:r>
              <a:endParaRPr lang="ko-KR" altLang="en-US" sz="2000" b="1" dirty="0"/>
            </a:p>
          </p:txBody>
        </p:sp>
      </p:grpSp>
      <p:grpSp>
        <p:nvGrpSpPr>
          <p:cNvPr id="113" name="그룹 112"/>
          <p:cNvGrpSpPr/>
          <p:nvPr/>
        </p:nvGrpSpPr>
        <p:grpSpPr>
          <a:xfrm>
            <a:off x="5029198" y="3981510"/>
            <a:ext cx="2561088" cy="2133600"/>
            <a:chOff x="5029198" y="4114800"/>
            <a:chExt cx="2561088" cy="2133600"/>
          </a:xfrm>
        </p:grpSpPr>
        <p:grpSp>
          <p:nvGrpSpPr>
            <p:cNvPr id="59" name="그룹 55"/>
            <p:cNvGrpSpPr/>
            <p:nvPr/>
          </p:nvGrpSpPr>
          <p:grpSpPr>
            <a:xfrm>
              <a:off x="5029198" y="4248091"/>
              <a:ext cx="2561088" cy="2000309"/>
              <a:chOff x="5029198" y="2427523"/>
              <a:chExt cx="2561088" cy="2000309"/>
            </a:xfrm>
          </p:grpSpPr>
          <p:cxnSp>
            <p:nvCxnSpPr>
              <p:cNvPr id="60" name="직선 연결선 5"/>
              <p:cNvCxnSpPr/>
              <p:nvPr/>
            </p:nvCxnSpPr>
            <p:spPr>
              <a:xfrm rot="5400000">
                <a:off x="5278802" y="2787521"/>
                <a:ext cx="720000" cy="3"/>
              </a:xfrm>
              <a:prstGeom prst="line">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61" name="그룹 51"/>
              <p:cNvGrpSpPr/>
              <p:nvPr/>
            </p:nvGrpSpPr>
            <p:grpSpPr>
              <a:xfrm>
                <a:off x="5029198" y="2732322"/>
                <a:ext cx="2561088" cy="1695510"/>
                <a:chOff x="5029198" y="2732322"/>
                <a:chExt cx="2561088" cy="1695510"/>
              </a:xfrm>
            </p:grpSpPr>
            <p:cxnSp>
              <p:nvCxnSpPr>
                <p:cNvPr id="62" name="직선 연결선 6"/>
                <p:cNvCxnSpPr/>
                <p:nvPr/>
              </p:nvCxnSpPr>
              <p:spPr>
                <a:xfrm rot="16200000" flipH="1">
                  <a:off x="6650401" y="3644832"/>
                  <a:ext cx="720000" cy="2"/>
                </a:xfrm>
                <a:prstGeom prst="line">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486400" y="3170412"/>
                  <a:ext cx="1828800" cy="400110"/>
                </a:xfrm>
                <a:prstGeom prst="rect">
                  <a:avLst/>
                </a:prstGeom>
                <a:solidFill>
                  <a:schemeClr val="bg1"/>
                </a:solidFill>
                <a:ln w="19050">
                  <a:solidFill>
                    <a:schemeClr val="tx2"/>
                  </a:solidFill>
                  <a:prstDash val="solid"/>
                </a:ln>
              </p:spPr>
              <p:txBody>
                <a:bodyPr wrap="square" rtlCol="0">
                  <a:spAutoFit/>
                </a:bodyPr>
                <a:lstStyle/>
                <a:p>
                  <a:pPr algn="ctr"/>
                  <a:r>
                    <a:rPr lang="en-US" altLang="ko-KR" sz="2000" b="1" dirty="0" smtClean="0"/>
                    <a:t>Check B’==B?</a:t>
                  </a:r>
                </a:p>
              </p:txBody>
            </p:sp>
            <p:sp>
              <p:nvSpPr>
                <p:cNvPr id="64" name="TextBox 63"/>
                <p:cNvSpPr txBox="1"/>
                <p:nvPr/>
              </p:nvSpPr>
              <p:spPr>
                <a:xfrm>
                  <a:off x="5657315" y="2732322"/>
                  <a:ext cx="561372" cy="400110"/>
                </a:xfrm>
                <a:prstGeom prst="rect">
                  <a:avLst/>
                </a:prstGeom>
                <a:noFill/>
              </p:spPr>
              <p:txBody>
                <a:bodyPr wrap="none" rtlCol="0">
                  <a:spAutoFit/>
                </a:bodyPr>
                <a:lstStyle/>
                <a:p>
                  <a:r>
                    <a:rPr lang="en-US" altLang="ko-KR" sz="2000" b="1" dirty="0" smtClean="0"/>
                    <a:t>x=1</a:t>
                  </a:r>
                </a:p>
              </p:txBody>
            </p:sp>
            <p:sp>
              <p:nvSpPr>
                <p:cNvPr id="65" name="TextBox 64"/>
                <p:cNvSpPr txBox="1"/>
                <p:nvPr/>
              </p:nvSpPr>
              <p:spPr>
                <a:xfrm>
                  <a:off x="7028914" y="3570522"/>
                  <a:ext cx="561372" cy="400110"/>
                </a:xfrm>
                <a:prstGeom prst="rect">
                  <a:avLst/>
                </a:prstGeom>
                <a:noFill/>
              </p:spPr>
              <p:txBody>
                <a:bodyPr wrap="none" rtlCol="0">
                  <a:spAutoFit/>
                </a:bodyPr>
                <a:lstStyle/>
                <a:p>
                  <a:r>
                    <a:rPr lang="en-US" altLang="ko-KR" sz="2000" b="1" dirty="0" smtClean="0"/>
                    <a:t>x=2</a:t>
                  </a:r>
                </a:p>
              </p:txBody>
            </p:sp>
            <p:grpSp>
              <p:nvGrpSpPr>
                <p:cNvPr id="66" name="그룹 44"/>
                <p:cNvGrpSpPr/>
                <p:nvPr/>
              </p:nvGrpSpPr>
              <p:grpSpPr>
                <a:xfrm>
                  <a:off x="5029198" y="3246612"/>
                  <a:ext cx="349973" cy="261842"/>
                  <a:chOff x="316999" y="5653499"/>
                  <a:chExt cx="445061" cy="381000"/>
                </a:xfrm>
              </p:grpSpPr>
              <p:sp>
                <p:nvSpPr>
                  <p:cNvPr id="71" name="Line 40"/>
                  <p:cNvSpPr>
                    <a:spLocks noChangeShapeType="1"/>
                  </p:cNvSpPr>
                  <p:nvPr/>
                </p:nvSpPr>
                <p:spPr bwMode="auto">
                  <a:xfrm>
                    <a:off x="316999" y="5745466"/>
                    <a:ext cx="63580" cy="228600"/>
                  </a:xfrm>
                  <a:prstGeom prst="line">
                    <a:avLst/>
                  </a:prstGeom>
                  <a:noFill/>
                  <a:ln w="101600">
                    <a:solidFill>
                      <a:srgbClr val="33CC33"/>
                    </a:solidFill>
                    <a:round/>
                    <a:headEnd/>
                    <a:tailEnd/>
                  </a:ln>
                </p:spPr>
                <p:txBody>
                  <a:bodyPr/>
                  <a:lstStyle/>
                  <a:p>
                    <a:endParaRPr lang="ko-KR" altLang="en-US" dirty="0">
                      <a:latin typeface="Calibri" pitchFamily="34" charset="0"/>
                    </a:endParaRPr>
                  </a:p>
                </p:txBody>
              </p:sp>
              <p:sp>
                <p:nvSpPr>
                  <p:cNvPr id="72" name="Line 41"/>
                  <p:cNvSpPr>
                    <a:spLocks noChangeShapeType="1"/>
                  </p:cNvSpPr>
                  <p:nvPr/>
                </p:nvSpPr>
                <p:spPr bwMode="auto">
                  <a:xfrm flipV="1">
                    <a:off x="380579" y="5653499"/>
                    <a:ext cx="381481" cy="381000"/>
                  </a:xfrm>
                  <a:prstGeom prst="line">
                    <a:avLst/>
                  </a:prstGeom>
                  <a:noFill/>
                  <a:ln w="101600">
                    <a:solidFill>
                      <a:srgbClr val="33CC33"/>
                    </a:solidFill>
                    <a:round/>
                    <a:headEnd/>
                    <a:tailEnd/>
                  </a:ln>
                </p:spPr>
                <p:txBody>
                  <a:bodyPr/>
                  <a:lstStyle/>
                  <a:p>
                    <a:endParaRPr lang="ko-KR" altLang="en-US">
                      <a:latin typeface="Calibri" pitchFamily="34" charset="0"/>
                    </a:endParaRPr>
                  </a:p>
                </p:txBody>
              </p:sp>
            </p:grpSp>
            <p:grpSp>
              <p:nvGrpSpPr>
                <p:cNvPr id="67" name="그룹 44"/>
                <p:cNvGrpSpPr/>
                <p:nvPr/>
              </p:nvGrpSpPr>
              <p:grpSpPr>
                <a:xfrm>
                  <a:off x="5029198" y="4123033"/>
                  <a:ext cx="349973" cy="261842"/>
                  <a:chOff x="316999" y="5487376"/>
                  <a:chExt cx="445061" cy="381001"/>
                </a:xfrm>
              </p:grpSpPr>
              <p:sp>
                <p:nvSpPr>
                  <p:cNvPr id="69" name="Line 40"/>
                  <p:cNvSpPr>
                    <a:spLocks noChangeShapeType="1"/>
                  </p:cNvSpPr>
                  <p:nvPr/>
                </p:nvSpPr>
                <p:spPr bwMode="auto">
                  <a:xfrm>
                    <a:off x="316999" y="5579344"/>
                    <a:ext cx="63580" cy="228600"/>
                  </a:xfrm>
                  <a:prstGeom prst="line">
                    <a:avLst/>
                  </a:prstGeom>
                  <a:noFill/>
                  <a:ln w="101600">
                    <a:solidFill>
                      <a:srgbClr val="33CC33"/>
                    </a:solidFill>
                    <a:round/>
                    <a:headEnd/>
                    <a:tailEnd/>
                  </a:ln>
                </p:spPr>
                <p:txBody>
                  <a:bodyPr/>
                  <a:lstStyle/>
                  <a:p>
                    <a:endParaRPr lang="ko-KR" altLang="en-US" dirty="0">
                      <a:latin typeface="Calibri" pitchFamily="34" charset="0"/>
                    </a:endParaRPr>
                  </a:p>
                </p:txBody>
              </p:sp>
              <p:sp>
                <p:nvSpPr>
                  <p:cNvPr id="70" name="Line 41"/>
                  <p:cNvSpPr>
                    <a:spLocks noChangeShapeType="1"/>
                  </p:cNvSpPr>
                  <p:nvPr/>
                </p:nvSpPr>
                <p:spPr bwMode="auto">
                  <a:xfrm flipV="1">
                    <a:off x="380579" y="5487376"/>
                    <a:ext cx="381481" cy="381001"/>
                  </a:xfrm>
                  <a:prstGeom prst="line">
                    <a:avLst/>
                  </a:prstGeom>
                  <a:noFill/>
                  <a:ln w="101600">
                    <a:solidFill>
                      <a:srgbClr val="33CC33"/>
                    </a:solidFill>
                    <a:round/>
                    <a:headEnd/>
                    <a:tailEnd/>
                  </a:ln>
                </p:spPr>
                <p:txBody>
                  <a:bodyPr/>
                  <a:lstStyle/>
                  <a:p>
                    <a:endParaRPr lang="ko-KR" altLang="en-US">
                      <a:latin typeface="Calibri" pitchFamily="34" charset="0"/>
                    </a:endParaRPr>
                  </a:p>
                </p:txBody>
              </p:sp>
            </p:grpSp>
            <p:sp>
              <p:nvSpPr>
                <p:cNvPr id="68" name="TextBox 67"/>
                <p:cNvSpPr txBox="1"/>
                <p:nvPr/>
              </p:nvSpPr>
              <p:spPr>
                <a:xfrm>
                  <a:off x="5486400" y="4027722"/>
                  <a:ext cx="1828800" cy="400110"/>
                </a:xfrm>
                <a:prstGeom prst="rect">
                  <a:avLst/>
                </a:prstGeom>
                <a:solidFill>
                  <a:schemeClr val="bg1"/>
                </a:solidFill>
                <a:ln w="19050">
                  <a:solidFill>
                    <a:schemeClr val="tx2"/>
                  </a:solidFill>
                  <a:prstDash val="solid"/>
                </a:ln>
              </p:spPr>
              <p:txBody>
                <a:bodyPr wrap="square" rtlCol="0">
                  <a:spAutoFit/>
                </a:bodyPr>
                <a:lstStyle/>
                <a:p>
                  <a:pPr algn="ctr"/>
                  <a:r>
                    <a:rPr lang="en-US" altLang="ko-KR" sz="2000" b="1" dirty="0" smtClean="0"/>
                    <a:t>Check C’==</a:t>
                  </a:r>
                  <a:r>
                    <a:rPr lang="en-US" altLang="ko-KR" sz="2000" b="1" dirty="0"/>
                    <a:t>C</a:t>
                  </a:r>
                  <a:r>
                    <a:rPr lang="en-US" altLang="ko-KR" sz="2000" b="1" dirty="0" smtClean="0"/>
                    <a:t>?</a:t>
                  </a:r>
                </a:p>
              </p:txBody>
            </p:sp>
          </p:grpSp>
        </p:grpSp>
        <p:sp>
          <p:nvSpPr>
            <p:cNvPr id="110" name="TextBox 109"/>
            <p:cNvSpPr txBox="1"/>
            <p:nvPr/>
          </p:nvSpPr>
          <p:spPr>
            <a:xfrm>
              <a:off x="5486400" y="4114800"/>
              <a:ext cx="1828800" cy="400110"/>
            </a:xfrm>
            <a:prstGeom prst="rect">
              <a:avLst/>
            </a:prstGeom>
            <a:solidFill>
              <a:schemeClr val="bg1"/>
            </a:solidFill>
            <a:ln w="19050">
              <a:solidFill>
                <a:schemeClr val="tx2"/>
              </a:solidFill>
              <a:prstDash val="solid"/>
            </a:ln>
          </p:spPr>
          <p:txBody>
            <a:bodyPr wrap="square" rtlCol="0">
              <a:spAutoFit/>
            </a:bodyPr>
            <a:lstStyle/>
            <a:p>
              <a:pPr algn="ctr"/>
              <a:r>
                <a:rPr lang="en-US" altLang="ko-KR" sz="2000" b="1" dirty="0" smtClean="0"/>
                <a:t>A == A’</a:t>
              </a:r>
            </a:p>
          </p:txBody>
        </p:sp>
      </p:grpSp>
      <p:sp>
        <p:nvSpPr>
          <p:cNvPr id="57" name="슬라이드 번호 개체 틀 56"/>
          <p:cNvSpPr>
            <a:spLocks noGrp="1"/>
          </p:cNvSpPr>
          <p:nvPr>
            <p:ph type="sldNum" sz="quarter" idx="10"/>
          </p:nvPr>
        </p:nvSpPr>
        <p:spPr/>
        <p:txBody>
          <a:bodyPr/>
          <a:lstStyle/>
          <a:p>
            <a:fld id="{BFAE0065-D70A-430C-B875-A811E4B9B720}" type="slidenum">
              <a:rPr lang="en-US" smtClean="0"/>
              <a:pPr/>
              <a:t>13</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down)">
                                      <p:cBhvr>
                                        <p:cTn id="7" dur="500"/>
                                        <p:tgtEl>
                                          <p:spTgt spid="10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wipe(down)">
                                      <p:cBhvr>
                                        <p:cTn id="10" dur="500"/>
                                        <p:tgtEl>
                                          <p:spTgt spid="10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par>
                          <p:cTn id="19" fill="hold">
                            <p:stCondLst>
                              <p:cond delay="0"/>
                            </p:stCondLst>
                            <p:childTnLst>
                              <p:par>
                                <p:cTn id="20" presetID="22" presetClass="entr" presetSubtype="1" fill="hold" nodeType="after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wipe(up)">
                                      <p:cBhvr>
                                        <p:cTn id="22" dur="1000"/>
                                        <p:tgtEl>
                                          <p:spTgt spid="112"/>
                                        </p:tgtEl>
                                      </p:cBhvr>
                                    </p:animEffect>
                                  </p:childTnLst>
                                </p:cTn>
                              </p:par>
                              <p:par>
                                <p:cTn id="23" presetID="22" presetClass="entr" presetSubtype="1" fill="hold" nodeType="withEffect">
                                  <p:stCondLst>
                                    <p:cond delay="0"/>
                                  </p:stCondLst>
                                  <p:childTnLst>
                                    <p:set>
                                      <p:cBhvr>
                                        <p:cTn id="24" dur="1" fill="hold">
                                          <p:stCondLst>
                                            <p:cond delay="0"/>
                                          </p:stCondLst>
                                        </p:cTn>
                                        <p:tgtEl>
                                          <p:spTgt spid="113"/>
                                        </p:tgtEl>
                                        <p:attrNameLst>
                                          <p:attrName>style.visibility</p:attrName>
                                        </p:attrNameLst>
                                      </p:cBhvr>
                                      <p:to>
                                        <p:strVal val="visible"/>
                                      </p:to>
                                    </p:set>
                                    <p:animEffect transition="in" filter="wipe(up)">
                                      <p:cBhvr>
                                        <p:cTn id="25" dur="1000"/>
                                        <p:tgtEl>
                                          <p:spTgt spid="113"/>
                                        </p:tgtEl>
                                      </p:cBhvr>
                                    </p:animEffect>
                                  </p:childTnLst>
                                </p:cTn>
                              </p:par>
                              <p:par>
                                <p:cTn id="26" presetID="1" presetClass="exit" presetSubtype="0" fill="hold" grpId="1" nodeType="withEffect">
                                  <p:stCondLst>
                                    <p:cond delay="0"/>
                                  </p:stCondLst>
                                  <p:childTnLst>
                                    <p:set>
                                      <p:cBhvr>
                                        <p:cTn id="27" dur="1" fill="hold">
                                          <p:stCondLst>
                                            <p:cond delay="0"/>
                                          </p:stCondLst>
                                        </p:cTn>
                                        <p:tgtEl>
                                          <p:spTgt spid="102"/>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103"/>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115"/>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1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1" animBg="1"/>
      <p:bldP spid="102" grpId="0" animBg="1"/>
      <p:bldP spid="102"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001000" cy="533400"/>
          </a:xfrm>
        </p:spPr>
        <p:txBody>
          <a:bodyPr/>
          <a:lstStyle/>
          <a:p>
            <a:r>
              <a:rPr lang="en-US" altLang="ko-KR" dirty="0" smtClean="0"/>
              <a:t>Speculative Execution</a:t>
            </a:r>
            <a:endParaRPr lang="en-US" dirty="0"/>
          </a:p>
        </p:txBody>
      </p:sp>
      <p:sp>
        <p:nvSpPr>
          <p:cNvPr id="3" name="Content Placeholder 2"/>
          <p:cNvSpPr>
            <a:spLocks noGrp="1"/>
          </p:cNvSpPr>
          <p:nvPr>
            <p:ph idx="1"/>
          </p:nvPr>
        </p:nvSpPr>
        <p:spPr/>
        <p:txBody>
          <a:bodyPr>
            <a:normAutofit/>
          </a:bodyPr>
          <a:lstStyle/>
          <a:p>
            <a:pPr>
              <a:buNone/>
            </a:pPr>
            <a:r>
              <a:rPr lang="en-US" b="1" dirty="0" smtClean="0"/>
              <a:t>Speculator [Nightingale et al. SOSP’05]</a:t>
            </a:r>
            <a:endParaRPr lang="en-US" dirty="0" smtClean="0"/>
          </a:p>
          <a:p>
            <a:pPr lvl="1"/>
            <a:endParaRPr lang="en-US" dirty="0" smtClean="0"/>
          </a:p>
          <a:p>
            <a:pPr lvl="1"/>
            <a:r>
              <a:rPr lang="en-US" dirty="0" smtClean="0"/>
              <a:t>Buffer output during speculation</a:t>
            </a:r>
          </a:p>
          <a:p>
            <a:pPr lvl="1"/>
            <a:endParaRPr lang="en-US" dirty="0" smtClean="0"/>
          </a:p>
          <a:p>
            <a:pPr lvl="1"/>
            <a:r>
              <a:rPr lang="en-US" dirty="0" smtClean="0"/>
              <a:t>Block execution if speculative execution is not feasible</a:t>
            </a:r>
          </a:p>
          <a:p>
            <a:pPr lvl="1"/>
            <a:endParaRPr lang="en-US" dirty="0" smtClean="0"/>
          </a:p>
          <a:p>
            <a:pPr lvl="1"/>
            <a:r>
              <a:rPr lang="en-US" dirty="0" smtClean="0"/>
              <a:t>Release buffered output </a:t>
            </a:r>
            <a:r>
              <a:rPr lang="en-US" b="1" dirty="0" smtClean="0">
                <a:solidFill>
                  <a:srgbClr val="0000FF"/>
                </a:solidFill>
              </a:rPr>
              <a:t>on commit</a:t>
            </a:r>
            <a:endParaRPr lang="en-US" dirty="0" smtClean="0"/>
          </a:p>
          <a:p>
            <a:pPr lvl="1"/>
            <a:endParaRPr lang="en-US" dirty="0" smtClean="0"/>
          </a:p>
          <a:p>
            <a:pPr lvl="1"/>
            <a:r>
              <a:rPr lang="en-US" dirty="0" smtClean="0"/>
              <a:t>Undo speculative changes and squash buffered output </a:t>
            </a:r>
          </a:p>
          <a:p>
            <a:pPr lvl="1">
              <a:buNone/>
            </a:pPr>
            <a:r>
              <a:rPr lang="en-US" dirty="0" smtClean="0"/>
              <a:t>	</a:t>
            </a:r>
            <a:r>
              <a:rPr lang="en-US" b="1" dirty="0" smtClean="0">
                <a:solidFill>
                  <a:srgbClr val="FF0000"/>
                </a:solidFill>
              </a:rPr>
              <a:t>on </a:t>
            </a:r>
            <a:r>
              <a:rPr lang="en-US" b="1" dirty="0" err="1" smtClean="0">
                <a:solidFill>
                  <a:srgbClr val="FF0000"/>
                </a:solidFill>
              </a:rPr>
              <a:t>mis</a:t>
            </a:r>
            <a:r>
              <a:rPr lang="en-US" b="1" dirty="0" smtClean="0">
                <a:solidFill>
                  <a:srgbClr val="FF0000"/>
                </a:solidFill>
              </a:rPr>
              <a:t>-speculation</a:t>
            </a:r>
          </a:p>
          <a:p>
            <a:pPr>
              <a:buNone/>
            </a:pPr>
            <a:endParaRPr lang="en-US" dirty="0" smtClean="0"/>
          </a:p>
          <a:p>
            <a:pPr>
              <a:buNone/>
            </a:pPr>
            <a:endParaRPr lang="en-US" dirty="0" smtClean="0"/>
          </a:p>
          <a:p>
            <a:pPr lvl="1"/>
            <a:endParaRPr lang="en-US" dirty="0" smtClean="0"/>
          </a:p>
        </p:txBody>
      </p:sp>
      <p:sp>
        <p:nvSpPr>
          <p:cNvPr id="6" name="슬라이드 번호 개체 틀 5"/>
          <p:cNvSpPr>
            <a:spLocks noGrp="1"/>
          </p:cNvSpPr>
          <p:nvPr>
            <p:ph type="sldNum" sz="quarter" idx="10"/>
          </p:nvPr>
        </p:nvSpPr>
        <p:spPr/>
        <p:txBody>
          <a:bodyPr/>
          <a:lstStyle/>
          <a:p>
            <a:fld id="{BFAE0065-D70A-430C-B875-A811E4B9B720}" type="slidenum">
              <a:rPr lang="en-US" smtClean="0"/>
              <a:pPr/>
              <a:t>14</a:t>
            </a:fld>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solidFill>
                  <a:schemeClr val="bg1">
                    <a:lumMod val="65000"/>
                  </a:schemeClr>
                </a:solidFill>
              </a:rPr>
              <a:t>Motivation/Overview</a:t>
            </a:r>
          </a:p>
          <a:p>
            <a:r>
              <a:rPr lang="en-US" sz="2800" dirty="0" err="1" smtClean="0">
                <a:solidFill>
                  <a:schemeClr val="bg1">
                    <a:lumMod val="65000"/>
                  </a:schemeClr>
                </a:solidFill>
              </a:rPr>
              <a:t>Respec</a:t>
            </a:r>
            <a:r>
              <a:rPr lang="en-US" sz="2800" dirty="0" smtClean="0">
                <a:solidFill>
                  <a:schemeClr val="bg1">
                    <a:lumMod val="65000"/>
                  </a:schemeClr>
                </a:solidFill>
              </a:rPr>
              <a:t> Design</a:t>
            </a:r>
          </a:p>
          <a:p>
            <a:r>
              <a:rPr lang="en-US" sz="2800" b="1" dirty="0" smtClean="0">
                <a:solidFill>
                  <a:srgbClr val="0000FF"/>
                </a:solidFill>
              </a:rPr>
              <a:t>Evaluation</a:t>
            </a:r>
          </a:p>
          <a:p>
            <a:pPr marL="914400" lvl="1" indent="-457200">
              <a:buFont typeface="+mj-lt"/>
              <a:buAutoNum type="arabicPeriod"/>
            </a:pPr>
            <a:r>
              <a:rPr lang="en-US" sz="2400" b="1" dirty="0" smtClean="0"/>
              <a:t>Performance results</a:t>
            </a:r>
          </a:p>
          <a:p>
            <a:pPr marL="914400" lvl="1" indent="-457200">
              <a:buFont typeface="+mj-lt"/>
              <a:buAutoNum type="arabicPeriod"/>
            </a:pPr>
            <a:r>
              <a:rPr lang="en-US" sz="2400" b="1" dirty="0" smtClean="0"/>
              <a:t>Breakdown of performance overhead</a:t>
            </a:r>
          </a:p>
          <a:p>
            <a:pPr marL="914400" lvl="1" indent="-457200">
              <a:buFont typeface="+mj-lt"/>
              <a:buAutoNum type="arabicPeriod"/>
            </a:pPr>
            <a:r>
              <a:rPr lang="en-US" sz="2400" b="1" dirty="0" smtClean="0"/>
              <a:t>Rollback frequency and overhead</a:t>
            </a:r>
            <a:endParaRPr lang="en-US" b="1" dirty="0" smtClean="0"/>
          </a:p>
          <a:p>
            <a:r>
              <a:rPr lang="en-US" sz="2800" dirty="0" smtClean="0"/>
              <a:t>Conclusion</a:t>
            </a:r>
            <a:endParaRPr lang="en-US" sz="2800" dirty="0"/>
          </a:p>
        </p:txBody>
      </p:sp>
      <p:sp>
        <p:nvSpPr>
          <p:cNvPr id="3" name="Title 2"/>
          <p:cNvSpPr>
            <a:spLocks noGrp="1"/>
          </p:cNvSpPr>
          <p:nvPr>
            <p:ph type="title"/>
          </p:nvPr>
        </p:nvSpPr>
        <p:spPr/>
        <p:txBody>
          <a:bodyPr/>
          <a:lstStyle/>
          <a:p>
            <a:r>
              <a:rPr lang="en-US" dirty="0" smtClean="0"/>
              <a:t>Roadmap</a:t>
            </a:r>
            <a:endParaRPr lang="en-US" dirty="0"/>
          </a:p>
        </p:txBody>
      </p:sp>
      <p:sp>
        <p:nvSpPr>
          <p:cNvPr id="6" name="슬라이드 번호 개체 틀 5"/>
          <p:cNvSpPr>
            <a:spLocks noGrp="1"/>
          </p:cNvSpPr>
          <p:nvPr>
            <p:ph type="sldNum" sz="quarter" idx="10"/>
          </p:nvPr>
        </p:nvSpPr>
        <p:spPr/>
        <p:txBody>
          <a:bodyPr/>
          <a:lstStyle/>
          <a:p>
            <a:fld id="{BFAE0065-D70A-430C-B875-A811E4B9B720}"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8001000" cy="533400"/>
          </a:xfrm>
        </p:spPr>
        <p:txBody>
          <a:bodyPr/>
          <a:lstStyle/>
          <a:p>
            <a:r>
              <a:rPr lang="en-US" dirty="0" smtClean="0"/>
              <a:t>Evaluation Setup</a:t>
            </a:r>
            <a:endParaRPr lang="en-US" dirty="0"/>
          </a:p>
        </p:txBody>
      </p:sp>
      <p:sp>
        <p:nvSpPr>
          <p:cNvPr id="3" name="Content Placeholder 2"/>
          <p:cNvSpPr>
            <a:spLocks noGrp="1"/>
          </p:cNvSpPr>
          <p:nvPr>
            <p:ph idx="1"/>
          </p:nvPr>
        </p:nvSpPr>
        <p:spPr>
          <a:xfrm>
            <a:off x="457200" y="1066800"/>
            <a:ext cx="8534400" cy="5562600"/>
          </a:xfrm>
        </p:spPr>
        <p:txBody>
          <a:bodyPr>
            <a:normAutofit/>
          </a:bodyPr>
          <a:lstStyle/>
          <a:p>
            <a:pPr>
              <a:buNone/>
            </a:pPr>
            <a:r>
              <a:rPr lang="en-US" b="1" dirty="0" smtClean="0"/>
              <a:t>Test Environment</a:t>
            </a:r>
          </a:p>
          <a:p>
            <a:pPr lvl="1"/>
            <a:r>
              <a:rPr lang="en-US" dirty="0"/>
              <a:t>2 GHz </a:t>
            </a:r>
            <a:r>
              <a:rPr lang="en-US" b="1" dirty="0" smtClean="0">
                <a:solidFill>
                  <a:srgbClr val="0000FF"/>
                </a:solidFill>
              </a:rPr>
              <a:t>8 core </a:t>
            </a:r>
            <a:r>
              <a:rPr lang="en-US" dirty="0"/>
              <a:t>Xeon </a:t>
            </a:r>
            <a:r>
              <a:rPr lang="en-US" dirty="0" smtClean="0"/>
              <a:t>processor with 3 </a:t>
            </a:r>
            <a:r>
              <a:rPr lang="en-US" dirty="0"/>
              <a:t>GB </a:t>
            </a:r>
            <a:r>
              <a:rPr lang="en-US" dirty="0" smtClean="0"/>
              <a:t>of RAM </a:t>
            </a:r>
          </a:p>
          <a:p>
            <a:pPr lvl="1"/>
            <a:r>
              <a:rPr lang="en-US" dirty="0" smtClean="0"/>
              <a:t>Run </a:t>
            </a:r>
            <a:r>
              <a:rPr lang="en-US" b="1" dirty="0" smtClean="0">
                <a:solidFill>
                  <a:srgbClr val="0000FF"/>
                </a:solidFill>
              </a:rPr>
              <a:t>1~4 worker</a:t>
            </a:r>
            <a:r>
              <a:rPr lang="en-US" dirty="0" smtClean="0">
                <a:solidFill>
                  <a:srgbClr val="0000FF"/>
                </a:solidFill>
              </a:rPr>
              <a:t> </a:t>
            </a:r>
            <a:r>
              <a:rPr lang="en-US" dirty="0" smtClean="0"/>
              <a:t>threads (excluding control threads)</a:t>
            </a:r>
          </a:p>
          <a:p>
            <a:pPr lvl="1"/>
            <a:r>
              <a:rPr lang="en-US" dirty="0" smtClean="0"/>
              <a:t>Collect the average of 10 trials (except pbzip2 and </a:t>
            </a:r>
            <a:r>
              <a:rPr lang="en-US" dirty="0" err="1" smtClean="0"/>
              <a:t>aget</a:t>
            </a:r>
            <a:r>
              <a:rPr lang="en-US" dirty="0" smtClean="0"/>
              <a:t>)</a:t>
            </a:r>
          </a:p>
          <a:p>
            <a:endParaRPr lang="en-US" dirty="0" smtClean="0"/>
          </a:p>
          <a:p>
            <a:pPr>
              <a:buNone/>
            </a:pPr>
            <a:r>
              <a:rPr lang="en-US" b="1" dirty="0" smtClean="0"/>
              <a:t>Benchmarks</a:t>
            </a:r>
          </a:p>
          <a:p>
            <a:pPr lvl="1"/>
            <a:r>
              <a:rPr lang="en-US" dirty="0" smtClean="0"/>
              <a:t>PARSEC suite</a:t>
            </a:r>
          </a:p>
          <a:p>
            <a:pPr lvl="2">
              <a:buFont typeface="Calibri" pitchFamily="34" charset="0"/>
              <a:buChar char="–"/>
            </a:pPr>
            <a:r>
              <a:rPr lang="en-US" dirty="0" err="1" smtClean="0"/>
              <a:t>blackscholes</a:t>
            </a:r>
            <a:r>
              <a:rPr lang="en-US" dirty="0"/>
              <a:t>, </a:t>
            </a:r>
            <a:r>
              <a:rPr lang="en-US" dirty="0" err="1"/>
              <a:t>bodytrack</a:t>
            </a:r>
            <a:r>
              <a:rPr lang="en-US" dirty="0"/>
              <a:t>, </a:t>
            </a:r>
            <a:r>
              <a:rPr lang="en-US" dirty="0" err="1" smtClean="0"/>
              <a:t>fluidanimate</a:t>
            </a:r>
            <a:r>
              <a:rPr lang="en-US" dirty="0" smtClean="0"/>
              <a:t>, </a:t>
            </a:r>
            <a:r>
              <a:rPr lang="en-US" dirty="0" err="1" smtClean="0"/>
              <a:t>swaptions</a:t>
            </a:r>
            <a:r>
              <a:rPr lang="en-US" dirty="0" smtClean="0"/>
              <a:t>, </a:t>
            </a:r>
            <a:r>
              <a:rPr lang="en-US" dirty="0" err="1" smtClean="0"/>
              <a:t>streamcluster</a:t>
            </a:r>
            <a:endParaRPr lang="en-US" dirty="0" smtClean="0"/>
          </a:p>
          <a:p>
            <a:pPr lvl="1"/>
            <a:r>
              <a:rPr lang="en-US" dirty="0" smtClean="0"/>
              <a:t>SPLASH-2 suite</a:t>
            </a:r>
          </a:p>
          <a:p>
            <a:pPr lvl="2">
              <a:buFont typeface="Calibri" pitchFamily="34" charset="0"/>
              <a:buChar char="–"/>
            </a:pPr>
            <a:r>
              <a:rPr lang="en-US" dirty="0" smtClean="0"/>
              <a:t>ocean</a:t>
            </a:r>
            <a:r>
              <a:rPr lang="en-US" dirty="0"/>
              <a:t>, </a:t>
            </a:r>
            <a:r>
              <a:rPr lang="en-US" dirty="0" err="1"/>
              <a:t>raytrace</a:t>
            </a:r>
            <a:r>
              <a:rPr lang="en-US" dirty="0"/>
              <a:t>, </a:t>
            </a:r>
            <a:r>
              <a:rPr lang="en-US" dirty="0" err="1"/>
              <a:t>volrend</a:t>
            </a:r>
            <a:r>
              <a:rPr lang="en-US" dirty="0"/>
              <a:t>, </a:t>
            </a:r>
            <a:r>
              <a:rPr lang="en-US" dirty="0" smtClean="0"/>
              <a:t>water-</a:t>
            </a:r>
            <a:r>
              <a:rPr lang="en-US" dirty="0" err="1" smtClean="0"/>
              <a:t>nsq</a:t>
            </a:r>
            <a:r>
              <a:rPr lang="en-US" dirty="0" smtClean="0"/>
              <a:t>, </a:t>
            </a:r>
            <a:r>
              <a:rPr lang="en-US" dirty="0" err="1" smtClean="0"/>
              <a:t>fft</a:t>
            </a:r>
            <a:r>
              <a:rPr lang="en-US" dirty="0"/>
              <a:t>, and </a:t>
            </a:r>
            <a:r>
              <a:rPr lang="en-US" dirty="0" smtClean="0"/>
              <a:t>radix</a:t>
            </a:r>
          </a:p>
          <a:p>
            <a:pPr lvl="1"/>
            <a:r>
              <a:rPr lang="en-US" dirty="0" smtClean="0"/>
              <a:t>Real applications</a:t>
            </a:r>
          </a:p>
          <a:p>
            <a:pPr lvl="2">
              <a:buFont typeface="Calibri" pitchFamily="34" charset="0"/>
              <a:buChar char="–"/>
            </a:pPr>
            <a:r>
              <a:rPr lang="en-US" dirty="0" smtClean="0"/>
              <a:t>pbzip2, </a:t>
            </a:r>
            <a:r>
              <a:rPr lang="en-US" dirty="0" err="1" smtClean="0"/>
              <a:t>pfscan</a:t>
            </a:r>
            <a:r>
              <a:rPr lang="en-US" dirty="0" smtClean="0"/>
              <a:t>,  </a:t>
            </a:r>
            <a:r>
              <a:rPr lang="en-US" dirty="0" err="1" smtClean="0"/>
              <a:t>aget</a:t>
            </a:r>
            <a:r>
              <a:rPr lang="en-US" dirty="0"/>
              <a:t>, </a:t>
            </a:r>
            <a:r>
              <a:rPr lang="en-US" dirty="0" smtClean="0"/>
              <a:t>and Apache</a:t>
            </a:r>
          </a:p>
        </p:txBody>
      </p:sp>
      <p:sp>
        <p:nvSpPr>
          <p:cNvPr id="6" name="슬라이드 번호 개체 틀 5"/>
          <p:cNvSpPr>
            <a:spLocks noGrp="1"/>
          </p:cNvSpPr>
          <p:nvPr>
            <p:ph type="sldNum" sz="quarter" idx="10"/>
          </p:nvPr>
        </p:nvSpPr>
        <p:spPr/>
        <p:txBody>
          <a:bodyPr/>
          <a:lstStyle/>
          <a:p>
            <a:fld id="{BFAE0065-D70A-430C-B875-A811E4B9B720}" type="slidenum">
              <a:rPr lang="en-US" smtClean="0"/>
              <a:pPr/>
              <a:t>16</a:t>
            </a:fld>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smtClean="0"/>
              <a:t>Record and Replay Performance</a:t>
            </a:r>
            <a:endParaRPr lang="en-US" dirty="0"/>
          </a:p>
        </p:txBody>
      </p:sp>
      <p:graphicFrame>
        <p:nvGraphicFramePr>
          <p:cNvPr id="7" name="차트 1"/>
          <p:cNvGraphicFramePr>
            <a:graphicFrameLocks noGrp="1"/>
          </p:cNvGraphicFramePr>
          <p:nvPr>
            <p:ph idx="1"/>
          </p:nvPr>
        </p:nvGraphicFramePr>
        <p:xfrm>
          <a:off x="152400" y="914400"/>
          <a:ext cx="8839200" cy="4038600"/>
        </p:xfrm>
        <a:graphic>
          <a:graphicData uri="http://schemas.openxmlformats.org/drawingml/2006/chart">
            <c:chart xmlns:c="http://schemas.openxmlformats.org/drawingml/2006/chart" xmlns:r="http://schemas.openxmlformats.org/officeDocument/2006/relationships" r:id="rId3"/>
          </a:graphicData>
        </a:graphic>
      </p:graphicFrame>
      <p:sp>
        <p:nvSpPr>
          <p:cNvPr id="42" name="TextBox 41"/>
          <p:cNvSpPr txBox="1"/>
          <p:nvPr/>
        </p:nvSpPr>
        <p:spPr>
          <a:xfrm>
            <a:off x="381000" y="5181600"/>
            <a:ext cx="8610600" cy="861774"/>
          </a:xfrm>
          <a:prstGeom prst="rect">
            <a:avLst/>
          </a:prstGeom>
          <a:noFill/>
          <a:ln>
            <a:noFill/>
          </a:ln>
        </p:spPr>
        <p:txBody>
          <a:bodyPr wrap="square" rtlCol="0">
            <a:spAutoFit/>
          </a:bodyPr>
          <a:lstStyle/>
          <a:p>
            <a:pPr lvl="1">
              <a:lnSpc>
                <a:spcPts val="3000"/>
              </a:lnSpc>
              <a:buFont typeface="Arial" pitchFamily="34" charset="0"/>
              <a:buChar char="•"/>
            </a:pPr>
            <a:r>
              <a:rPr lang="en-US" sz="2200" b="1" dirty="0" smtClean="0">
                <a:solidFill>
                  <a:srgbClr val="FF0000"/>
                </a:solidFill>
              </a:rPr>
              <a:t> 18%</a:t>
            </a:r>
            <a:r>
              <a:rPr lang="en-US" sz="2200" dirty="0" smtClean="0"/>
              <a:t> for 2 threads, </a:t>
            </a:r>
            <a:r>
              <a:rPr lang="en-US" sz="2200" b="1" dirty="0" smtClean="0">
                <a:solidFill>
                  <a:srgbClr val="FF0000"/>
                </a:solidFill>
              </a:rPr>
              <a:t>55%</a:t>
            </a:r>
            <a:r>
              <a:rPr lang="en-US" sz="2200" dirty="0" smtClean="0"/>
              <a:t> for 4 threads</a:t>
            </a:r>
          </a:p>
          <a:p>
            <a:pPr lvl="1">
              <a:lnSpc>
                <a:spcPts val="3000"/>
              </a:lnSpc>
              <a:buFont typeface="Arial" pitchFamily="34" charset="0"/>
              <a:buChar char="•"/>
            </a:pPr>
            <a:r>
              <a:rPr lang="en-US" sz="2200" dirty="0" smtClean="0"/>
              <a:t> Real applications (including </a:t>
            </a:r>
            <a:r>
              <a:rPr lang="en-US" sz="2200" b="1" dirty="0" smtClean="0">
                <a:solidFill>
                  <a:srgbClr val="0000FF"/>
                </a:solidFill>
              </a:rPr>
              <a:t>Apache</a:t>
            </a:r>
            <a:r>
              <a:rPr lang="en-US" sz="2200" dirty="0" smtClean="0"/>
              <a:t>) showed &lt;50% for 4 threads</a:t>
            </a:r>
          </a:p>
        </p:txBody>
      </p:sp>
      <p:sp>
        <p:nvSpPr>
          <p:cNvPr id="6" name="슬라이드 번호 개체 틀 5"/>
          <p:cNvSpPr>
            <a:spLocks noGrp="1"/>
          </p:cNvSpPr>
          <p:nvPr>
            <p:ph type="sldNum" sz="quarter" idx="10"/>
          </p:nvPr>
        </p:nvSpPr>
        <p:spPr/>
        <p:txBody>
          <a:bodyPr/>
          <a:lstStyle/>
          <a:p>
            <a:fld id="{BFAE0065-D70A-430C-B875-A811E4B9B720}" type="slidenum">
              <a:rPr lang="en-US" smtClean="0"/>
              <a:pPr/>
              <a:t>17</a:t>
            </a:fld>
            <a:endParaRPr lang="en-US" dirty="0"/>
          </a:p>
        </p:txBody>
      </p:sp>
      <p:sp>
        <p:nvSpPr>
          <p:cNvPr id="8" name="Rectangle 7"/>
          <p:cNvSpPr/>
          <p:nvPr/>
        </p:nvSpPr>
        <p:spPr>
          <a:xfrm>
            <a:off x="6705600" y="2819400"/>
            <a:ext cx="2209800" cy="2133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1) Redundant Execution Overhead (25%)</a:t>
            </a:r>
            <a:endParaRPr lang="en-US" dirty="0"/>
          </a:p>
        </p:txBody>
      </p:sp>
      <p:sp>
        <p:nvSpPr>
          <p:cNvPr id="23" name="TextBox 22"/>
          <p:cNvSpPr txBox="1"/>
          <p:nvPr/>
        </p:nvSpPr>
        <p:spPr>
          <a:xfrm>
            <a:off x="381000" y="5001905"/>
            <a:ext cx="8610600" cy="1246495"/>
          </a:xfrm>
          <a:prstGeom prst="rect">
            <a:avLst/>
          </a:prstGeom>
          <a:noFill/>
          <a:ln>
            <a:noFill/>
          </a:ln>
        </p:spPr>
        <p:txBody>
          <a:bodyPr wrap="square" rtlCol="0">
            <a:spAutoFit/>
          </a:bodyPr>
          <a:lstStyle/>
          <a:p>
            <a:pPr lvl="1">
              <a:lnSpc>
                <a:spcPts val="3000"/>
              </a:lnSpc>
              <a:buFont typeface="Arial" pitchFamily="34" charset="0"/>
              <a:buChar char="•"/>
            </a:pPr>
            <a:r>
              <a:rPr lang="en-US" sz="2000" dirty="0" smtClean="0"/>
              <a:t> </a:t>
            </a:r>
            <a:r>
              <a:rPr lang="en-US" sz="2200" dirty="0" smtClean="0"/>
              <a:t>Cost of running two executions (Lower bound of online replay)</a:t>
            </a:r>
          </a:p>
          <a:p>
            <a:pPr lvl="1">
              <a:lnSpc>
                <a:spcPts val="3000"/>
              </a:lnSpc>
              <a:buFont typeface="Arial" pitchFamily="34" charset="0"/>
              <a:buChar char="•"/>
            </a:pPr>
            <a:r>
              <a:rPr lang="en-US" sz="2200" dirty="0" smtClean="0"/>
              <a:t> Mainly due to sharing limited resources: memory system</a:t>
            </a:r>
          </a:p>
          <a:p>
            <a:pPr lvl="1">
              <a:lnSpc>
                <a:spcPts val="3000"/>
              </a:lnSpc>
              <a:buFont typeface="Arial" pitchFamily="34" charset="0"/>
              <a:buChar char="•"/>
            </a:pPr>
            <a:r>
              <a:rPr lang="en-US" sz="2200" dirty="0" smtClean="0"/>
              <a:t> Contribute </a:t>
            </a:r>
            <a:r>
              <a:rPr lang="en-US" sz="2200" b="1" dirty="0" smtClean="0">
                <a:solidFill>
                  <a:srgbClr val="FF0000"/>
                </a:solidFill>
              </a:rPr>
              <a:t>25%</a:t>
            </a:r>
            <a:r>
              <a:rPr lang="en-US" sz="2200" dirty="0" smtClean="0"/>
              <a:t> of total cost for 4 threads</a:t>
            </a:r>
          </a:p>
        </p:txBody>
      </p:sp>
      <p:graphicFrame>
        <p:nvGraphicFramePr>
          <p:cNvPr id="27" name="차트 1"/>
          <p:cNvGraphicFramePr/>
          <p:nvPr/>
        </p:nvGraphicFramePr>
        <p:xfrm>
          <a:off x="152400" y="914401"/>
          <a:ext cx="8839200" cy="4038599"/>
        </p:xfrm>
        <a:graphic>
          <a:graphicData uri="http://schemas.openxmlformats.org/drawingml/2006/chart">
            <c:chart xmlns:c="http://schemas.openxmlformats.org/drawingml/2006/chart" xmlns:r="http://schemas.openxmlformats.org/officeDocument/2006/relationships" r:id="rId3"/>
          </a:graphicData>
        </a:graphic>
      </p:graphicFrame>
      <p:sp>
        <p:nvSpPr>
          <p:cNvPr id="29" name="Rectangle 28"/>
          <p:cNvSpPr/>
          <p:nvPr/>
        </p:nvSpPr>
        <p:spPr>
          <a:xfrm>
            <a:off x="4876800" y="1143000"/>
            <a:ext cx="4038600" cy="381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18"/>
          <p:cNvGrpSpPr/>
          <p:nvPr/>
        </p:nvGrpSpPr>
        <p:grpSpPr>
          <a:xfrm>
            <a:off x="5053255" y="1143001"/>
            <a:ext cx="3894018" cy="369332"/>
            <a:chOff x="2057399" y="5908040"/>
            <a:chExt cx="3363166" cy="369332"/>
          </a:xfrm>
        </p:grpSpPr>
        <p:sp>
          <p:nvSpPr>
            <p:cNvPr id="34" name="Rectangle 33"/>
            <p:cNvSpPr/>
            <p:nvPr/>
          </p:nvSpPr>
          <p:spPr>
            <a:xfrm>
              <a:off x="2057399" y="6019799"/>
              <a:ext cx="152400" cy="152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161071" y="5908040"/>
              <a:ext cx="3259494" cy="369332"/>
            </a:xfrm>
            <a:prstGeom prst="rect">
              <a:avLst/>
            </a:prstGeom>
            <a:noFill/>
          </p:spPr>
          <p:txBody>
            <a:bodyPr wrap="none" rtlCol="0">
              <a:spAutoFit/>
            </a:bodyPr>
            <a:lstStyle/>
            <a:p>
              <a:r>
                <a:rPr lang="en-US" b="1" dirty="0" smtClean="0">
                  <a:solidFill>
                    <a:srgbClr val="0000FF"/>
                  </a:solidFill>
                </a:rPr>
                <a:t>Redundant execution overhead </a:t>
              </a:r>
              <a:r>
                <a:rPr lang="en-US" dirty="0" smtClean="0"/>
                <a:t>(25%)</a:t>
              </a:r>
            </a:p>
          </p:txBody>
        </p:sp>
      </p:grpSp>
      <p:sp>
        <p:nvSpPr>
          <p:cNvPr id="42" name="Rectangle 41"/>
          <p:cNvSpPr/>
          <p:nvPr/>
        </p:nvSpPr>
        <p:spPr>
          <a:xfrm>
            <a:off x="3225292" y="1066800"/>
            <a:ext cx="508508" cy="3886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슬라이드 번호 개체 틀 20"/>
          <p:cNvSpPr>
            <a:spLocks noGrp="1"/>
          </p:cNvSpPr>
          <p:nvPr>
            <p:ph type="sldNum" sz="quarter" idx="10"/>
          </p:nvPr>
        </p:nvSpPr>
        <p:spPr/>
        <p:txBody>
          <a:bodyPr/>
          <a:lstStyle/>
          <a:p>
            <a:fld id="{BFAE0065-D70A-430C-B875-A811E4B9B720}" type="slidenum">
              <a:rPr lang="en-US" smtClean="0"/>
              <a:pPr/>
              <a:t>18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nSpc>
                <a:spcPct val="150000"/>
              </a:lnSpc>
            </a:pPr>
            <a:r>
              <a:rPr lang="en-US" dirty="0" smtClean="0"/>
              <a:t>2) Epoch overhead (17%)</a:t>
            </a:r>
          </a:p>
        </p:txBody>
      </p:sp>
      <p:sp>
        <p:nvSpPr>
          <p:cNvPr id="20" name="TextBox 19"/>
          <p:cNvSpPr txBox="1"/>
          <p:nvPr/>
        </p:nvSpPr>
        <p:spPr>
          <a:xfrm>
            <a:off x="381000" y="5001905"/>
            <a:ext cx="8610600" cy="1246495"/>
          </a:xfrm>
          <a:prstGeom prst="rect">
            <a:avLst/>
          </a:prstGeom>
          <a:noFill/>
          <a:ln>
            <a:noFill/>
          </a:ln>
        </p:spPr>
        <p:txBody>
          <a:bodyPr wrap="square" rtlCol="0">
            <a:spAutoFit/>
          </a:bodyPr>
          <a:lstStyle/>
          <a:p>
            <a:pPr lvl="1">
              <a:lnSpc>
                <a:spcPts val="3000"/>
              </a:lnSpc>
              <a:buFont typeface="Arial" pitchFamily="34" charset="0"/>
              <a:buChar char="•"/>
            </a:pPr>
            <a:r>
              <a:rPr lang="en-US" sz="2200" dirty="0" smtClean="0"/>
              <a:t> Due to checkpoint cost</a:t>
            </a:r>
          </a:p>
          <a:p>
            <a:pPr lvl="1">
              <a:lnSpc>
                <a:spcPts val="3000"/>
              </a:lnSpc>
              <a:buFont typeface="Arial" pitchFamily="34" charset="0"/>
              <a:buChar char="•"/>
            </a:pPr>
            <a:r>
              <a:rPr lang="en-US" sz="2200" dirty="0" smtClean="0"/>
              <a:t> Due to artificial epoch barrier cost</a:t>
            </a:r>
          </a:p>
          <a:p>
            <a:pPr lvl="1">
              <a:lnSpc>
                <a:spcPts val="3000"/>
              </a:lnSpc>
              <a:buFont typeface="Arial" pitchFamily="34" charset="0"/>
              <a:buChar char="•"/>
            </a:pPr>
            <a:r>
              <a:rPr lang="en-US" sz="2200" dirty="0" smtClean="0"/>
              <a:t> Contribute </a:t>
            </a:r>
            <a:r>
              <a:rPr lang="en-US" sz="2200" b="1" dirty="0" smtClean="0">
                <a:solidFill>
                  <a:srgbClr val="FF0000"/>
                </a:solidFill>
              </a:rPr>
              <a:t>17%</a:t>
            </a:r>
            <a:r>
              <a:rPr lang="en-US" sz="2200" dirty="0" smtClean="0"/>
              <a:t> of total cost for 4 threads</a:t>
            </a:r>
          </a:p>
        </p:txBody>
      </p:sp>
      <p:graphicFrame>
        <p:nvGraphicFramePr>
          <p:cNvPr id="23" name="차트 1"/>
          <p:cNvGraphicFramePr/>
          <p:nvPr/>
        </p:nvGraphicFramePr>
        <p:xfrm>
          <a:off x="152400" y="914400"/>
          <a:ext cx="8839200" cy="4038600"/>
        </p:xfrm>
        <a:graphic>
          <a:graphicData uri="http://schemas.openxmlformats.org/drawingml/2006/chart">
            <c:chart xmlns:c="http://schemas.openxmlformats.org/drawingml/2006/chart" xmlns:r="http://schemas.openxmlformats.org/officeDocument/2006/relationships" r:id="rId3"/>
          </a:graphicData>
        </a:graphic>
      </p:graphicFrame>
      <p:sp>
        <p:nvSpPr>
          <p:cNvPr id="21" name="슬라이드 번호 개체 틀 20"/>
          <p:cNvSpPr>
            <a:spLocks noGrp="1"/>
          </p:cNvSpPr>
          <p:nvPr>
            <p:ph type="sldNum" sz="quarter" idx="10"/>
          </p:nvPr>
        </p:nvSpPr>
        <p:spPr/>
        <p:txBody>
          <a:bodyPr/>
          <a:lstStyle/>
          <a:p>
            <a:fld id="{BFAE0065-D70A-430C-B875-A811E4B9B720}" type="slidenum">
              <a:rPr lang="en-US" smtClean="0"/>
              <a:pPr/>
              <a:t>19</a:t>
            </a:fld>
            <a:endParaRPr lang="en-US" dirty="0"/>
          </a:p>
        </p:txBody>
      </p:sp>
      <p:sp>
        <p:nvSpPr>
          <p:cNvPr id="39" name="Rectangle 28"/>
          <p:cNvSpPr/>
          <p:nvPr/>
        </p:nvSpPr>
        <p:spPr>
          <a:xfrm>
            <a:off x="4878400" y="1143000"/>
            <a:ext cx="4037000" cy="6858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15"/>
          <p:cNvGrpSpPr/>
          <p:nvPr/>
        </p:nvGrpSpPr>
        <p:grpSpPr>
          <a:xfrm>
            <a:off x="5054857" y="1447800"/>
            <a:ext cx="3860543" cy="369332"/>
            <a:chOff x="2057400" y="5908040"/>
            <a:chExt cx="3334252" cy="369332"/>
          </a:xfrm>
        </p:grpSpPr>
        <p:sp>
          <p:nvSpPr>
            <p:cNvPr id="46" name="Rectangle 35"/>
            <p:cNvSpPr/>
            <p:nvPr/>
          </p:nvSpPr>
          <p:spPr>
            <a:xfrm>
              <a:off x="2057400" y="6019800"/>
              <a:ext cx="152400" cy="15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2161069" y="5908040"/>
              <a:ext cx="3230583" cy="369332"/>
            </a:xfrm>
            <a:prstGeom prst="rect">
              <a:avLst/>
            </a:prstGeom>
            <a:noFill/>
          </p:spPr>
          <p:txBody>
            <a:bodyPr wrap="none" rtlCol="0">
              <a:spAutoFit/>
            </a:bodyPr>
            <a:lstStyle/>
            <a:p>
              <a:r>
                <a:rPr lang="en-US" b="1" dirty="0" smtClean="0">
                  <a:solidFill>
                    <a:schemeClr val="accent2"/>
                  </a:solidFill>
                </a:rPr>
                <a:t>Epoch overhead </a:t>
              </a:r>
              <a:r>
                <a:rPr lang="en-US" dirty="0" smtClean="0">
                  <a:solidFill>
                    <a:schemeClr val="accent2"/>
                  </a:solidFill>
                </a:rPr>
                <a:t>                           </a:t>
              </a:r>
              <a:r>
                <a:rPr lang="en-US" dirty="0" smtClean="0"/>
                <a:t>(17%)</a:t>
              </a:r>
              <a:endParaRPr lang="en-US" b="1" dirty="0" smtClean="0">
                <a:solidFill>
                  <a:srgbClr val="FF0000"/>
                </a:solidFill>
              </a:endParaRPr>
            </a:p>
          </p:txBody>
        </p:sp>
      </p:grpSp>
      <p:grpSp>
        <p:nvGrpSpPr>
          <p:cNvPr id="43" name="Group 18"/>
          <p:cNvGrpSpPr/>
          <p:nvPr/>
        </p:nvGrpSpPr>
        <p:grpSpPr>
          <a:xfrm>
            <a:off x="5054855" y="1143000"/>
            <a:ext cx="3836373" cy="369332"/>
            <a:chOff x="2057400" y="5908040"/>
            <a:chExt cx="3313379" cy="369332"/>
          </a:xfrm>
        </p:grpSpPr>
        <p:sp>
          <p:nvSpPr>
            <p:cNvPr id="44" name="Rectangle 33"/>
            <p:cNvSpPr/>
            <p:nvPr/>
          </p:nvSpPr>
          <p:spPr>
            <a:xfrm>
              <a:off x="2057400" y="6019800"/>
              <a:ext cx="152400" cy="152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2161071" y="5908040"/>
              <a:ext cx="3209708" cy="369332"/>
            </a:xfrm>
            <a:prstGeom prst="rect">
              <a:avLst/>
            </a:prstGeom>
            <a:noFill/>
          </p:spPr>
          <p:txBody>
            <a:bodyPr wrap="none" rtlCol="0">
              <a:spAutoFit/>
            </a:bodyPr>
            <a:lstStyle/>
            <a:p>
              <a:r>
                <a:rPr lang="en-US" dirty="0" smtClean="0"/>
                <a:t>Redundant execution overhead (25%)</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6800"/>
            <a:ext cx="8686800" cy="5334000"/>
          </a:xfrm>
        </p:spPr>
        <p:txBody>
          <a:bodyPr>
            <a:normAutofit/>
          </a:bodyPr>
          <a:lstStyle/>
          <a:p>
            <a:pPr>
              <a:buNone/>
            </a:pPr>
            <a:r>
              <a:rPr lang="en-US" sz="2800" b="1" dirty="0" smtClean="0"/>
              <a:t>Deterministic Replay</a:t>
            </a:r>
          </a:p>
          <a:p>
            <a:pPr lvl="1"/>
            <a:r>
              <a:rPr lang="en-US" sz="2400" dirty="0" smtClean="0"/>
              <a:t>Record </a:t>
            </a:r>
            <a:r>
              <a:rPr lang="en-US" altLang="ko-KR" sz="2400" dirty="0" smtClean="0"/>
              <a:t>and reproduce </a:t>
            </a:r>
            <a:r>
              <a:rPr lang="en-US" sz="2400" dirty="0" smtClean="0"/>
              <a:t>non-deterministic events</a:t>
            </a:r>
          </a:p>
          <a:p>
            <a:pPr lvl="1"/>
            <a:endParaRPr lang="en-US" sz="1400" dirty="0" smtClean="0"/>
          </a:p>
          <a:p>
            <a:pPr lvl="1">
              <a:buNone/>
            </a:pPr>
            <a:r>
              <a:rPr lang="en-US" sz="2400" b="1" dirty="0" smtClean="0"/>
              <a:t>1)	</a:t>
            </a:r>
            <a:r>
              <a:rPr lang="en-US" sz="2400" b="1" dirty="0" smtClean="0">
                <a:solidFill>
                  <a:srgbClr val="FF0000"/>
                </a:solidFill>
              </a:rPr>
              <a:t>Offline</a:t>
            </a:r>
            <a:r>
              <a:rPr lang="en-US" sz="2400" b="1" dirty="0" smtClean="0"/>
              <a:t> Uses: </a:t>
            </a:r>
            <a:r>
              <a:rPr lang="en-US" sz="2400" dirty="0" smtClean="0"/>
              <a:t>replay repeatedly after original run</a:t>
            </a:r>
          </a:p>
          <a:p>
            <a:pPr lvl="2"/>
            <a:r>
              <a:rPr lang="en-US" sz="2400" dirty="0" smtClean="0"/>
              <a:t>Debugging</a:t>
            </a:r>
          </a:p>
          <a:p>
            <a:pPr lvl="2"/>
            <a:r>
              <a:rPr lang="en-US" sz="2400" dirty="0" smtClean="0"/>
              <a:t>Forensics</a:t>
            </a:r>
          </a:p>
          <a:p>
            <a:pPr lvl="1">
              <a:buNone/>
            </a:pPr>
            <a:r>
              <a:rPr lang="en-US" sz="2400" b="1" dirty="0" smtClean="0"/>
              <a:t>2)	</a:t>
            </a:r>
            <a:r>
              <a:rPr lang="en-US" sz="2400" b="1" dirty="0" smtClean="0">
                <a:solidFill>
                  <a:srgbClr val="FF0000"/>
                </a:solidFill>
              </a:rPr>
              <a:t>Online</a:t>
            </a:r>
            <a:r>
              <a:rPr lang="en-US" sz="2400" b="1" dirty="0" smtClean="0"/>
              <a:t> Uses: </a:t>
            </a:r>
            <a:r>
              <a:rPr lang="en-US" altLang="ko-KR" sz="2400" dirty="0" smtClean="0"/>
              <a:t>record and replay concurrently</a:t>
            </a:r>
            <a:endParaRPr lang="en-US" sz="2400" dirty="0" smtClean="0"/>
          </a:p>
          <a:p>
            <a:pPr lvl="2"/>
            <a:r>
              <a:rPr lang="en-US" sz="2400" dirty="0" smtClean="0"/>
              <a:t>Fault tolerance</a:t>
            </a:r>
          </a:p>
          <a:p>
            <a:pPr lvl="2"/>
            <a:r>
              <a:rPr lang="en-US" sz="2400" dirty="0" smtClean="0"/>
              <a:t>Decoupled runtime checks</a:t>
            </a:r>
          </a:p>
          <a:p>
            <a:pPr>
              <a:buNone/>
            </a:pPr>
            <a:endParaRPr lang="en-US" sz="1400" dirty="0" smtClean="0"/>
          </a:p>
          <a:p>
            <a:pPr marL="342900" lvl="1" indent="-342900" algn="ctr">
              <a:buNone/>
            </a:pPr>
            <a:r>
              <a:rPr lang="en-US" altLang="ko-KR" sz="3200" b="1" dirty="0" smtClean="0"/>
              <a:t>We focus on </a:t>
            </a:r>
            <a:r>
              <a:rPr lang="en-US" altLang="ko-KR" sz="3200" b="1" dirty="0" smtClean="0">
                <a:solidFill>
                  <a:srgbClr val="0000FF"/>
                </a:solidFill>
              </a:rPr>
              <a:t>online</a:t>
            </a:r>
            <a:r>
              <a:rPr lang="en-US" altLang="ko-KR" sz="3200" b="1" dirty="0" smtClean="0"/>
              <a:t> replay for </a:t>
            </a:r>
            <a:r>
              <a:rPr lang="en-US" altLang="ko-KR" sz="3200" b="1" dirty="0" smtClean="0">
                <a:solidFill>
                  <a:srgbClr val="0000FF"/>
                </a:solidFill>
              </a:rPr>
              <a:t>multi-processors</a:t>
            </a:r>
          </a:p>
        </p:txBody>
      </p:sp>
      <p:sp>
        <p:nvSpPr>
          <p:cNvPr id="3" name="Title 2"/>
          <p:cNvSpPr>
            <a:spLocks noGrp="1"/>
          </p:cNvSpPr>
          <p:nvPr>
            <p:ph type="title"/>
          </p:nvPr>
        </p:nvSpPr>
        <p:spPr/>
        <p:txBody>
          <a:bodyPr/>
          <a:lstStyle/>
          <a:p>
            <a:r>
              <a:rPr lang="en-US" dirty="0" smtClean="0"/>
              <a:t>Deterministic Replay</a:t>
            </a:r>
          </a:p>
        </p:txBody>
      </p:sp>
      <p:sp>
        <p:nvSpPr>
          <p:cNvPr id="6" name="슬라이드 번호 개체 틀 5"/>
          <p:cNvSpPr>
            <a:spLocks noGrp="1"/>
          </p:cNvSpPr>
          <p:nvPr>
            <p:ph type="sldNum" sz="quarter" idx="10"/>
          </p:nvPr>
        </p:nvSpPr>
        <p:spPr/>
        <p:txBody>
          <a:bodyPr/>
          <a:lstStyle/>
          <a:p>
            <a:fld id="{BFAE0065-D70A-430C-B875-A811E4B9B720}" type="slidenum">
              <a:rPr lang="en-US" smtClean="0"/>
              <a:pPr/>
              <a:t>2</a:t>
            </a:fld>
            <a:endParaRPr lang="en-US" dirty="0"/>
          </a:p>
        </p:txBody>
      </p:sp>
    </p:spTree>
    <p:custDataLst>
      <p:tags r:id="rId1"/>
    </p:custDataLst>
  </p:cSld>
  <p:clrMapOvr>
    <a:masterClrMapping/>
  </p:clrMapOvr>
  <p:transition advTm="639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nSpc>
                <a:spcPct val="150000"/>
              </a:lnSpc>
            </a:pPr>
            <a:r>
              <a:rPr lang="en-US" dirty="0" smtClean="0"/>
              <a:t>3) Memory Comparison Overhead (16%)</a:t>
            </a:r>
          </a:p>
        </p:txBody>
      </p:sp>
      <p:sp>
        <p:nvSpPr>
          <p:cNvPr id="23" name="TextBox 22"/>
          <p:cNvSpPr txBox="1"/>
          <p:nvPr/>
        </p:nvSpPr>
        <p:spPr>
          <a:xfrm>
            <a:off x="381000" y="5029200"/>
            <a:ext cx="8610600" cy="1246495"/>
          </a:xfrm>
          <a:prstGeom prst="rect">
            <a:avLst/>
          </a:prstGeom>
          <a:noFill/>
          <a:ln>
            <a:noFill/>
          </a:ln>
        </p:spPr>
        <p:txBody>
          <a:bodyPr wrap="square" rtlCol="0">
            <a:spAutoFit/>
          </a:bodyPr>
          <a:lstStyle/>
          <a:p>
            <a:pPr lvl="1">
              <a:lnSpc>
                <a:spcPts val="3000"/>
              </a:lnSpc>
              <a:buFont typeface="Arial" pitchFamily="34" charset="0"/>
              <a:buChar char="•"/>
            </a:pPr>
            <a:r>
              <a:rPr lang="en-US" sz="2200" dirty="0" smtClean="0"/>
              <a:t> Optimization 1. compare dirty pages only</a:t>
            </a:r>
          </a:p>
          <a:p>
            <a:pPr lvl="1">
              <a:lnSpc>
                <a:spcPts val="3000"/>
              </a:lnSpc>
              <a:buFont typeface="Arial" pitchFamily="34" charset="0"/>
              <a:buChar char="•"/>
            </a:pPr>
            <a:r>
              <a:rPr lang="en-US" sz="2200" dirty="0" smtClean="0"/>
              <a:t> Optimization 2. parallelize comparison</a:t>
            </a:r>
          </a:p>
          <a:p>
            <a:pPr lvl="1">
              <a:lnSpc>
                <a:spcPts val="3000"/>
              </a:lnSpc>
              <a:buFont typeface="Arial" pitchFamily="34" charset="0"/>
              <a:buChar char="•"/>
            </a:pPr>
            <a:r>
              <a:rPr lang="en-US" sz="2200" dirty="0" smtClean="0"/>
              <a:t> Contribute </a:t>
            </a:r>
            <a:r>
              <a:rPr lang="en-US" sz="2200" b="1" dirty="0" smtClean="0">
                <a:solidFill>
                  <a:srgbClr val="FF0000"/>
                </a:solidFill>
              </a:rPr>
              <a:t>16%</a:t>
            </a:r>
            <a:r>
              <a:rPr lang="en-US" sz="2200" dirty="0" smtClean="0"/>
              <a:t> of total cost for 4 threads</a:t>
            </a:r>
          </a:p>
        </p:txBody>
      </p:sp>
      <p:graphicFrame>
        <p:nvGraphicFramePr>
          <p:cNvPr id="25" name="차트 1"/>
          <p:cNvGraphicFramePr/>
          <p:nvPr/>
        </p:nvGraphicFramePr>
        <p:xfrm>
          <a:off x="152400" y="914400"/>
          <a:ext cx="8839200" cy="4038600"/>
        </p:xfrm>
        <a:graphic>
          <a:graphicData uri="http://schemas.openxmlformats.org/drawingml/2006/chart">
            <c:chart xmlns:c="http://schemas.openxmlformats.org/drawingml/2006/chart" xmlns:r="http://schemas.openxmlformats.org/officeDocument/2006/relationships" r:id="rId3"/>
          </a:graphicData>
        </a:graphic>
      </p:graphicFrame>
      <p:sp>
        <p:nvSpPr>
          <p:cNvPr id="21" name="Rectangle 20"/>
          <p:cNvSpPr/>
          <p:nvPr/>
        </p:nvSpPr>
        <p:spPr>
          <a:xfrm>
            <a:off x="3761740" y="1066800"/>
            <a:ext cx="467360" cy="3835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슬라이드 번호 개체 틀 23"/>
          <p:cNvSpPr>
            <a:spLocks noGrp="1"/>
          </p:cNvSpPr>
          <p:nvPr>
            <p:ph type="sldNum" sz="quarter" idx="10"/>
          </p:nvPr>
        </p:nvSpPr>
        <p:spPr/>
        <p:txBody>
          <a:bodyPr/>
          <a:lstStyle/>
          <a:p>
            <a:fld id="{BFAE0065-D70A-430C-B875-A811E4B9B720}" type="slidenum">
              <a:rPr lang="en-US" smtClean="0"/>
              <a:pPr/>
              <a:t>20</a:t>
            </a:fld>
            <a:endParaRPr lang="en-US" dirty="0"/>
          </a:p>
        </p:txBody>
      </p:sp>
      <p:sp>
        <p:nvSpPr>
          <p:cNvPr id="41" name="Rectangle 28"/>
          <p:cNvSpPr/>
          <p:nvPr/>
        </p:nvSpPr>
        <p:spPr>
          <a:xfrm>
            <a:off x="4917066" y="1143000"/>
            <a:ext cx="3998334" cy="990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12"/>
          <p:cNvGrpSpPr/>
          <p:nvPr/>
        </p:nvGrpSpPr>
        <p:grpSpPr>
          <a:xfrm>
            <a:off x="5093519" y="1764268"/>
            <a:ext cx="3845993" cy="369332"/>
            <a:chOff x="2057400" y="5908040"/>
            <a:chExt cx="3321688" cy="369332"/>
          </a:xfrm>
        </p:grpSpPr>
        <p:sp>
          <p:nvSpPr>
            <p:cNvPr id="50" name="Rectangle 37"/>
            <p:cNvSpPr/>
            <p:nvPr/>
          </p:nvSpPr>
          <p:spPr>
            <a:xfrm>
              <a:off x="2057400" y="6019800"/>
              <a:ext cx="1524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2161073" y="5908040"/>
              <a:ext cx="3218015" cy="369332"/>
            </a:xfrm>
            <a:prstGeom prst="rect">
              <a:avLst/>
            </a:prstGeom>
            <a:noFill/>
          </p:spPr>
          <p:txBody>
            <a:bodyPr wrap="none" rtlCol="0">
              <a:spAutoFit/>
            </a:bodyPr>
            <a:lstStyle/>
            <a:p>
              <a:r>
                <a:rPr lang="en-US" b="1" dirty="0" smtClean="0">
                  <a:solidFill>
                    <a:srgbClr val="009900"/>
                  </a:solidFill>
                </a:rPr>
                <a:t>Memory comparison overhead </a:t>
              </a:r>
              <a:r>
                <a:rPr lang="en-US" dirty="0" smtClean="0"/>
                <a:t>(16%)</a:t>
              </a:r>
              <a:endParaRPr lang="en-US" b="1" dirty="0" smtClean="0">
                <a:solidFill>
                  <a:srgbClr val="009900"/>
                </a:solidFill>
              </a:endParaRPr>
            </a:p>
          </p:txBody>
        </p:sp>
      </p:grpSp>
      <p:grpSp>
        <p:nvGrpSpPr>
          <p:cNvPr id="44" name="Group 15"/>
          <p:cNvGrpSpPr/>
          <p:nvPr/>
        </p:nvGrpSpPr>
        <p:grpSpPr>
          <a:xfrm>
            <a:off x="5093522" y="1447800"/>
            <a:ext cx="3842462" cy="369332"/>
            <a:chOff x="2057400" y="5908040"/>
            <a:chExt cx="3318638" cy="369332"/>
          </a:xfrm>
        </p:grpSpPr>
        <p:sp>
          <p:nvSpPr>
            <p:cNvPr id="48" name="Rectangle 35"/>
            <p:cNvSpPr/>
            <p:nvPr/>
          </p:nvSpPr>
          <p:spPr>
            <a:xfrm>
              <a:off x="2057400" y="6019800"/>
              <a:ext cx="152400" cy="15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2161070" y="5908040"/>
              <a:ext cx="3214968" cy="369332"/>
            </a:xfrm>
            <a:prstGeom prst="rect">
              <a:avLst/>
            </a:prstGeom>
            <a:noFill/>
          </p:spPr>
          <p:txBody>
            <a:bodyPr wrap="none" rtlCol="0">
              <a:spAutoFit/>
            </a:bodyPr>
            <a:lstStyle/>
            <a:p>
              <a:r>
                <a:rPr lang="en-US" dirty="0" smtClean="0"/>
                <a:t>Epoch overhead                            (17%)</a:t>
              </a:r>
            </a:p>
          </p:txBody>
        </p:sp>
      </p:grpSp>
      <p:grpSp>
        <p:nvGrpSpPr>
          <p:cNvPr id="45" name="Group 18"/>
          <p:cNvGrpSpPr/>
          <p:nvPr/>
        </p:nvGrpSpPr>
        <p:grpSpPr>
          <a:xfrm>
            <a:off x="5093521" y="1143000"/>
            <a:ext cx="3836373" cy="369332"/>
            <a:chOff x="2057400" y="5908040"/>
            <a:chExt cx="3313378" cy="369332"/>
          </a:xfrm>
        </p:grpSpPr>
        <p:sp>
          <p:nvSpPr>
            <p:cNvPr id="46" name="Rectangle 33"/>
            <p:cNvSpPr/>
            <p:nvPr/>
          </p:nvSpPr>
          <p:spPr>
            <a:xfrm>
              <a:off x="2057400" y="6019800"/>
              <a:ext cx="152400"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2161071" y="5908040"/>
              <a:ext cx="3209707" cy="369332"/>
            </a:xfrm>
            <a:prstGeom prst="rect">
              <a:avLst/>
            </a:prstGeom>
            <a:noFill/>
          </p:spPr>
          <p:txBody>
            <a:bodyPr wrap="none" rtlCol="0">
              <a:spAutoFit/>
            </a:bodyPr>
            <a:lstStyle/>
            <a:p>
              <a:r>
                <a:rPr lang="en-US" dirty="0" smtClean="0"/>
                <a:t>Redundant execution overhead (25%)</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nSpc>
                <a:spcPct val="150000"/>
              </a:lnSpc>
            </a:pPr>
            <a:r>
              <a:rPr lang="en-US" dirty="0" smtClean="0"/>
              <a:t>4) Logging Overhead (42%)</a:t>
            </a:r>
          </a:p>
        </p:txBody>
      </p:sp>
      <p:sp>
        <p:nvSpPr>
          <p:cNvPr id="42" name="TextBox 41"/>
          <p:cNvSpPr txBox="1"/>
          <p:nvPr/>
        </p:nvSpPr>
        <p:spPr>
          <a:xfrm>
            <a:off x="381000" y="5029200"/>
            <a:ext cx="8610600" cy="1246495"/>
          </a:xfrm>
          <a:prstGeom prst="rect">
            <a:avLst/>
          </a:prstGeom>
          <a:noFill/>
          <a:ln>
            <a:noFill/>
          </a:ln>
        </p:spPr>
        <p:txBody>
          <a:bodyPr wrap="square" rtlCol="0">
            <a:spAutoFit/>
          </a:bodyPr>
          <a:lstStyle/>
          <a:p>
            <a:pPr lvl="1">
              <a:lnSpc>
                <a:spcPts val="3000"/>
              </a:lnSpc>
              <a:buFont typeface="Arial" pitchFamily="34" charset="0"/>
              <a:buChar char="•"/>
            </a:pPr>
            <a:r>
              <a:rPr lang="en-US" sz="2200" dirty="0" smtClean="0"/>
              <a:t> Logging synchronization operations and system calls overhead</a:t>
            </a:r>
          </a:p>
          <a:p>
            <a:pPr lvl="1">
              <a:lnSpc>
                <a:spcPts val="3000"/>
              </a:lnSpc>
              <a:buFont typeface="Arial" pitchFamily="34" charset="0"/>
              <a:buChar char="•"/>
            </a:pPr>
            <a:r>
              <a:rPr lang="en-US" sz="2200" dirty="0" smtClean="0"/>
              <a:t> Main cost for applications with fine-grained synchronizations </a:t>
            </a:r>
          </a:p>
          <a:p>
            <a:pPr lvl="1">
              <a:lnSpc>
                <a:spcPts val="3000"/>
              </a:lnSpc>
              <a:buFont typeface="Arial" pitchFamily="34" charset="0"/>
              <a:buChar char="•"/>
            </a:pPr>
            <a:r>
              <a:rPr lang="en-US" sz="2200" dirty="0" smtClean="0"/>
              <a:t> Contribute </a:t>
            </a:r>
            <a:r>
              <a:rPr lang="en-US" sz="2200" b="1" dirty="0" smtClean="0">
                <a:solidFill>
                  <a:srgbClr val="FF0000"/>
                </a:solidFill>
              </a:rPr>
              <a:t>42%</a:t>
            </a:r>
            <a:r>
              <a:rPr lang="en-US" sz="2200" dirty="0" smtClean="0"/>
              <a:t> of total cost for 4 threads</a:t>
            </a:r>
          </a:p>
        </p:txBody>
      </p:sp>
      <p:graphicFrame>
        <p:nvGraphicFramePr>
          <p:cNvPr id="24" name="차트 1"/>
          <p:cNvGraphicFramePr/>
          <p:nvPr/>
        </p:nvGraphicFramePr>
        <p:xfrm>
          <a:off x="152400" y="914400"/>
          <a:ext cx="8839200" cy="4038600"/>
        </p:xfrm>
        <a:graphic>
          <a:graphicData uri="http://schemas.openxmlformats.org/drawingml/2006/chart">
            <c:chart xmlns:c="http://schemas.openxmlformats.org/drawingml/2006/chart" xmlns:r="http://schemas.openxmlformats.org/officeDocument/2006/relationships" r:id="rId3"/>
          </a:graphicData>
        </a:graphic>
      </p:graphicFrame>
      <p:sp>
        <p:nvSpPr>
          <p:cNvPr id="40" name="Rectangle 39"/>
          <p:cNvSpPr/>
          <p:nvPr/>
        </p:nvSpPr>
        <p:spPr>
          <a:xfrm>
            <a:off x="4191000" y="1066800"/>
            <a:ext cx="533400" cy="381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2209800" y="1066800"/>
            <a:ext cx="467360" cy="381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슬라이드 번호 개체 틀 22"/>
          <p:cNvSpPr>
            <a:spLocks noGrp="1"/>
          </p:cNvSpPr>
          <p:nvPr>
            <p:ph type="sldNum" sz="quarter" idx="10"/>
          </p:nvPr>
        </p:nvSpPr>
        <p:spPr/>
        <p:txBody>
          <a:bodyPr/>
          <a:lstStyle/>
          <a:p>
            <a:fld id="{BFAE0065-D70A-430C-B875-A811E4B9B720}" type="slidenum">
              <a:rPr lang="en-US" smtClean="0"/>
              <a:pPr/>
              <a:t>21</a:t>
            </a:fld>
            <a:endParaRPr lang="en-US" dirty="0"/>
          </a:p>
        </p:txBody>
      </p:sp>
      <p:sp>
        <p:nvSpPr>
          <p:cNvPr id="26" name="Rectangle 28"/>
          <p:cNvSpPr/>
          <p:nvPr/>
        </p:nvSpPr>
        <p:spPr>
          <a:xfrm>
            <a:off x="4953000" y="1143000"/>
            <a:ext cx="3962400" cy="12954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11"/>
          <p:cNvGrpSpPr/>
          <p:nvPr/>
        </p:nvGrpSpPr>
        <p:grpSpPr>
          <a:xfrm>
            <a:off x="5129455" y="2057400"/>
            <a:ext cx="3844837" cy="369332"/>
            <a:chOff x="2057400" y="5908040"/>
            <a:chExt cx="3320687" cy="369332"/>
          </a:xfrm>
        </p:grpSpPr>
        <p:sp>
          <p:nvSpPr>
            <p:cNvPr id="37" name="Rectangle 39"/>
            <p:cNvSpPr/>
            <p:nvPr/>
          </p:nvSpPr>
          <p:spPr>
            <a:xfrm>
              <a:off x="2057400" y="6019800"/>
              <a:ext cx="152400" cy="15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2161071" y="5908040"/>
              <a:ext cx="3217016" cy="369332"/>
            </a:xfrm>
            <a:prstGeom prst="rect">
              <a:avLst/>
            </a:prstGeom>
            <a:noFill/>
          </p:spPr>
          <p:txBody>
            <a:bodyPr wrap="none" rtlCol="0">
              <a:spAutoFit/>
            </a:bodyPr>
            <a:lstStyle/>
            <a:p>
              <a:r>
                <a:rPr lang="en-US" b="1" dirty="0" smtClean="0">
                  <a:solidFill>
                    <a:srgbClr val="7030A0"/>
                  </a:solidFill>
                </a:rPr>
                <a:t>Logging and other overhead      </a:t>
              </a:r>
              <a:r>
                <a:rPr lang="en-US" dirty="0" smtClean="0"/>
                <a:t>(42%)</a:t>
              </a:r>
            </a:p>
          </p:txBody>
        </p:sp>
      </p:grpSp>
      <p:grpSp>
        <p:nvGrpSpPr>
          <p:cNvPr id="28" name="Group 12"/>
          <p:cNvGrpSpPr/>
          <p:nvPr/>
        </p:nvGrpSpPr>
        <p:grpSpPr>
          <a:xfrm>
            <a:off x="5129455" y="1764268"/>
            <a:ext cx="3849710" cy="369332"/>
            <a:chOff x="2057400" y="5908040"/>
            <a:chExt cx="3324898" cy="369332"/>
          </a:xfrm>
        </p:grpSpPr>
        <p:sp>
          <p:nvSpPr>
            <p:cNvPr id="35" name="Rectangle 37"/>
            <p:cNvSpPr/>
            <p:nvPr/>
          </p:nvSpPr>
          <p:spPr>
            <a:xfrm>
              <a:off x="2057400" y="6019800"/>
              <a:ext cx="152400" cy="15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2161071" y="5908040"/>
              <a:ext cx="3221227" cy="369332"/>
            </a:xfrm>
            <a:prstGeom prst="rect">
              <a:avLst/>
            </a:prstGeom>
            <a:noFill/>
          </p:spPr>
          <p:txBody>
            <a:bodyPr wrap="none" rtlCol="0">
              <a:spAutoFit/>
            </a:bodyPr>
            <a:lstStyle/>
            <a:p>
              <a:r>
                <a:rPr lang="en-US" dirty="0" smtClean="0"/>
                <a:t>Memory comparison overhead  (16%)</a:t>
              </a:r>
            </a:p>
          </p:txBody>
        </p:sp>
      </p:grpSp>
      <p:grpSp>
        <p:nvGrpSpPr>
          <p:cNvPr id="29" name="Group 15"/>
          <p:cNvGrpSpPr/>
          <p:nvPr/>
        </p:nvGrpSpPr>
        <p:grpSpPr>
          <a:xfrm>
            <a:off x="5129457" y="1447800"/>
            <a:ext cx="3842461" cy="369332"/>
            <a:chOff x="2057400" y="5908040"/>
            <a:chExt cx="3318635" cy="369332"/>
          </a:xfrm>
        </p:grpSpPr>
        <p:sp>
          <p:nvSpPr>
            <p:cNvPr id="33" name="Rectangle 35"/>
            <p:cNvSpPr/>
            <p:nvPr/>
          </p:nvSpPr>
          <p:spPr>
            <a:xfrm>
              <a:off x="2057400" y="6019800"/>
              <a:ext cx="152400" cy="152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161069" y="5908040"/>
              <a:ext cx="3214966" cy="369332"/>
            </a:xfrm>
            <a:prstGeom prst="rect">
              <a:avLst/>
            </a:prstGeom>
            <a:noFill/>
          </p:spPr>
          <p:txBody>
            <a:bodyPr wrap="none" rtlCol="0">
              <a:spAutoFit/>
            </a:bodyPr>
            <a:lstStyle/>
            <a:p>
              <a:r>
                <a:rPr lang="en-US" dirty="0" smtClean="0"/>
                <a:t>Epoch overhead                            (17%)</a:t>
              </a:r>
            </a:p>
          </p:txBody>
        </p:sp>
      </p:grpSp>
      <p:grpSp>
        <p:nvGrpSpPr>
          <p:cNvPr id="30" name="Group 18"/>
          <p:cNvGrpSpPr/>
          <p:nvPr/>
        </p:nvGrpSpPr>
        <p:grpSpPr>
          <a:xfrm>
            <a:off x="5129455" y="1143000"/>
            <a:ext cx="3836373" cy="369332"/>
            <a:chOff x="2057400" y="5908040"/>
            <a:chExt cx="3313378" cy="369332"/>
          </a:xfrm>
        </p:grpSpPr>
        <p:sp>
          <p:nvSpPr>
            <p:cNvPr id="31" name="Rectangle 33"/>
            <p:cNvSpPr/>
            <p:nvPr/>
          </p:nvSpPr>
          <p:spPr>
            <a:xfrm>
              <a:off x="2057400" y="6019800"/>
              <a:ext cx="152400"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2161071" y="5908040"/>
              <a:ext cx="3209707" cy="369332"/>
            </a:xfrm>
            <a:prstGeom prst="rect">
              <a:avLst/>
            </a:prstGeom>
            <a:noFill/>
          </p:spPr>
          <p:txBody>
            <a:bodyPr wrap="none" rtlCol="0">
              <a:spAutoFit/>
            </a:bodyPr>
            <a:lstStyle/>
            <a:p>
              <a:r>
                <a:rPr lang="en-US" dirty="0" smtClean="0"/>
                <a:t>Redundant execution overhead (25%)</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001000" cy="533400"/>
          </a:xfrm>
        </p:spPr>
        <p:txBody>
          <a:bodyPr/>
          <a:lstStyle/>
          <a:p>
            <a:r>
              <a:rPr lang="en-US" dirty="0" smtClean="0"/>
              <a:t>Rollback Frequency and Overhead</a:t>
            </a:r>
            <a:endParaRPr lang="en-US" dirty="0"/>
          </a:p>
        </p:txBody>
      </p:sp>
      <p:graphicFrame>
        <p:nvGraphicFramePr>
          <p:cNvPr id="4" name="Content Placeholder 3"/>
          <p:cNvGraphicFramePr>
            <a:graphicFrameLocks noGrp="1"/>
          </p:cNvGraphicFramePr>
          <p:nvPr>
            <p:ph idx="1"/>
          </p:nvPr>
        </p:nvGraphicFramePr>
        <p:xfrm>
          <a:off x="457200" y="1295400"/>
          <a:ext cx="8305800" cy="2575560"/>
        </p:xfrm>
        <a:graphic>
          <a:graphicData uri="http://schemas.openxmlformats.org/drawingml/2006/table">
            <a:tbl>
              <a:tblPr firstRow="1" bandRow="1">
                <a:tableStyleId>{5940675A-B579-460E-94D1-54222C63F5DA}</a:tableStyleId>
              </a:tblPr>
              <a:tblGrid>
                <a:gridCol w="1053937"/>
                <a:gridCol w="1053937"/>
                <a:gridCol w="2233574"/>
                <a:gridCol w="2059352"/>
                <a:gridCol w="1905000"/>
              </a:tblGrid>
              <a:tr h="370840">
                <a:tc>
                  <a:txBody>
                    <a:bodyPr/>
                    <a:lstStyle/>
                    <a:p>
                      <a:pPr algn="ctr"/>
                      <a:r>
                        <a:rPr lang="en-US" sz="1800" b="1" dirty="0" smtClean="0"/>
                        <a:t>App.</a:t>
                      </a:r>
                      <a:endParaRPr lang="en-US" sz="1800" b="1" dirty="0"/>
                    </a:p>
                  </a:txBody>
                  <a:tcPr anchor="ctr">
                    <a:solidFill>
                      <a:schemeClr val="accent1">
                        <a:lumMod val="40000"/>
                        <a:lumOff val="60000"/>
                      </a:schemeClr>
                    </a:solidFill>
                  </a:tcPr>
                </a:tc>
                <a:tc>
                  <a:txBody>
                    <a:bodyPr/>
                    <a:lstStyle/>
                    <a:p>
                      <a:pPr algn="ctr"/>
                      <a:r>
                        <a:rPr lang="en-US" sz="1800" b="1" dirty="0" smtClean="0"/>
                        <a:t>Threads</a:t>
                      </a:r>
                      <a:endParaRPr lang="en-US" sz="1800" b="1" dirty="0"/>
                    </a:p>
                  </a:txBody>
                  <a:tcPr anchor="ct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t>Rollback Frequency</a:t>
                      </a:r>
                    </a:p>
                  </a:txBody>
                  <a:tcPr anchor="ctr">
                    <a:solidFill>
                      <a:schemeClr val="accent1">
                        <a:lumMod val="40000"/>
                        <a:lumOff val="60000"/>
                      </a:schemeClr>
                    </a:solidFill>
                  </a:tcPr>
                </a:tc>
                <a:tc>
                  <a:txBody>
                    <a:bodyPr/>
                    <a:lstStyle/>
                    <a:p>
                      <a:pPr algn="ctr"/>
                      <a:r>
                        <a:rPr lang="en-US" sz="1800" b="1" dirty="0" smtClean="0"/>
                        <a:t>Overhead</a:t>
                      </a:r>
                      <a:endParaRPr lang="en-US" sz="1800" b="1" dirty="0"/>
                    </a:p>
                  </a:txBody>
                  <a:tcPr anchor="ct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t>Avg.</a:t>
                      </a:r>
                      <a:r>
                        <a:rPr lang="en-US" sz="1800" b="1" baseline="0" dirty="0" smtClean="0"/>
                        <a:t> </a:t>
                      </a:r>
                      <a:r>
                        <a:rPr lang="en-US" sz="1800" b="1" dirty="0" smtClean="0"/>
                        <a:t>Overhead</a:t>
                      </a:r>
                    </a:p>
                  </a:txBody>
                  <a:tcPr anchor="ctr">
                    <a:solidFill>
                      <a:schemeClr val="accent1">
                        <a:lumMod val="40000"/>
                        <a:lumOff val="60000"/>
                      </a:schemeClr>
                    </a:solidFill>
                  </a:tcPr>
                </a:tc>
              </a:tr>
              <a:tr h="370840">
                <a:tc rowSpan="3">
                  <a:txBody>
                    <a:bodyPr/>
                    <a:lstStyle/>
                    <a:p>
                      <a:pPr algn="ctr"/>
                      <a:r>
                        <a:rPr lang="en-US" sz="1800" b="1" dirty="0" smtClean="0"/>
                        <a:t>Pbzip2</a:t>
                      </a:r>
                    </a:p>
                    <a:p>
                      <a:pPr algn="ctr"/>
                      <a:r>
                        <a:rPr lang="en-US" sz="1600" dirty="0" smtClean="0"/>
                        <a:t>(</a:t>
                      </a:r>
                      <a:r>
                        <a:rPr lang="en-US" sz="1600" baseline="0" dirty="0" smtClean="0"/>
                        <a:t>100 runs)</a:t>
                      </a:r>
                      <a:endParaRPr lang="en-US" sz="1600" dirty="0"/>
                    </a:p>
                  </a:txBody>
                  <a:tcPr anchor="ctr"/>
                </a:tc>
                <a:tc rowSpan="3">
                  <a:txBody>
                    <a:bodyPr/>
                    <a:lstStyle/>
                    <a:p>
                      <a:pPr algn="ctr"/>
                      <a:r>
                        <a:rPr lang="en-US" sz="1800" dirty="0" smtClean="0"/>
                        <a:t>4</a:t>
                      </a:r>
                      <a:endParaRPr lang="en-US" sz="1800" dirty="0"/>
                    </a:p>
                  </a:txBody>
                  <a:tcPr anchor="ctr"/>
                </a:tc>
                <a:tc>
                  <a:txBody>
                    <a:bodyPr/>
                    <a:lstStyle/>
                    <a:p>
                      <a:pPr algn="ctr"/>
                      <a:r>
                        <a:rPr lang="en-US" sz="1800" dirty="0" smtClean="0"/>
                        <a:t>84%</a:t>
                      </a:r>
                      <a:r>
                        <a:rPr lang="en-US" sz="1800" baseline="0" dirty="0" smtClean="0"/>
                        <a:t> none</a:t>
                      </a:r>
                      <a:endParaRPr lang="en-US" sz="1800" dirty="0" smtClean="0"/>
                    </a:p>
                  </a:txBody>
                  <a:tcPr/>
                </a:tc>
                <a:tc>
                  <a:txBody>
                    <a:bodyPr/>
                    <a:lstStyle/>
                    <a:p>
                      <a:pPr algn="ctr"/>
                      <a:r>
                        <a:rPr lang="en-US" sz="1800" dirty="0" smtClean="0"/>
                        <a:t>41%</a:t>
                      </a:r>
                      <a:endParaRPr lang="en-US" sz="1800" dirty="0"/>
                    </a:p>
                  </a:txBody>
                  <a:tcPr anchor="ct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45%</a:t>
                      </a:r>
                    </a:p>
                  </a:txBody>
                  <a:tcPr anchor="ctr"/>
                </a:tc>
              </a:tr>
              <a:tr h="320040">
                <a:tc vMerge="1">
                  <a:txBody>
                    <a:bodyPr/>
                    <a:lstStyle/>
                    <a:p>
                      <a:endParaRPr lang="en-US"/>
                    </a:p>
                  </a:txBody>
                  <a:tcPr/>
                </a:tc>
                <a:tc vMerge="1">
                  <a:txBody>
                    <a:bodyPr/>
                    <a:lstStyle/>
                    <a:p>
                      <a:pPr algn="ctr"/>
                      <a:endParaRPr lang="en-US" dirty="0"/>
                    </a:p>
                  </a:txBody>
                  <a:tcPr/>
                </a:tc>
                <a:tc>
                  <a:txBody>
                    <a:bodyPr/>
                    <a:lstStyle/>
                    <a:p>
                      <a:pPr algn="ctr"/>
                      <a:r>
                        <a:rPr lang="en-US" sz="1800" b="1" dirty="0" smtClean="0">
                          <a:solidFill>
                            <a:srgbClr val="FF0000"/>
                          </a:solidFill>
                        </a:rPr>
                        <a:t>15% once</a:t>
                      </a:r>
                    </a:p>
                  </a:txBody>
                  <a:tcPr/>
                </a:tc>
                <a:tc>
                  <a:txBody>
                    <a:bodyPr/>
                    <a:lstStyle/>
                    <a:p>
                      <a:pPr algn="ctr"/>
                      <a:r>
                        <a:rPr lang="en-US" sz="1800" dirty="0" smtClean="0"/>
                        <a:t>66%</a:t>
                      </a:r>
                      <a:endParaRPr lang="en-US" sz="1800" dirty="0"/>
                    </a:p>
                  </a:txBody>
                  <a:tcPr anchor="ctr"/>
                </a:tc>
                <a:tc vMerge="1">
                  <a:txBody>
                    <a:bodyPr/>
                    <a:lstStyle/>
                    <a:p>
                      <a:pPr algn="ctr"/>
                      <a:endParaRPr lang="en-US" sz="1800" dirty="0"/>
                    </a:p>
                  </a:txBody>
                  <a:tcPr anchor="ctr"/>
                </a:tc>
              </a:tr>
              <a:tr h="320040">
                <a:tc vMerge="1">
                  <a:txBody>
                    <a:bodyPr/>
                    <a:lstStyle/>
                    <a:p>
                      <a:endParaRPr lang="en-US"/>
                    </a:p>
                  </a:txBody>
                  <a:tcPr/>
                </a:tc>
                <a:tc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0000"/>
                          </a:solidFill>
                        </a:rPr>
                        <a:t>1%</a:t>
                      </a:r>
                      <a:r>
                        <a:rPr lang="en-US" sz="1800" b="1" baseline="0" dirty="0" smtClean="0">
                          <a:solidFill>
                            <a:srgbClr val="FF0000"/>
                          </a:solidFill>
                        </a:rPr>
                        <a:t> twice</a:t>
                      </a:r>
                      <a:endParaRPr lang="en-US" sz="1800" b="1"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105%</a:t>
                      </a:r>
                    </a:p>
                  </a:txBody>
                  <a:tcPr anchor="ctr"/>
                </a:tc>
                <a:tc vMerge="1">
                  <a:txBody>
                    <a:bodyPr/>
                    <a:lstStyle/>
                    <a:p>
                      <a:endParaRPr lang="en-US"/>
                    </a:p>
                  </a:txBody>
                  <a:tcPr/>
                </a:tc>
              </a:tr>
              <a:tr h="370840">
                <a:tc rowSpan="3">
                  <a:txBody>
                    <a:bodyPr/>
                    <a:lstStyle/>
                    <a:p>
                      <a:pPr algn="ctr"/>
                      <a:r>
                        <a:rPr lang="en-US" sz="1800" b="1" dirty="0" err="1" smtClean="0"/>
                        <a:t>Aget</a:t>
                      </a:r>
                      <a:endParaRPr lang="en-US" sz="1800" b="1" dirty="0" smtClean="0"/>
                    </a:p>
                    <a:p>
                      <a:pPr algn="ctr"/>
                      <a:r>
                        <a:rPr lang="en-US" sz="1600" dirty="0" smtClean="0"/>
                        <a:t>(50 runs)</a:t>
                      </a:r>
                    </a:p>
                  </a:txBody>
                  <a:tcPr anchor="ctr"/>
                </a:tc>
                <a:tc rowSpan="3">
                  <a:txBody>
                    <a:bodyPr/>
                    <a:lstStyle/>
                    <a:p>
                      <a:pPr algn="ctr"/>
                      <a:r>
                        <a:rPr lang="en-US" sz="1800" dirty="0" smtClean="0"/>
                        <a:t>4</a:t>
                      </a:r>
                      <a:endParaRPr lang="en-US" sz="1800" dirty="0"/>
                    </a:p>
                  </a:txBody>
                  <a:tcPr anchor="ctr"/>
                </a:tc>
                <a:tc>
                  <a:txBody>
                    <a:bodyPr/>
                    <a:lstStyle/>
                    <a:p>
                      <a:pPr algn="ctr"/>
                      <a:r>
                        <a:rPr lang="en-US" sz="1800" dirty="0" smtClean="0"/>
                        <a:t>80%</a:t>
                      </a:r>
                      <a:r>
                        <a:rPr lang="en-US" sz="1800" baseline="0" dirty="0" smtClean="0"/>
                        <a:t> none</a:t>
                      </a:r>
                      <a:endParaRPr lang="en-US" sz="1800" dirty="0" smtClean="0"/>
                    </a:p>
                  </a:txBody>
                  <a:tcPr/>
                </a:tc>
                <a:tc>
                  <a:txBody>
                    <a:bodyPr/>
                    <a:lstStyle/>
                    <a:p>
                      <a:pPr algn="ctr"/>
                      <a:r>
                        <a:rPr lang="en-US" sz="1800" dirty="0" smtClean="0"/>
                        <a:t>6%</a:t>
                      </a:r>
                      <a:endParaRPr lang="en-US" sz="1800" dirty="0"/>
                    </a:p>
                  </a:txBody>
                  <a:tcPr anchor="ct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6%</a:t>
                      </a:r>
                    </a:p>
                  </a:txBody>
                  <a:tcPr anchor="ctr"/>
                </a:tc>
              </a:tr>
              <a:tr h="320040">
                <a:tc vMerge="1">
                  <a:txBody>
                    <a:bodyPr/>
                    <a:lstStyle/>
                    <a:p>
                      <a:endParaRPr lang="en-US"/>
                    </a:p>
                  </a:txBody>
                  <a:tcPr/>
                </a:tc>
                <a:tc vMerge="1">
                  <a:txBody>
                    <a:bodyPr/>
                    <a:lstStyle/>
                    <a:p>
                      <a:pPr algn="ctr"/>
                      <a:endParaRPr lang="en-US" dirty="0"/>
                    </a:p>
                  </a:txBody>
                  <a:tcPr/>
                </a:tc>
                <a:tc>
                  <a:txBody>
                    <a:bodyPr/>
                    <a:lstStyle/>
                    <a:p>
                      <a:pPr algn="ctr"/>
                      <a:r>
                        <a:rPr lang="en-US" sz="1800" b="1" dirty="0" smtClean="0">
                          <a:solidFill>
                            <a:srgbClr val="FF0000"/>
                          </a:solidFill>
                        </a:rPr>
                        <a:t>18% once</a:t>
                      </a:r>
                    </a:p>
                  </a:txBody>
                  <a:tcPr/>
                </a:tc>
                <a:tc>
                  <a:txBody>
                    <a:bodyPr/>
                    <a:lstStyle/>
                    <a:p>
                      <a:pPr algn="ctr"/>
                      <a:r>
                        <a:rPr lang="en-US" sz="1800" dirty="0" smtClean="0"/>
                        <a:t>6%</a:t>
                      </a:r>
                      <a:endParaRPr lang="en-US" sz="1800" dirty="0"/>
                    </a:p>
                  </a:txBody>
                  <a:tcPr anchor="ctr"/>
                </a:tc>
                <a:tc vMerge="1">
                  <a:txBody>
                    <a:bodyPr/>
                    <a:lstStyle/>
                    <a:p>
                      <a:pPr algn="ctr"/>
                      <a:endParaRPr lang="en-US" sz="1800" dirty="0"/>
                    </a:p>
                  </a:txBody>
                  <a:tcPr anchor="ctr"/>
                </a:tc>
              </a:tr>
              <a:tr h="320040">
                <a:tc vMerge="1">
                  <a:txBody>
                    <a:bodyPr/>
                    <a:lstStyle/>
                    <a:p>
                      <a:endParaRPr lang="en-US"/>
                    </a:p>
                  </a:txBody>
                  <a:tcPr/>
                </a:tc>
                <a:tc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FF0000"/>
                          </a:solidFill>
                        </a:rPr>
                        <a:t>2%</a:t>
                      </a:r>
                      <a:r>
                        <a:rPr lang="en-US" sz="1800" b="1" baseline="0" dirty="0" smtClean="0">
                          <a:solidFill>
                            <a:srgbClr val="FF0000"/>
                          </a:solidFill>
                        </a:rPr>
                        <a:t> twice</a:t>
                      </a:r>
                      <a:endParaRPr lang="en-US" sz="1800" b="1"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6%</a:t>
                      </a:r>
                    </a:p>
                  </a:txBody>
                  <a:tcPr anchor="ctr"/>
                </a:tc>
                <a:tc vMerge="1">
                  <a:txBody>
                    <a:bodyPr/>
                    <a:lstStyle/>
                    <a:p>
                      <a:endParaRPr lang="en-US"/>
                    </a:p>
                  </a:txBody>
                  <a:tcPr/>
                </a:tc>
              </a:tr>
            </a:tbl>
          </a:graphicData>
        </a:graphic>
      </p:graphicFrame>
      <p:sp>
        <p:nvSpPr>
          <p:cNvPr id="5" name="TextBox 4"/>
          <p:cNvSpPr txBox="1"/>
          <p:nvPr/>
        </p:nvSpPr>
        <p:spPr>
          <a:xfrm>
            <a:off x="381000" y="4161472"/>
            <a:ext cx="8534400" cy="1938992"/>
          </a:xfrm>
          <a:prstGeom prst="rect">
            <a:avLst/>
          </a:prstGeom>
          <a:noFill/>
          <a:ln>
            <a:noFill/>
          </a:ln>
        </p:spPr>
        <p:txBody>
          <a:bodyPr wrap="square" rtlCol="0">
            <a:spAutoFit/>
          </a:bodyPr>
          <a:lstStyle/>
          <a:p>
            <a:pPr>
              <a:lnSpc>
                <a:spcPct val="150000"/>
              </a:lnSpc>
              <a:buFont typeface="Arial" pitchFamily="34" charset="0"/>
              <a:buChar char="•"/>
            </a:pPr>
            <a:r>
              <a:rPr lang="en-US" sz="2000" dirty="0" smtClean="0"/>
              <a:t> Pbzip2(</a:t>
            </a:r>
            <a:r>
              <a:rPr lang="en-US" sz="2000" b="1" dirty="0" smtClean="0">
                <a:solidFill>
                  <a:srgbClr val="FF0000"/>
                </a:solidFill>
              </a:rPr>
              <a:t>16%</a:t>
            </a:r>
            <a:r>
              <a:rPr lang="en-US" sz="2000" dirty="0" smtClean="0"/>
              <a:t>) and </a:t>
            </a:r>
            <a:r>
              <a:rPr lang="en-US" sz="2000" dirty="0" err="1" smtClean="0"/>
              <a:t>Aget</a:t>
            </a:r>
            <a:r>
              <a:rPr lang="en-US" sz="2000" dirty="0" smtClean="0"/>
              <a:t>(</a:t>
            </a:r>
            <a:r>
              <a:rPr lang="en-US" sz="2000" b="1" dirty="0" smtClean="0">
                <a:solidFill>
                  <a:srgbClr val="FF0000"/>
                </a:solidFill>
              </a:rPr>
              <a:t>20%</a:t>
            </a:r>
            <a:r>
              <a:rPr lang="en-US" sz="2000" dirty="0" smtClean="0"/>
              <a:t>)</a:t>
            </a:r>
            <a:r>
              <a:rPr lang="en-US" sz="2000" b="1" dirty="0" smtClean="0">
                <a:solidFill>
                  <a:srgbClr val="FF0000"/>
                </a:solidFill>
              </a:rPr>
              <a:t> </a:t>
            </a:r>
            <a:r>
              <a:rPr lang="en-US" sz="2000" dirty="0" smtClean="0"/>
              <a:t>invoke one or more rollbacks</a:t>
            </a:r>
          </a:p>
          <a:p>
            <a:pPr>
              <a:lnSpc>
                <a:spcPct val="150000"/>
              </a:lnSpc>
              <a:buFont typeface="Arial" pitchFamily="34" charset="0"/>
              <a:buChar char="•"/>
            </a:pPr>
            <a:r>
              <a:rPr lang="en-US" sz="2000" dirty="0" smtClean="0"/>
              <a:t> Pbzip2: Rollbacks </a:t>
            </a:r>
            <a:r>
              <a:rPr lang="en-US" sz="2000" dirty="0"/>
              <a:t>contribute </a:t>
            </a:r>
            <a:r>
              <a:rPr lang="en-US" sz="2000" b="1" dirty="0" smtClean="0">
                <a:solidFill>
                  <a:srgbClr val="0000FF"/>
                </a:solidFill>
              </a:rPr>
              <a:t>&lt;10% </a:t>
            </a:r>
            <a:r>
              <a:rPr lang="en-US" sz="2000" dirty="0"/>
              <a:t>of </a:t>
            </a:r>
            <a:r>
              <a:rPr lang="en-US" sz="2000" dirty="0" smtClean="0"/>
              <a:t>total overhead</a:t>
            </a:r>
          </a:p>
          <a:p>
            <a:pPr>
              <a:lnSpc>
                <a:spcPct val="150000"/>
              </a:lnSpc>
              <a:buFont typeface="Arial" pitchFamily="34" charset="0"/>
              <a:buChar char="•"/>
            </a:pPr>
            <a:r>
              <a:rPr lang="en-US" sz="2000" dirty="0" smtClean="0"/>
              <a:t> </a:t>
            </a:r>
            <a:r>
              <a:rPr lang="en-US" sz="2000" dirty="0" err="1" smtClean="0"/>
              <a:t>Aget</a:t>
            </a:r>
            <a:r>
              <a:rPr lang="en-US" sz="2000" dirty="0" smtClean="0"/>
              <a:t>: Rollback overhead is </a:t>
            </a:r>
            <a:r>
              <a:rPr lang="en-US" sz="2000" b="1" dirty="0" smtClean="0">
                <a:solidFill>
                  <a:srgbClr val="0000FF"/>
                </a:solidFill>
              </a:rPr>
              <a:t>negligible</a:t>
            </a:r>
            <a:endParaRPr lang="en-US" sz="2000" dirty="0" smtClean="0"/>
          </a:p>
          <a:p>
            <a:pPr lvl="1">
              <a:lnSpc>
                <a:spcPct val="150000"/>
              </a:lnSpc>
              <a:buFont typeface="Arial" pitchFamily="34" charset="0"/>
              <a:buChar char="•"/>
            </a:pPr>
            <a:r>
              <a:rPr lang="en-US" sz="2000" dirty="0" smtClean="0"/>
              <a:t> </a:t>
            </a:r>
            <a:r>
              <a:rPr lang="en-US" dirty="0" smtClean="0"/>
              <a:t>frequent checkpoints =&gt; short epochs =&gt; small amount of work to be re-done</a:t>
            </a:r>
            <a:endParaRPr lang="en-US" sz="2000" dirty="0" smtClean="0"/>
          </a:p>
        </p:txBody>
      </p:sp>
      <p:sp>
        <p:nvSpPr>
          <p:cNvPr id="8" name="Rectangle 7"/>
          <p:cNvSpPr/>
          <p:nvPr/>
        </p:nvSpPr>
        <p:spPr>
          <a:xfrm>
            <a:off x="4800600" y="1676400"/>
            <a:ext cx="3931920" cy="10464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815840" y="2799080"/>
            <a:ext cx="3942080" cy="101092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슬라이드 번호 개체 틀 10"/>
          <p:cNvSpPr>
            <a:spLocks noGrp="1"/>
          </p:cNvSpPr>
          <p:nvPr>
            <p:ph type="sldNum" sz="quarter" idx="10"/>
          </p:nvPr>
        </p:nvSpPr>
        <p:spPr/>
        <p:txBody>
          <a:bodyPr/>
          <a:lstStyle/>
          <a:p>
            <a:fld id="{BFAE0065-D70A-430C-B875-A811E4B9B720}" type="slidenum">
              <a:rPr lang="en-US" smtClean="0"/>
              <a:pPr/>
              <a:t>22</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001000" cy="533400"/>
          </a:xfrm>
        </p:spPr>
        <p:txBody>
          <a:bodyPr/>
          <a:lstStyle/>
          <a:p>
            <a:r>
              <a:rPr lang="en-US" dirty="0" smtClean="0"/>
              <a:t>Conclusion</a:t>
            </a:r>
            <a:endParaRPr lang="en-US" dirty="0"/>
          </a:p>
        </p:txBody>
      </p:sp>
      <p:sp>
        <p:nvSpPr>
          <p:cNvPr id="3" name="Content Placeholder 2"/>
          <p:cNvSpPr>
            <a:spLocks noGrp="1"/>
          </p:cNvSpPr>
          <p:nvPr>
            <p:ph idx="1"/>
          </p:nvPr>
        </p:nvSpPr>
        <p:spPr>
          <a:xfrm>
            <a:off x="381000" y="1066800"/>
            <a:ext cx="8382000" cy="5257800"/>
          </a:xfrm>
        </p:spPr>
        <p:txBody>
          <a:bodyPr>
            <a:normAutofit/>
          </a:bodyPr>
          <a:lstStyle/>
          <a:p>
            <a:pPr>
              <a:buNone/>
            </a:pPr>
            <a:r>
              <a:rPr lang="en-US" b="1" dirty="0" smtClean="0"/>
              <a:t>Goal</a:t>
            </a:r>
            <a:r>
              <a:rPr lang="en-US" dirty="0" smtClean="0"/>
              <a:t>: Deterministic replay for multithreaded programs</a:t>
            </a:r>
          </a:p>
          <a:p>
            <a:pPr lvl="1"/>
            <a:r>
              <a:rPr lang="en-US" b="1" dirty="0" smtClean="0">
                <a:solidFill>
                  <a:srgbClr val="0000FF"/>
                </a:solidFill>
              </a:rPr>
              <a:t>Software-only</a:t>
            </a:r>
            <a:r>
              <a:rPr lang="en-US" dirty="0" smtClean="0"/>
              <a:t>: no custom hardware</a:t>
            </a:r>
          </a:p>
          <a:p>
            <a:pPr lvl="1"/>
            <a:r>
              <a:rPr lang="en-US" b="1" dirty="0" smtClean="0">
                <a:solidFill>
                  <a:srgbClr val="0000FF"/>
                </a:solidFill>
              </a:rPr>
              <a:t>Online</a:t>
            </a:r>
            <a:r>
              <a:rPr lang="en-US" dirty="0" smtClean="0"/>
              <a:t>: record and replay concurrently</a:t>
            </a:r>
          </a:p>
          <a:p>
            <a:pPr lvl="1"/>
            <a:endParaRPr lang="en-US" sz="1400" dirty="0" smtClean="0"/>
          </a:p>
          <a:p>
            <a:pPr>
              <a:buNone/>
            </a:pPr>
            <a:r>
              <a:rPr lang="en-US" b="1" dirty="0" smtClean="0"/>
              <a:t>Contributions to replay</a:t>
            </a:r>
          </a:p>
          <a:p>
            <a:pPr lvl="1"/>
            <a:r>
              <a:rPr lang="en-US" b="1" dirty="0" smtClean="0">
                <a:solidFill>
                  <a:srgbClr val="FF0000"/>
                </a:solidFill>
              </a:rPr>
              <a:t>Speculation</a:t>
            </a:r>
            <a:r>
              <a:rPr lang="en-US" dirty="0" smtClean="0"/>
              <a:t>: speculate race-free, and rollback/retry if needed</a:t>
            </a:r>
          </a:p>
          <a:p>
            <a:pPr lvl="1"/>
            <a:r>
              <a:rPr lang="en-US" b="1" dirty="0" smtClean="0">
                <a:solidFill>
                  <a:srgbClr val="FF0000"/>
                </a:solidFill>
              </a:rPr>
              <a:t>External Determinism</a:t>
            </a:r>
            <a:r>
              <a:rPr lang="en-US" dirty="0" smtClean="0"/>
              <a:t>: </a:t>
            </a:r>
            <a:r>
              <a:rPr lang="en-US" dirty="0"/>
              <a:t>M</a:t>
            </a:r>
            <a:r>
              <a:rPr lang="en-US" dirty="0" smtClean="0"/>
              <a:t>atch system output and program states</a:t>
            </a:r>
          </a:p>
          <a:p>
            <a:pPr lvl="1"/>
            <a:endParaRPr lang="en-US" sz="1400" dirty="0" smtClean="0"/>
          </a:p>
          <a:p>
            <a:pPr>
              <a:buNone/>
            </a:pPr>
            <a:r>
              <a:rPr lang="en-US" b="1" dirty="0" smtClean="0"/>
              <a:t>Results</a:t>
            </a:r>
          </a:p>
          <a:p>
            <a:pPr lvl="1"/>
            <a:r>
              <a:rPr lang="en-US" dirty="0" smtClean="0"/>
              <a:t>Performance overhead </a:t>
            </a:r>
            <a:r>
              <a:rPr lang="en-US" b="1" dirty="0" smtClean="0">
                <a:solidFill>
                  <a:srgbClr val="0000FF"/>
                </a:solidFill>
              </a:rPr>
              <a:t>record and replay </a:t>
            </a:r>
            <a:r>
              <a:rPr lang="en-US" dirty="0" smtClean="0"/>
              <a:t>concurrently</a:t>
            </a:r>
          </a:p>
          <a:p>
            <a:pPr lvl="2"/>
            <a:r>
              <a:rPr lang="en-US" dirty="0" smtClean="0"/>
              <a:t>2 threads: </a:t>
            </a:r>
            <a:r>
              <a:rPr lang="en-US" b="1" dirty="0" smtClean="0">
                <a:solidFill>
                  <a:srgbClr val="FF0000"/>
                </a:solidFill>
              </a:rPr>
              <a:t>18% </a:t>
            </a:r>
          </a:p>
          <a:p>
            <a:pPr lvl="2"/>
            <a:r>
              <a:rPr lang="en-US" altLang="ko-KR" dirty="0" smtClean="0"/>
              <a:t>4 threads: </a:t>
            </a:r>
            <a:r>
              <a:rPr lang="en-US" altLang="ko-KR" b="1" dirty="0" smtClean="0">
                <a:solidFill>
                  <a:srgbClr val="FF0000"/>
                </a:solidFill>
              </a:rPr>
              <a:t>55%</a:t>
            </a:r>
          </a:p>
          <a:p>
            <a:pPr>
              <a:buNone/>
            </a:pPr>
            <a:endParaRPr lang="en-US" altLang="ko-KR" sz="1400" b="1" dirty="0" smtClean="0"/>
          </a:p>
          <a:p>
            <a:pPr>
              <a:buNone/>
            </a:pPr>
            <a:r>
              <a:rPr lang="en-US" altLang="ko-KR" b="1" dirty="0" smtClean="0"/>
              <a:t>Thank you…</a:t>
            </a:r>
          </a:p>
        </p:txBody>
      </p:sp>
      <p:pic>
        <p:nvPicPr>
          <p:cNvPr id="4" name="그림 5" descr="question.jpg"/>
          <p:cNvPicPr>
            <a:picLocks noChangeAspect="1"/>
          </p:cNvPicPr>
          <p:nvPr/>
        </p:nvPicPr>
        <p:blipFill>
          <a:blip r:embed="rId3" cstate="print"/>
          <a:srcRect/>
          <a:stretch>
            <a:fillRect/>
          </a:stretch>
        </p:blipFill>
        <p:spPr bwMode="auto">
          <a:xfrm>
            <a:off x="6934200" y="5029200"/>
            <a:ext cx="1945022" cy="1295400"/>
          </a:xfrm>
          <a:prstGeom prst="rect">
            <a:avLst/>
          </a:prstGeom>
          <a:noFill/>
          <a:ln w="9525">
            <a:noFill/>
            <a:miter lim="800000"/>
            <a:headEnd/>
            <a:tailEnd/>
          </a:ln>
        </p:spPr>
      </p:pic>
      <p:sp>
        <p:nvSpPr>
          <p:cNvPr id="7" name="슬라이드 번호 개체 틀 6"/>
          <p:cNvSpPr>
            <a:spLocks noGrp="1"/>
          </p:cNvSpPr>
          <p:nvPr>
            <p:ph type="sldNum" sz="quarter" idx="10"/>
          </p:nvPr>
        </p:nvSpPr>
        <p:spPr/>
        <p:txBody>
          <a:bodyPr/>
          <a:lstStyle/>
          <a:p>
            <a:fld id="{BFAE0065-D70A-430C-B875-A811E4B9B720}" type="slidenum">
              <a:rPr lang="en-US" smtClean="0"/>
              <a:pPr/>
              <a:t>23</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Online Deterministic Replay Uses</a:t>
            </a:r>
            <a:endParaRPr lang="en-US" dirty="0"/>
          </a:p>
        </p:txBody>
      </p:sp>
      <p:sp>
        <p:nvSpPr>
          <p:cNvPr id="4" name="Rectangle 3"/>
          <p:cNvSpPr/>
          <p:nvPr/>
        </p:nvSpPr>
        <p:spPr>
          <a:xfrm>
            <a:off x="838200" y="1371600"/>
            <a:ext cx="3581400" cy="3581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1066800" y="1600200"/>
            <a:ext cx="1219200" cy="381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Server</a:t>
            </a:r>
          </a:p>
        </p:txBody>
      </p:sp>
      <p:sp>
        <p:nvSpPr>
          <p:cNvPr id="6" name="Rounded Rectangle 5"/>
          <p:cNvSpPr/>
          <p:nvPr/>
        </p:nvSpPr>
        <p:spPr>
          <a:xfrm>
            <a:off x="2590800" y="1600200"/>
            <a:ext cx="1219200" cy="381000"/>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Replica</a:t>
            </a:r>
            <a:endParaRPr lang="en-US" sz="2000" b="1" dirty="0">
              <a:solidFill>
                <a:schemeClr val="tx1"/>
              </a:solidFill>
            </a:endParaRPr>
          </a:p>
        </p:txBody>
      </p:sp>
      <p:cxnSp>
        <p:nvCxnSpPr>
          <p:cNvPr id="7" name="Straight Arrow Connector 6"/>
          <p:cNvCxnSpPr/>
          <p:nvPr/>
        </p:nvCxnSpPr>
        <p:spPr>
          <a:xfrm rot="5400000">
            <a:off x="877094" y="2781300"/>
            <a:ext cx="1599406" cy="794"/>
          </a:xfrm>
          <a:prstGeom prst="straightConnector1">
            <a:avLst/>
          </a:prstGeom>
          <a:ln w="57150">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2481194" y="2776606"/>
            <a:ext cx="1440000" cy="1588"/>
          </a:xfrm>
          <a:prstGeom prst="straightConnector1">
            <a:avLst/>
          </a:prstGeom>
          <a:ln w="57150">
            <a:solidFill>
              <a:schemeClr val="tx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2591594" y="4266406"/>
            <a:ext cx="1219200" cy="1588"/>
          </a:xfrm>
          <a:prstGeom prst="straightConnector1">
            <a:avLst/>
          </a:prstGeom>
          <a:ln w="57150">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2514600" y="3505200"/>
            <a:ext cx="1295400" cy="381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Takeover</a:t>
            </a:r>
            <a:endParaRPr lang="en-US" sz="2000" b="1" dirty="0">
              <a:solidFill>
                <a:schemeClr val="tx1"/>
              </a:solidFill>
            </a:endParaRPr>
          </a:p>
        </p:txBody>
      </p:sp>
      <p:sp>
        <p:nvSpPr>
          <p:cNvPr id="13" name="TextBox 12"/>
          <p:cNvSpPr txBox="1"/>
          <p:nvPr/>
        </p:nvSpPr>
        <p:spPr>
          <a:xfrm>
            <a:off x="629920" y="909935"/>
            <a:ext cx="2111412" cy="461665"/>
          </a:xfrm>
          <a:prstGeom prst="rect">
            <a:avLst/>
          </a:prstGeom>
          <a:noFill/>
        </p:spPr>
        <p:txBody>
          <a:bodyPr wrap="none" rtlCol="0">
            <a:spAutoFit/>
          </a:bodyPr>
          <a:lstStyle/>
          <a:p>
            <a:r>
              <a:rPr lang="en-US" sz="2400" b="1" dirty="0" smtClean="0"/>
              <a:t>Fault Tolerance</a:t>
            </a:r>
            <a:endParaRPr lang="en-US" sz="1600" b="1" dirty="0"/>
          </a:p>
        </p:txBody>
      </p:sp>
      <p:sp>
        <p:nvSpPr>
          <p:cNvPr id="14" name="Rectangle 13"/>
          <p:cNvSpPr/>
          <p:nvPr/>
        </p:nvSpPr>
        <p:spPr>
          <a:xfrm>
            <a:off x="5029200" y="1371600"/>
            <a:ext cx="3352800" cy="3581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4800600" y="909935"/>
            <a:ext cx="3659463" cy="461665"/>
          </a:xfrm>
          <a:prstGeom prst="rect">
            <a:avLst/>
          </a:prstGeom>
          <a:noFill/>
        </p:spPr>
        <p:txBody>
          <a:bodyPr wrap="none" rtlCol="0">
            <a:spAutoFit/>
          </a:bodyPr>
          <a:lstStyle/>
          <a:p>
            <a:r>
              <a:rPr lang="en-US" sz="2400" b="1" dirty="0" smtClean="0"/>
              <a:t>Decoupled Runtime Checks</a:t>
            </a:r>
            <a:endParaRPr lang="en-US" sz="1600" b="1" dirty="0"/>
          </a:p>
        </p:txBody>
      </p:sp>
      <p:sp>
        <p:nvSpPr>
          <p:cNvPr id="16" name="TextBox 15"/>
          <p:cNvSpPr txBox="1"/>
          <p:nvPr/>
        </p:nvSpPr>
        <p:spPr>
          <a:xfrm>
            <a:off x="5638800" y="2408056"/>
            <a:ext cx="838200" cy="369332"/>
          </a:xfrm>
          <a:prstGeom prst="rect">
            <a:avLst/>
          </a:prstGeom>
          <a:noFill/>
        </p:spPr>
        <p:txBody>
          <a:bodyPr wrap="square" rtlCol="0">
            <a:spAutoFit/>
          </a:bodyPr>
          <a:lstStyle/>
          <a:p>
            <a:endParaRPr lang="en-US" dirty="0"/>
          </a:p>
        </p:txBody>
      </p:sp>
      <p:sp>
        <p:nvSpPr>
          <p:cNvPr id="17" name="Rounded Rectangle 16"/>
          <p:cNvSpPr/>
          <p:nvPr/>
        </p:nvSpPr>
        <p:spPr>
          <a:xfrm>
            <a:off x="5181600" y="1600200"/>
            <a:ext cx="685800" cy="381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App</a:t>
            </a:r>
          </a:p>
        </p:txBody>
      </p:sp>
      <p:sp>
        <p:nvSpPr>
          <p:cNvPr id="18" name="Rounded Rectangle 17"/>
          <p:cNvSpPr/>
          <p:nvPr/>
        </p:nvSpPr>
        <p:spPr>
          <a:xfrm>
            <a:off x="6096000" y="1600200"/>
            <a:ext cx="2133600" cy="381000"/>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Replay  + Check</a:t>
            </a:r>
            <a:endParaRPr lang="en-US" sz="2000" b="1" dirty="0">
              <a:solidFill>
                <a:schemeClr val="tx1"/>
              </a:solidFill>
            </a:endParaRPr>
          </a:p>
        </p:txBody>
      </p:sp>
      <p:grpSp>
        <p:nvGrpSpPr>
          <p:cNvPr id="41" name="Group 40"/>
          <p:cNvGrpSpPr/>
          <p:nvPr/>
        </p:nvGrpSpPr>
        <p:grpSpPr>
          <a:xfrm>
            <a:off x="5715000" y="2407920"/>
            <a:ext cx="1833985" cy="972000"/>
            <a:chOff x="5715000" y="2362200"/>
            <a:chExt cx="1833985" cy="972000"/>
          </a:xfrm>
        </p:grpSpPr>
        <p:cxnSp>
          <p:nvCxnSpPr>
            <p:cNvPr id="22" name="Straight Arrow Connector 21"/>
            <p:cNvCxnSpPr/>
            <p:nvPr/>
          </p:nvCxnSpPr>
          <p:spPr>
            <a:xfrm flipV="1">
              <a:off x="5715000" y="2362200"/>
              <a:ext cx="4572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192520" y="2362200"/>
              <a:ext cx="360680" cy="972000"/>
            </a:xfrm>
            <a:prstGeom prst="rect">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a:t>
              </a:r>
              <a:endParaRPr lang="en-US" sz="3200" dirty="0"/>
            </a:p>
          </p:txBody>
        </p:sp>
        <p:sp>
          <p:nvSpPr>
            <p:cNvPr id="28" name="TextBox 27"/>
            <p:cNvSpPr txBox="1"/>
            <p:nvPr/>
          </p:nvSpPr>
          <p:spPr>
            <a:xfrm>
              <a:off x="6553200" y="2514600"/>
              <a:ext cx="995785" cy="400110"/>
            </a:xfrm>
            <a:prstGeom prst="rect">
              <a:avLst/>
            </a:prstGeom>
            <a:noFill/>
          </p:spPr>
          <p:txBody>
            <a:bodyPr wrap="none" rtlCol="0">
              <a:spAutoFit/>
            </a:bodyPr>
            <a:lstStyle/>
            <a:p>
              <a:r>
                <a:rPr lang="en-US" sz="2000" dirty="0" smtClean="0"/>
                <a:t>+ Check</a:t>
              </a:r>
              <a:endParaRPr lang="en-US" sz="2000" dirty="0"/>
            </a:p>
          </p:txBody>
        </p:sp>
      </p:grpSp>
      <p:grpSp>
        <p:nvGrpSpPr>
          <p:cNvPr id="44" name="Group 43"/>
          <p:cNvGrpSpPr/>
          <p:nvPr/>
        </p:nvGrpSpPr>
        <p:grpSpPr>
          <a:xfrm>
            <a:off x="5715000" y="3093720"/>
            <a:ext cx="2555910" cy="972000"/>
            <a:chOff x="5715000" y="3200400"/>
            <a:chExt cx="2555910" cy="972000"/>
          </a:xfrm>
        </p:grpSpPr>
        <p:cxnSp>
          <p:nvCxnSpPr>
            <p:cNvPr id="24" name="Straight Arrow Connector 23"/>
            <p:cNvCxnSpPr/>
            <p:nvPr/>
          </p:nvCxnSpPr>
          <p:spPr>
            <a:xfrm flipV="1">
              <a:off x="5715000" y="3200400"/>
              <a:ext cx="12192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934200" y="3200400"/>
              <a:ext cx="381000" cy="972000"/>
            </a:xfrm>
            <a:prstGeom prst="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a:t>
              </a:r>
              <a:endParaRPr lang="en-US" sz="3200" dirty="0"/>
            </a:p>
          </p:txBody>
        </p:sp>
        <p:sp>
          <p:nvSpPr>
            <p:cNvPr id="29" name="Rectangle 28"/>
            <p:cNvSpPr/>
            <p:nvPr/>
          </p:nvSpPr>
          <p:spPr>
            <a:xfrm>
              <a:off x="7275125" y="3429000"/>
              <a:ext cx="995785" cy="400110"/>
            </a:xfrm>
            <a:prstGeom prst="rect">
              <a:avLst/>
            </a:prstGeom>
          </p:spPr>
          <p:txBody>
            <a:bodyPr wrap="none">
              <a:spAutoFit/>
            </a:bodyPr>
            <a:lstStyle/>
            <a:p>
              <a:pPr algn="ctr"/>
              <a:r>
                <a:rPr lang="en-US" sz="2000" dirty="0" smtClean="0">
                  <a:solidFill>
                    <a:schemeClr val="tx1"/>
                  </a:solidFill>
                </a:rPr>
                <a:t>+ Check</a:t>
              </a:r>
              <a:endParaRPr lang="en-US" sz="2000" dirty="0">
                <a:solidFill>
                  <a:schemeClr val="tx1"/>
                </a:solidFill>
              </a:endParaRPr>
            </a:p>
          </p:txBody>
        </p:sp>
      </p:grpSp>
      <p:grpSp>
        <p:nvGrpSpPr>
          <p:cNvPr id="45" name="Group 44"/>
          <p:cNvGrpSpPr/>
          <p:nvPr/>
        </p:nvGrpSpPr>
        <p:grpSpPr>
          <a:xfrm>
            <a:off x="5715000" y="3779520"/>
            <a:ext cx="3317910" cy="972000"/>
            <a:chOff x="5715000" y="4038600"/>
            <a:chExt cx="3317910" cy="972000"/>
          </a:xfrm>
        </p:grpSpPr>
        <p:sp>
          <p:nvSpPr>
            <p:cNvPr id="26" name="Rectangle 25"/>
            <p:cNvSpPr/>
            <p:nvPr/>
          </p:nvSpPr>
          <p:spPr>
            <a:xfrm>
              <a:off x="7696200" y="4038600"/>
              <a:ext cx="381000" cy="972000"/>
            </a:xfrm>
            <a:prstGeom prst="rect">
              <a:avLst/>
            </a:prstGeom>
            <a:solidFill>
              <a:srgbClr val="00B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a:t>
              </a:r>
              <a:endParaRPr lang="en-US" sz="3200" dirty="0"/>
            </a:p>
          </p:txBody>
        </p:sp>
        <p:cxnSp>
          <p:nvCxnSpPr>
            <p:cNvPr id="27" name="Straight Arrow Connector 26"/>
            <p:cNvCxnSpPr/>
            <p:nvPr/>
          </p:nvCxnSpPr>
          <p:spPr>
            <a:xfrm flipV="1">
              <a:off x="5715000" y="4038600"/>
              <a:ext cx="19812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8037125" y="4343400"/>
              <a:ext cx="995785" cy="400110"/>
            </a:xfrm>
            <a:prstGeom prst="rect">
              <a:avLst/>
            </a:prstGeom>
          </p:spPr>
          <p:txBody>
            <a:bodyPr wrap="none">
              <a:spAutoFit/>
            </a:bodyPr>
            <a:lstStyle/>
            <a:p>
              <a:pPr algn="ctr"/>
              <a:r>
                <a:rPr lang="en-US" sz="2000" dirty="0" smtClean="0">
                  <a:solidFill>
                    <a:schemeClr val="tx1"/>
                  </a:solidFill>
                </a:rPr>
                <a:t>+ Check</a:t>
              </a:r>
              <a:endParaRPr lang="en-US" sz="2000" dirty="0">
                <a:solidFill>
                  <a:schemeClr val="tx1"/>
                </a:solidFill>
              </a:endParaRPr>
            </a:p>
          </p:txBody>
        </p:sp>
      </p:grpSp>
      <p:sp>
        <p:nvSpPr>
          <p:cNvPr id="38" name="Content Placeholder 2"/>
          <p:cNvSpPr>
            <a:spLocks noGrp="1"/>
          </p:cNvSpPr>
          <p:nvPr>
            <p:ph idx="1"/>
          </p:nvPr>
        </p:nvSpPr>
        <p:spPr>
          <a:xfrm>
            <a:off x="457200" y="5181600"/>
            <a:ext cx="8382000" cy="838200"/>
          </a:xfrm>
        </p:spPr>
        <p:txBody>
          <a:bodyPr>
            <a:noAutofit/>
          </a:bodyPr>
          <a:lstStyle/>
          <a:p>
            <a:r>
              <a:rPr lang="en-US" dirty="0" smtClean="0"/>
              <a:t>Need to record and replay </a:t>
            </a:r>
            <a:r>
              <a:rPr lang="en-US" b="1" dirty="0" smtClean="0">
                <a:solidFill>
                  <a:srgbClr val="FF0000"/>
                </a:solidFill>
              </a:rPr>
              <a:t>concurrently </a:t>
            </a:r>
          </a:p>
          <a:p>
            <a:r>
              <a:rPr lang="en-US" dirty="0" smtClean="0"/>
              <a:t>Both recording and replaying should be </a:t>
            </a:r>
            <a:r>
              <a:rPr lang="en-US" b="1" dirty="0" smtClean="0">
                <a:solidFill>
                  <a:srgbClr val="FF0000"/>
                </a:solidFill>
              </a:rPr>
              <a:t>efficient</a:t>
            </a:r>
          </a:p>
        </p:txBody>
      </p:sp>
      <p:grpSp>
        <p:nvGrpSpPr>
          <p:cNvPr id="46" name="Group 45"/>
          <p:cNvGrpSpPr/>
          <p:nvPr/>
        </p:nvGrpSpPr>
        <p:grpSpPr>
          <a:xfrm>
            <a:off x="71703" y="2114490"/>
            <a:ext cx="1646352" cy="400110"/>
            <a:chOff x="71703" y="2286000"/>
            <a:chExt cx="1646352" cy="400110"/>
          </a:xfrm>
        </p:grpSpPr>
        <p:cxnSp>
          <p:nvCxnSpPr>
            <p:cNvPr id="31" name="Straight Arrow Connector 30"/>
            <p:cNvCxnSpPr/>
            <p:nvPr/>
          </p:nvCxnSpPr>
          <p:spPr>
            <a:xfrm>
              <a:off x="533400" y="2667000"/>
              <a:ext cx="1066800" cy="1588"/>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1703" y="2286000"/>
              <a:ext cx="1030090" cy="400110"/>
            </a:xfrm>
            <a:prstGeom prst="rect">
              <a:avLst/>
            </a:prstGeom>
            <a:noFill/>
          </p:spPr>
          <p:txBody>
            <a:bodyPr wrap="none" rtlCol="0">
              <a:spAutoFit/>
            </a:bodyPr>
            <a:lstStyle/>
            <a:p>
              <a:r>
                <a:rPr lang="en-US" sz="2000" dirty="0" smtClean="0"/>
                <a:t>Request</a:t>
              </a:r>
              <a:endParaRPr lang="en-US" sz="2000" dirty="0"/>
            </a:p>
          </p:txBody>
        </p:sp>
        <p:sp>
          <p:nvSpPr>
            <p:cNvPr id="39" name="TextBox 38"/>
            <p:cNvSpPr txBox="1"/>
            <p:nvPr/>
          </p:nvSpPr>
          <p:spPr>
            <a:xfrm>
              <a:off x="1219200" y="2286000"/>
              <a:ext cx="498855" cy="400110"/>
            </a:xfrm>
            <a:prstGeom prst="rect">
              <a:avLst/>
            </a:prstGeom>
            <a:noFill/>
          </p:spPr>
          <p:txBody>
            <a:bodyPr wrap="none" rtlCol="0">
              <a:spAutoFit/>
            </a:bodyPr>
            <a:lstStyle/>
            <a:p>
              <a:r>
                <a:rPr lang="en-US" sz="2000" dirty="0" smtClean="0"/>
                <a:t>log</a:t>
              </a:r>
              <a:endParaRPr lang="en-US" sz="2000" dirty="0"/>
            </a:p>
          </p:txBody>
        </p:sp>
      </p:grpSp>
      <p:grpSp>
        <p:nvGrpSpPr>
          <p:cNvPr id="50" name="Group 49"/>
          <p:cNvGrpSpPr/>
          <p:nvPr/>
        </p:nvGrpSpPr>
        <p:grpSpPr>
          <a:xfrm>
            <a:off x="36085" y="4038600"/>
            <a:ext cx="3088115" cy="400110"/>
            <a:chOff x="36085" y="4495800"/>
            <a:chExt cx="3088115" cy="400110"/>
          </a:xfrm>
        </p:grpSpPr>
        <p:cxnSp>
          <p:nvCxnSpPr>
            <p:cNvPr id="33" name="Straight Arrow Connector 32"/>
            <p:cNvCxnSpPr/>
            <p:nvPr/>
          </p:nvCxnSpPr>
          <p:spPr>
            <a:xfrm>
              <a:off x="533400" y="4876800"/>
              <a:ext cx="2590800" cy="1588"/>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6085" y="4495800"/>
              <a:ext cx="1182055" cy="400110"/>
            </a:xfrm>
            <a:prstGeom prst="rect">
              <a:avLst/>
            </a:prstGeom>
            <a:noFill/>
          </p:spPr>
          <p:txBody>
            <a:bodyPr wrap="none" rtlCol="0">
              <a:spAutoFit/>
            </a:bodyPr>
            <a:lstStyle/>
            <a:p>
              <a:r>
                <a:rPr lang="en-US" sz="2000" dirty="0" smtClean="0"/>
                <a:t>Response</a:t>
              </a:r>
              <a:endParaRPr lang="en-US" sz="2000" dirty="0"/>
            </a:p>
          </p:txBody>
        </p:sp>
      </p:grpSp>
      <p:grpSp>
        <p:nvGrpSpPr>
          <p:cNvPr id="49" name="Group 48"/>
          <p:cNvGrpSpPr/>
          <p:nvPr/>
        </p:nvGrpSpPr>
        <p:grpSpPr>
          <a:xfrm>
            <a:off x="1066800" y="2743200"/>
            <a:ext cx="1219200" cy="1524000"/>
            <a:chOff x="1066800" y="2819400"/>
            <a:chExt cx="1219200" cy="1524000"/>
          </a:xfrm>
        </p:grpSpPr>
        <p:sp>
          <p:nvSpPr>
            <p:cNvPr id="9" name="Explosion 1 8"/>
            <p:cNvSpPr/>
            <p:nvPr/>
          </p:nvSpPr>
          <p:spPr>
            <a:xfrm>
              <a:off x="1066800" y="3516868"/>
              <a:ext cx="1219200" cy="521732"/>
            </a:xfrm>
            <a:prstGeom prst="irregularSeal1">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10" name="TextBox 9"/>
            <p:cNvSpPr txBox="1"/>
            <p:nvPr/>
          </p:nvSpPr>
          <p:spPr>
            <a:xfrm>
              <a:off x="1295400" y="3943290"/>
              <a:ext cx="934295" cy="400110"/>
            </a:xfrm>
            <a:prstGeom prst="rect">
              <a:avLst/>
            </a:prstGeom>
            <a:noFill/>
          </p:spPr>
          <p:txBody>
            <a:bodyPr wrap="none" rtlCol="0">
              <a:spAutoFit/>
            </a:bodyPr>
            <a:lstStyle/>
            <a:p>
              <a:r>
                <a:rPr lang="en-US" sz="2000" b="1" dirty="0" smtClean="0">
                  <a:solidFill>
                    <a:srgbClr val="FF0000"/>
                  </a:solidFill>
                </a:rPr>
                <a:t>Fault !!</a:t>
              </a:r>
              <a:endParaRPr lang="en-US" sz="2000" b="1" dirty="0">
                <a:solidFill>
                  <a:srgbClr val="FF0000"/>
                </a:solidFill>
              </a:endParaRPr>
            </a:p>
          </p:txBody>
        </p:sp>
        <p:sp>
          <p:nvSpPr>
            <p:cNvPr id="47" name="Lightning Bolt 46"/>
            <p:cNvSpPr/>
            <p:nvPr/>
          </p:nvSpPr>
          <p:spPr>
            <a:xfrm>
              <a:off x="1143000" y="2819400"/>
              <a:ext cx="457200" cy="457200"/>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pSp>
        <p:nvGrpSpPr>
          <p:cNvPr id="48" name="Group 47"/>
          <p:cNvGrpSpPr/>
          <p:nvPr/>
        </p:nvGrpSpPr>
        <p:grpSpPr>
          <a:xfrm>
            <a:off x="2362200" y="2114490"/>
            <a:ext cx="2174868" cy="1314510"/>
            <a:chOff x="2362200" y="2343090"/>
            <a:chExt cx="2174868" cy="1314510"/>
          </a:xfrm>
        </p:grpSpPr>
        <p:sp>
          <p:nvSpPr>
            <p:cNvPr id="42" name="TextBox 41"/>
            <p:cNvSpPr txBox="1"/>
            <p:nvPr/>
          </p:nvSpPr>
          <p:spPr>
            <a:xfrm>
              <a:off x="2362200" y="2343090"/>
              <a:ext cx="827342" cy="400110"/>
            </a:xfrm>
            <a:prstGeom prst="rect">
              <a:avLst/>
            </a:prstGeom>
            <a:noFill/>
          </p:spPr>
          <p:txBody>
            <a:bodyPr wrap="none" rtlCol="0">
              <a:spAutoFit/>
            </a:bodyPr>
            <a:lstStyle/>
            <a:p>
              <a:r>
                <a:rPr lang="en-US" sz="2000" dirty="0" smtClean="0"/>
                <a:t>replay</a:t>
              </a:r>
            </a:p>
          </p:txBody>
        </p:sp>
        <p:cxnSp>
          <p:nvCxnSpPr>
            <p:cNvPr id="43" name="Straight Arrow Connector 42"/>
            <p:cNvCxnSpPr/>
            <p:nvPr/>
          </p:nvCxnSpPr>
          <p:spPr>
            <a:xfrm>
              <a:off x="2590800" y="2741612"/>
              <a:ext cx="533400" cy="1588"/>
            </a:xfrm>
            <a:prstGeom prst="straightConnector1">
              <a:avLst/>
            </a:prstGeom>
            <a:ln w="28575">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222221" y="2949714"/>
              <a:ext cx="1314847" cy="707886"/>
            </a:xfrm>
            <a:prstGeom prst="rect">
              <a:avLst/>
            </a:prstGeom>
            <a:noFill/>
          </p:spPr>
          <p:txBody>
            <a:bodyPr wrap="none" rtlCol="0">
              <a:spAutoFit/>
            </a:bodyPr>
            <a:lstStyle/>
            <a:p>
              <a:r>
                <a:rPr lang="en-US" sz="2000" dirty="0" smtClean="0"/>
                <a:t>keep the</a:t>
              </a:r>
            </a:p>
            <a:p>
              <a:r>
                <a:rPr lang="en-US" sz="2000" dirty="0" smtClean="0"/>
                <a:t>same state</a:t>
              </a:r>
            </a:p>
          </p:txBody>
        </p:sp>
      </p:grpSp>
      <p:sp>
        <p:nvSpPr>
          <p:cNvPr id="52" name="슬라이드 번호 개체 틀 51"/>
          <p:cNvSpPr>
            <a:spLocks noGrp="1"/>
          </p:cNvSpPr>
          <p:nvPr>
            <p:ph type="sldNum" sz="quarter" idx="10"/>
          </p:nvPr>
        </p:nvSpPr>
        <p:spPr/>
        <p:txBody>
          <a:bodyPr/>
          <a:lstStyle/>
          <a:p>
            <a:fld id="{BFAE0065-D70A-430C-B875-A811E4B9B720}" type="slidenum">
              <a:rPr lang="en-US" smtClean="0"/>
              <a:pPr/>
              <a:t>3</a:t>
            </a:fld>
            <a:endParaRPr lang="en-US" dirty="0"/>
          </a:p>
        </p:txBody>
      </p:sp>
      <p:sp>
        <p:nvSpPr>
          <p:cNvPr id="60" name="TextBox 59"/>
          <p:cNvSpPr txBox="1"/>
          <p:nvPr/>
        </p:nvSpPr>
        <p:spPr>
          <a:xfrm>
            <a:off x="5334000" y="2069068"/>
            <a:ext cx="533400" cy="369332"/>
          </a:xfrm>
          <a:prstGeom prst="rect">
            <a:avLst/>
          </a:prstGeom>
          <a:noFill/>
        </p:spPr>
        <p:txBody>
          <a:bodyPr wrap="square" rtlCol="0">
            <a:spAutoFit/>
          </a:bodyPr>
          <a:lstStyle/>
          <a:p>
            <a:r>
              <a:rPr lang="en-US" altLang="ko-KR" b="1" dirty="0" smtClean="0"/>
              <a:t>P1</a:t>
            </a:r>
            <a:endParaRPr lang="ko-KR" altLang="en-US" b="1" dirty="0"/>
          </a:p>
        </p:txBody>
      </p:sp>
      <p:sp>
        <p:nvSpPr>
          <p:cNvPr id="61" name="TextBox 60"/>
          <p:cNvSpPr txBox="1"/>
          <p:nvPr/>
        </p:nvSpPr>
        <p:spPr>
          <a:xfrm>
            <a:off x="6172200" y="2057400"/>
            <a:ext cx="533400" cy="369332"/>
          </a:xfrm>
          <a:prstGeom prst="rect">
            <a:avLst/>
          </a:prstGeom>
          <a:noFill/>
        </p:spPr>
        <p:txBody>
          <a:bodyPr wrap="square" rtlCol="0">
            <a:spAutoFit/>
          </a:bodyPr>
          <a:lstStyle/>
          <a:p>
            <a:r>
              <a:rPr lang="en-US" altLang="ko-KR" b="1" dirty="0" smtClean="0"/>
              <a:t>P2</a:t>
            </a:r>
            <a:endParaRPr lang="ko-KR" altLang="en-US" b="1" dirty="0"/>
          </a:p>
        </p:txBody>
      </p:sp>
      <p:sp>
        <p:nvSpPr>
          <p:cNvPr id="62" name="TextBox 61"/>
          <p:cNvSpPr txBox="1"/>
          <p:nvPr/>
        </p:nvSpPr>
        <p:spPr>
          <a:xfrm>
            <a:off x="6934200" y="2069068"/>
            <a:ext cx="533400" cy="369332"/>
          </a:xfrm>
          <a:prstGeom prst="rect">
            <a:avLst/>
          </a:prstGeom>
          <a:noFill/>
        </p:spPr>
        <p:txBody>
          <a:bodyPr wrap="square" rtlCol="0">
            <a:spAutoFit/>
          </a:bodyPr>
          <a:lstStyle/>
          <a:p>
            <a:r>
              <a:rPr lang="en-US" altLang="ko-KR" b="1" dirty="0" smtClean="0"/>
              <a:t>P3</a:t>
            </a:r>
            <a:endParaRPr lang="ko-KR" altLang="en-US" b="1" dirty="0"/>
          </a:p>
        </p:txBody>
      </p:sp>
      <p:sp>
        <p:nvSpPr>
          <p:cNvPr id="63" name="TextBox 62"/>
          <p:cNvSpPr txBox="1"/>
          <p:nvPr/>
        </p:nvSpPr>
        <p:spPr>
          <a:xfrm>
            <a:off x="7772400" y="2057400"/>
            <a:ext cx="533400" cy="369332"/>
          </a:xfrm>
          <a:prstGeom prst="rect">
            <a:avLst/>
          </a:prstGeom>
          <a:noFill/>
        </p:spPr>
        <p:txBody>
          <a:bodyPr wrap="square" rtlCol="0">
            <a:spAutoFit/>
          </a:bodyPr>
          <a:lstStyle/>
          <a:p>
            <a:r>
              <a:rPr lang="en-US" altLang="ko-KR" b="1" dirty="0" smtClean="0"/>
              <a:t>P4</a:t>
            </a:r>
            <a:endParaRPr lang="ko-KR" altLang="en-US" b="1" dirty="0"/>
          </a:p>
        </p:txBody>
      </p:sp>
      <p:grpSp>
        <p:nvGrpSpPr>
          <p:cNvPr id="65" name="그룹 64"/>
          <p:cNvGrpSpPr/>
          <p:nvPr/>
        </p:nvGrpSpPr>
        <p:grpSpPr>
          <a:xfrm>
            <a:off x="5334000" y="2407920"/>
            <a:ext cx="381000" cy="1318260"/>
            <a:chOff x="5334000" y="2407920"/>
            <a:chExt cx="381000" cy="1318260"/>
          </a:xfrm>
        </p:grpSpPr>
        <p:sp>
          <p:nvSpPr>
            <p:cNvPr id="19" name="Rectangle 18"/>
            <p:cNvSpPr/>
            <p:nvPr/>
          </p:nvSpPr>
          <p:spPr>
            <a:xfrm>
              <a:off x="5334000" y="2407920"/>
              <a:ext cx="381000" cy="720000"/>
            </a:xfrm>
            <a:prstGeom prst="rect">
              <a:avLst/>
            </a:prstGeom>
            <a:solidFill>
              <a:schemeClr val="accent5"/>
            </a:solidFill>
            <a:ln>
              <a:no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a:t>
              </a:r>
              <a:endParaRPr lang="en-US" sz="3200" dirty="0"/>
            </a:p>
          </p:txBody>
        </p:sp>
        <p:cxnSp>
          <p:nvCxnSpPr>
            <p:cNvPr id="64" name="Straight Arrow Connector 36"/>
            <p:cNvCxnSpPr/>
            <p:nvPr/>
          </p:nvCxnSpPr>
          <p:spPr>
            <a:xfrm rot="5400000">
              <a:off x="5203666" y="3405346"/>
              <a:ext cx="640080" cy="1588"/>
            </a:xfrm>
            <a:prstGeom prst="straightConnector1">
              <a:avLst/>
            </a:prstGeom>
            <a:ln w="57150">
              <a:solidFill>
                <a:schemeClr val="tx2"/>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67" name="그룹 66"/>
          <p:cNvGrpSpPr/>
          <p:nvPr/>
        </p:nvGrpSpPr>
        <p:grpSpPr>
          <a:xfrm>
            <a:off x="5334000" y="3093720"/>
            <a:ext cx="381000" cy="1330960"/>
            <a:chOff x="5334000" y="3093720"/>
            <a:chExt cx="381000" cy="1330960"/>
          </a:xfrm>
        </p:grpSpPr>
        <p:sp>
          <p:nvSpPr>
            <p:cNvPr id="20" name="Rectangle 19"/>
            <p:cNvSpPr/>
            <p:nvPr/>
          </p:nvSpPr>
          <p:spPr>
            <a:xfrm>
              <a:off x="5334000" y="3093720"/>
              <a:ext cx="381000" cy="720000"/>
            </a:xfrm>
            <a:prstGeom prst="rect">
              <a:avLst/>
            </a:prstGeom>
            <a:solidFill>
              <a:schemeClr val="accent2">
                <a:lumMod val="75000"/>
              </a:schemeClr>
            </a:solidFill>
            <a:ln>
              <a:no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a:t>
              </a:r>
              <a:endParaRPr lang="en-US" sz="3200" dirty="0"/>
            </a:p>
          </p:txBody>
        </p:sp>
        <p:cxnSp>
          <p:nvCxnSpPr>
            <p:cNvPr id="66" name="Straight Arrow Connector 36"/>
            <p:cNvCxnSpPr/>
            <p:nvPr/>
          </p:nvCxnSpPr>
          <p:spPr>
            <a:xfrm rot="5400000">
              <a:off x="5192554" y="4103846"/>
              <a:ext cx="640080" cy="1588"/>
            </a:xfrm>
            <a:prstGeom prst="straightConnector1">
              <a:avLst/>
            </a:prstGeom>
            <a:ln w="57150">
              <a:solidFill>
                <a:schemeClr val="tx2"/>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68" name="그룹 67"/>
          <p:cNvGrpSpPr/>
          <p:nvPr/>
        </p:nvGrpSpPr>
        <p:grpSpPr>
          <a:xfrm>
            <a:off x="5334000" y="3779520"/>
            <a:ext cx="381000" cy="1097280"/>
            <a:chOff x="5334000" y="3779520"/>
            <a:chExt cx="381000" cy="1097280"/>
          </a:xfrm>
        </p:grpSpPr>
        <p:cxnSp>
          <p:nvCxnSpPr>
            <p:cNvPr id="37" name="Straight Arrow Connector 36"/>
            <p:cNvCxnSpPr/>
            <p:nvPr/>
          </p:nvCxnSpPr>
          <p:spPr>
            <a:xfrm rot="5400000">
              <a:off x="5197634" y="4555966"/>
              <a:ext cx="640080" cy="1588"/>
            </a:xfrm>
            <a:prstGeom prst="straightConnector1">
              <a:avLst/>
            </a:prstGeom>
            <a:ln w="57150">
              <a:solidFill>
                <a:schemeClr val="tx2"/>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334000" y="3779520"/>
              <a:ext cx="381000" cy="720000"/>
            </a:xfrm>
            <a:prstGeom prst="rect">
              <a:avLst/>
            </a:prstGeom>
            <a:solidFill>
              <a:srgbClr val="00B050"/>
            </a:solidFill>
            <a:ln>
              <a:no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a:t>
              </a:r>
              <a:endParaRPr lang="en-US" sz="32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22" presetClass="entr" presetSubtype="1" fill="hold" nodeType="with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up)">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childTnLst>
                                </p:cTn>
                              </p:par>
                            </p:childTnLst>
                          </p:cTn>
                        </p:par>
                        <p:par>
                          <p:cTn id="42" fill="hold">
                            <p:stCondLst>
                              <p:cond delay="0"/>
                            </p:stCondLst>
                            <p:childTnLst>
                              <p:par>
                                <p:cTn id="43" presetID="17" presetClass="entr" presetSubtype="8" fill="hold" nodeType="afterEffect">
                                  <p:stCondLst>
                                    <p:cond delay="0"/>
                                  </p:stCondLst>
                                  <p:childTnLst>
                                    <p:set>
                                      <p:cBhvr>
                                        <p:cTn id="44" dur="1" fill="hold">
                                          <p:stCondLst>
                                            <p:cond delay="0"/>
                                          </p:stCondLst>
                                        </p:cTn>
                                        <p:tgtEl>
                                          <p:spTgt spid="41"/>
                                        </p:tgtEl>
                                        <p:attrNameLst>
                                          <p:attrName>style.visibility</p:attrName>
                                        </p:attrNameLst>
                                      </p:cBhvr>
                                      <p:to>
                                        <p:strVal val="visible"/>
                                      </p:to>
                                    </p:set>
                                    <p:anim calcmode="lin" valueType="num">
                                      <p:cBhvr>
                                        <p:cTn id="45" dur="500" fill="hold"/>
                                        <p:tgtEl>
                                          <p:spTgt spid="41"/>
                                        </p:tgtEl>
                                        <p:attrNameLst>
                                          <p:attrName>ppt_x</p:attrName>
                                        </p:attrNameLst>
                                      </p:cBhvr>
                                      <p:tavLst>
                                        <p:tav tm="0">
                                          <p:val>
                                            <p:strVal val="#ppt_x-#ppt_w/2"/>
                                          </p:val>
                                        </p:tav>
                                        <p:tav tm="100000">
                                          <p:val>
                                            <p:strVal val="#ppt_x"/>
                                          </p:val>
                                        </p:tav>
                                      </p:tavLst>
                                    </p:anim>
                                    <p:anim calcmode="lin" valueType="num">
                                      <p:cBhvr>
                                        <p:cTn id="46" dur="500" fill="hold"/>
                                        <p:tgtEl>
                                          <p:spTgt spid="41"/>
                                        </p:tgtEl>
                                        <p:attrNameLst>
                                          <p:attrName>ppt_y</p:attrName>
                                        </p:attrNameLst>
                                      </p:cBhvr>
                                      <p:tavLst>
                                        <p:tav tm="0">
                                          <p:val>
                                            <p:strVal val="#ppt_y"/>
                                          </p:val>
                                        </p:tav>
                                        <p:tav tm="100000">
                                          <p:val>
                                            <p:strVal val="#ppt_y"/>
                                          </p:val>
                                        </p:tav>
                                      </p:tavLst>
                                    </p:anim>
                                    <p:anim calcmode="lin" valueType="num">
                                      <p:cBhvr>
                                        <p:cTn id="47" dur="500" fill="hold"/>
                                        <p:tgtEl>
                                          <p:spTgt spid="41"/>
                                        </p:tgtEl>
                                        <p:attrNameLst>
                                          <p:attrName>ppt_w</p:attrName>
                                        </p:attrNameLst>
                                      </p:cBhvr>
                                      <p:tavLst>
                                        <p:tav tm="0">
                                          <p:val>
                                            <p:fltVal val="0"/>
                                          </p:val>
                                        </p:tav>
                                        <p:tav tm="100000">
                                          <p:val>
                                            <p:strVal val="#ppt_w"/>
                                          </p:val>
                                        </p:tav>
                                      </p:tavLst>
                                    </p:anim>
                                    <p:anim calcmode="lin" valueType="num">
                                      <p:cBhvr>
                                        <p:cTn id="48" dur="500" fill="hold"/>
                                        <p:tgtEl>
                                          <p:spTgt spid="41"/>
                                        </p:tgtEl>
                                        <p:attrNameLst>
                                          <p:attrName>ppt_h</p:attrName>
                                        </p:attrNameLst>
                                      </p:cBhvr>
                                      <p:tavLst>
                                        <p:tav tm="0">
                                          <p:val>
                                            <p:strVal val="#ppt_h"/>
                                          </p:val>
                                        </p:tav>
                                        <p:tav tm="100000">
                                          <p:val>
                                            <p:strVal val="#ppt_h"/>
                                          </p:val>
                                        </p:tav>
                                      </p:tavLst>
                                    </p:anim>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ipe(up)">
                                      <p:cBhvr>
                                        <p:cTn id="55" dur="500"/>
                                        <p:tgtEl>
                                          <p:spTgt spid="67"/>
                                        </p:tgtEl>
                                      </p:cBhvr>
                                    </p:animEffect>
                                  </p:childTnLst>
                                </p:cTn>
                              </p:par>
                            </p:childTnLst>
                          </p:cTn>
                        </p:par>
                      </p:childTnLst>
                    </p:cTn>
                  </p:par>
                  <p:par>
                    <p:cTn id="56" fill="hold">
                      <p:stCondLst>
                        <p:cond delay="indefinite"/>
                      </p:stCondLst>
                      <p:childTnLst>
                        <p:par>
                          <p:cTn id="57" fill="hold">
                            <p:stCondLst>
                              <p:cond delay="0"/>
                            </p:stCondLst>
                            <p:childTnLst>
                              <p:par>
                                <p:cTn id="58" presetID="17" presetClass="entr" presetSubtype="8" fill="hold" nodeType="clickEffect">
                                  <p:stCondLst>
                                    <p:cond delay="0"/>
                                  </p:stCondLst>
                                  <p:childTnLst>
                                    <p:set>
                                      <p:cBhvr>
                                        <p:cTn id="59" dur="1" fill="hold">
                                          <p:stCondLst>
                                            <p:cond delay="0"/>
                                          </p:stCondLst>
                                        </p:cTn>
                                        <p:tgtEl>
                                          <p:spTgt spid="44"/>
                                        </p:tgtEl>
                                        <p:attrNameLst>
                                          <p:attrName>style.visibility</p:attrName>
                                        </p:attrNameLst>
                                      </p:cBhvr>
                                      <p:to>
                                        <p:strVal val="visible"/>
                                      </p:to>
                                    </p:set>
                                    <p:anim calcmode="lin" valueType="num">
                                      <p:cBhvr>
                                        <p:cTn id="60" dur="500" fill="hold"/>
                                        <p:tgtEl>
                                          <p:spTgt spid="44"/>
                                        </p:tgtEl>
                                        <p:attrNameLst>
                                          <p:attrName>ppt_x</p:attrName>
                                        </p:attrNameLst>
                                      </p:cBhvr>
                                      <p:tavLst>
                                        <p:tav tm="0">
                                          <p:val>
                                            <p:strVal val="#ppt_x-#ppt_w/2"/>
                                          </p:val>
                                        </p:tav>
                                        <p:tav tm="100000">
                                          <p:val>
                                            <p:strVal val="#ppt_x"/>
                                          </p:val>
                                        </p:tav>
                                      </p:tavLst>
                                    </p:anim>
                                    <p:anim calcmode="lin" valueType="num">
                                      <p:cBhvr>
                                        <p:cTn id="61" dur="500" fill="hold"/>
                                        <p:tgtEl>
                                          <p:spTgt spid="44"/>
                                        </p:tgtEl>
                                        <p:attrNameLst>
                                          <p:attrName>ppt_y</p:attrName>
                                        </p:attrNameLst>
                                      </p:cBhvr>
                                      <p:tavLst>
                                        <p:tav tm="0">
                                          <p:val>
                                            <p:strVal val="#ppt_y"/>
                                          </p:val>
                                        </p:tav>
                                        <p:tav tm="100000">
                                          <p:val>
                                            <p:strVal val="#ppt_y"/>
                                          </p:val>
                                        </p:tav>
                                      </p:tavLst>
                                    </p:anim>
                                    <p:anim calcmode="lin" valueType="num">
                                      <p:cBhvr>
                                        <p:cTn id="62" dur="500" fill="hold"/>
                                        <p:tgtEl>
                                          <p:spTgt spid="44"/>
                                        </p:tgtEl>
                                        <p:attrNameLst>
                                          <p:attrName>ppt_w</p:attrName>
                                        </p:attrNameLst>
                                      </p:cBhvr>
                                      <p:tavLst>
                                        <p:tav tm="0">
                                          <p:val>
                                            <p:fltVal val="0"/>
                                          </p:val>
                                        </p:tav>
                                        <p:tav tm="100000">
                                          <p:val>
                                            <p:strVal val="#ppt_w"/>
                                          </p:val>
                                        </p:tav>
                                      </p:tavLst>
                                    </p:anim>
                                    <p:anim calcmode="lin" valueType="num">
                                      <p:cBhvr>
                                        <p:cTn id="63" dur="500" fill="hold"/>
                                        <p:tgtEl>
                                          <p:spTgt spid="44"/>
                                        </p:tgtEl>
                                        <p:attrNameLst>
                                          <p:attrName>ppt_h</p:attrName>
                                        </p:attrNameLst>
                                      </p:cBhvr>
                                      <p:tavLst>
                                        <p:tav tm="0">
                                          <p:val>
                                            <p:strVal val="#ppt_h"/>
                                          </p:val>
                                        </p:tav>
                                        <p:tav tm="100000">
                                          <p:val>
                                            <p:strVal val="#ppt_h"/>
                                          </p:val>
                                        </p:tav>
                                      </p:tavLst>
                                    </p:anim>
                                  </p:childTnLst>
                                </p:cTn>
                              </p:par>
                              <p:par>
                                <p:cTn id="64" presetID="1" presetClass="entr" presetSubtype="0" fill="hold" grpId="0" nodeType="withEffect">
                                  <p:stCondLst>
                                    <p:cond delay="0"/>
                                  </p:stCondLst>
                                  <p:childTnLst>
                                    <p:set>
                                      <p:cBhvr>
                                        <p:cTn id="65" dur="1" fill="hold">
                                          <p:stCondLst>
                                            <p:cond delay="0"/>
                                          </p:stCondLst>
                                        </p:cTn>
                                        <p:tgtEl>
                                          <p:spTgt spid="6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wipe(up)">
                                      <p:cBhvr>
                                        <p:cTn id="70" dur="500"/>
                                        <p:tgtEl>
                                          <p:spTgt spid="68"/>
                                        </p:tgtEl>
                                      </p:cBhvr>
                                    </p:animEffect>
                                  </p:childTnLst>
                                </p:cTn>
                              </p:par>
                            </p:childTnLst>
                          </p:cTn>
                        </p:par>
                      </p:childTnLst>
                    </p:cTn>
                  </p:par>
                  <p:par>
                    <p:cTn id="71" fill="hold">
                      <p:stCondLst>
                        <p:cond delay="indefinite"/>
                      </p:stCondLst>
                      <p:childTnLst>
                        <p:par>
                          <p:cTn id="72" fill="hold">
                            <p:stCondLst>
                              <p:cond delay="0"/>
                            </p:stCondLst>
                            <p:childTnLst>
                              <p:par>
                                <p:cTn id="73" presetID="17" presetClass="entr" presetSubtype="8" fill="hold" nodeType="clickEffect">
                                  <p:stCondLst>
                                    <p:cond delay="0"/>
                                  </p:stCondLst>
                                  <p:childTnLst>
                                    <p:set>
                                      <p:cBhvr>
                                        <p:cTn id="74" dur="1" fill="hold">
                                          <p:stCondLst>
                                            <p:cond delay="0"/>
                                          </p:stCondLst>
                                        </p:cTn>
                                        <p:tgtEl>
                                          <p:spTgt spid="45"/>
                                        </p:tgtEl>
                                        <p:attrNameLst>
                                          <p:attrName>style.visibility</p:attrName>
                                        </p:attrNameLst>
                                      </p:cBhvr>
                                      <p:to>
                                        <p:strVal val="visible"/>
                                      </p:to>
                                    </p:set>
                                    <p:anim calcmode="lin" valueType="num">
                                      <p:cBhvr>
                                        <p:cTn id="75" dur="500" fill="hold"/>
                                        <p:tgtEl>
                                          <p:spTgt spid="45"/>
                                        </p:tgtEl>
                                        <p:attrNameLst>
                                          <p:attrName>ppt_x</p:attrName>
                                        </p:attrNameLst>
                                      </p:cBhvr>
                                      <p:tavLst>
                                        <p:tav tm="0">
                                          <p:val>
                                            <p:strVal val="#ppt_x-#ppt_w/2"/>
                                          </p:val>
                                        </p:tav>
                                        <p:tav tm="100000">
                                          <p:val>
                                            <p:strVal val="#ppt_x"/>
                                          </p:val>
                                        </p:tav>
                                      </p:tavLst>
                                    </p:anim>
                                    <p:anim calcmode="lin" valueType="num">
                                      <p:cBhvr>
                                        <p:cTn id="76" dur="500" fill="hold"/>
                                        <p:tgtEl>
                                          <p:spTgt spid="45"/>
                                        </p:tgtEl>
                                        <p:attrNameLst>
                                          <p:attrName>ppt_y</p:attrName>
                                        </p:attrNameLst>
                                      </p:cBhvr>
                                      <p:tavLst>
                                        <p:tav tm="0">
                                          <p:val>
                                            <p:strVal val="#ppt_y"/>
                                          </p:val>
                                        </p:tav>
                                        <p:tav tm="100000">
                                          <p:val>
                                            <p:strVal val="#ppt_y"/>
                                          </p:val>
                                        </p:tav>
                                      </p:tavLst>
                                    </p:anim>
                                    <p:anim calcmode="lin" valueType="num">
                                      <p:cBhvr>
                                        <p:cTn id="77" dur="500" fill="hold"/>
                                        <p:tgtEl>
                                          <p:spTgt spid="45"/>
                                        </p:tgtEl>
                                        <p:attrNameLst>
                                          <p:attrName>ppt_w</p:attrName>
                                        </p:attrNameLst>
                                      </p:cBhvr>
                                      <p:tavLst>
                                        <p:tav tm="0">
                                          <p:val>
                                            <p:fltVal val="0"/>
                                          </p:val>
                                        </p:tav>
                                        <p:tav tm="100000">
                                          <p:val>
                                            <p:strVal val="#ppt_w"/>
                                          </p:val>
                                        </p:tav>
                                      </p:tavLst>
                                    </p:anim>
                                    <p:anim calcmode="lin" valueType="num">
                                      <p:cBhvr>
                                        <p:cTn id="78" dur="500" fill="hold"/>
                                        <p:tgtEl>
                                          <p:spTgt spid="45"/>
                                        </p:tgtEl>
                                        <p:attrNameLst>
                                          <p:attrName>ppt_h</p:attrName>
                                        </p:attrNameLst>
                                      </p:cBhvr>
                                      <p:tavLst>
                                        <p:tav tm="0">
                                          <p:val>
                                            <p:strVal val="#ppt_h"/>
                                          </p:val>
                                        </p:tav>
                                        <p:tav tm="100000">
                                          <p:val>
                                            <p:strVal val="#ppt_h"/>
                                          </p:val>
                                        </p:tav>
                                      </p:tavLst>
                                    </p:anim>
                                  </p:childTnLst>
                                </p:cTn>
                              </p:par>
                              <p:par>
                                <p:cTn id="79" presetID="1" presetClass="entr" presetSubtype="0" fill="hold" grpId="0" nodeType="withEffect">
                                  <p:stCondLst>
                                    <p:cond delay="0"/>
                                  </p:stCondLst>
                                  <p:childTnLst>
                                    <p:set>
                                      <p:cBhvr>
                                        <p:cTn id="80" dur="1" fill="hold">
                                          <p:stCondLst>
                                            <p:cond delay="0"/>
                                          </p:stCondLst>
                                        </p:cTn>
                                        <p:tgtEl>
                                          <p:spTgt spid="6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8">
                                            <p:txEl>
                                              <p:pRg st="0" end="0"/>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p:bldP spid="17" grpId="0" animBg="1"/>
      <p:bldP spid="18" grpId="0" animBg="1"/>
      <p:bldP spid="60" grpId="0"/>
      <p:bldP spid="61" grpId="0"/>
      <p:bldP spid="62" grpId="0"/>
      <p:bldP spid="6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914400"/>
            <a:ext cx="8458200" cy="5486400"/>
          </a:xfrm>
        </p:spPr>
        <p:txBody>
          <a:bodyPr>
            <a:normAutofit/>
          </a:bodyPr>
          <a:lstStyle/>
          <a:p>
            <a:pPr>
              <a:buNone/>
            </a:pPr>
            <a:r>
              <a:rPr lang="en-US" altLang="ko-KR" b="1" dirty="0" err="1" smtClean="0"/>
              <a:t>Uniprocessor</a:t>
            </a:r>
            <a:r>
              <a:rPr lang="en-US" altLang="ko-KR" b="1" dirty="0" smtClean="0"/>
              <a:t> Replay</a:t>
            </a:r>
          </a:p>
          <a:p>
            <a:pPr lvl="1"/>
            <a:r>
              <a:rPr lang="en-US" altLang="ko-KR" dirty="0" smtClean="0"/>
              <a:t>Program Input (e.g. system calls, signals, etc)</a:t>
            </a:r>
          </a:p>
          <a:p>
            <a:pPr lvl="1"/>
            <a:r>
              <a:rPr lang="en-US" altLang="ko-KR" dirty="0" smtClean="0"/>
              <a:t>Thread scheduling</a:t>
            </a:r>
          </a:p>
          <a:p>
            <a:pPr lvl="1"/>
            <a:endParaRPr lang="en-US" altLang="ko-KR" sz="1000" dirty="0" smtClean="0"/>
          </a:p>
          <a:p>
            <a:pPr>
              <a:buNone/>
            </a:pPr>
            <a:r>
              <a:rPr lang="en-US" altLang="ko-KR" b="1" dirty="0" smtClean="0"/>
              <a:t>Multiprocessor Replay</a:t>
            </a:r>
            <a:r>
              <a:rPr lang="en-US" altLang="ko-KR" dirty="0" smtClean="0"/>
              <a:t>:  </a:t>
            </a:r>
            <a:r>
              <a:rPr lang="en-US" altLang="ko-KR" b="1" dirty="0" smtClean="0">
                <a:solidFill>
                  <a:srgbClr val="0000FF"/>
                </a:solidFill>
              </a:rPr>
              <a:t>+ Shared memory dependencies</a:t>
            </a:r>
          </a:p>
          <a:p>
            <a:pPr lvl="1"/>
            <a:r>
              <a:rPr lang="en-US" altLang="ko-KR" b="1" dirty="0" smtClean="0"/>
              <a:t>Instrument every memory operation</a:t>
            </a:r>
          </a:p>
          <a:p>
            <a:pPr lvl="2">
              <a:buNone/>
            </a:pPr>
            <a:r>
              <a:rPr lang="en-US" altLang="ko-KR" dirty="0" smtClean="0"/>
              <a:t>	</a:t>
            </a:r>
            <a:r>
              <a:rPr lang="en-US" altLang="ko-KR" dirty="0" err="1" smtClean="0"/>
              <a:t>PinSEL</a:t>
            </a:r>
            <a:r>
              <a:rPr lang="en-US" altLang="ko-KR" dirty="0" smtClean="0"/>
              <a:t> </a:t>
            </a:r>
            <a:r>
              <a:rPr lang="en-US" altLang="ko-KR" sz="1400" dirty="0" smtClean="0"/>
              <a:t>[Pereira,  IISWC’08] </a:t>
            </a:r>
            <a:r>
              <a:rPr lang="en-US" altLang="ko-KR" dirty="0" smtClean="0"/>
              <a:t>, </a:t>
            </a:r>
            <a:r>
              <a:rPr lang="en-US" altLang="ko-KR" dirty="0" err="1" smtClean="0"/>
              <a:t>iDNA</a:t>
            </a:r>
            <a:r>
              <a:rPr lang="en-US" altLang="ko-KR" dirty="0" smtClean="0"/>
              <a:t> </a:t>
            </a:r>
            <a:r>
              <a:rPr lang="en-US" altLang="ko-KR" sz="1400" dirty="0" smtClean="0"/>
              <a:t>[</a:t>
            </a:r>
            <a:r>
              <a:rPr lang="en-US" altLang="ko-KR" sz="1400" dirty="0" err="1" smtClean="0"/>
              <a:t>Bhansali</a:t>
            </a:r>
            <a:r>
              <a:rPr lang="en-US" altLang="ko-KR" sz="1400" dirty="0" smtClean="0"/>
              <a:t>, VEE’06]</a:t>
            </a:r>
            <a:endParaRPr lang="en-US" altLang="ko-KR" dirty="0" smtClean="0"/>
          </a:p>
          <a:p>
            <a:pPr lvl="1"/>
            <a:r>
              <a:rPr lang="en-US" altLang="ko-KR" b="1" dirty="0" smtClean="0"/>
              <a:t>Page protection </a:t>
            </a:r>
          </a:p>
          <a:p>
            <a:pPr lvl="2">
              <a:buNone/>
            </a:pPr>
            <a:r>
              <a:rPr lang="en-US" altLang="ko-KR" dirty="0" smtClean="0"/>
              <a:t>	SMP-</a:t>
            </a:r>
            <a:r>
              <a:rPr lang="en-US" altLang="ko-KR" dirty="0" err="1" smtClean="0"/>
              <a:t>ReVirt</a:t>
            </a:r>
            <a:r>
              <a:rPr lang="en-US" altLang="ko-KR" dirty="0" smtClean="0"/>
              <a:t> </a:t>
            </a:r>
            <a:r>
              <a:rPr lang="en-US" altLang="ko-KR" sz="1400" dirty="0" smtClean="0"/>
              <a:t>[Dunlap, VEE’08]</a:t>
            </a:r>
            <a:endParaRPr lang="en-US" altLang="ko-KR" dirty="0" smtClean="0"/>
          </a:p>
          <a:p>
            <a:pPr lvl="1"/>
            <a:r>
              <a:rPr lang="en-US" altLang="ko-KR" b="1" dirty="0" smtClean="0"/>
              <a:t>Offline search</a:t>
            </a:r>
          </a:p>
          <a:p>
            <a:pPr lvl="2">
              <a:buNone/>
            </a:pPr>
            <a:r>
              <a:rPr lang="en-US" altLang="ko-KR" dirty="0" smtClean="0"/>
              <a:t>	ODR </a:t>
            </a:r>
            <a:r>
              <a:rPr lang="en-US" altLang="ko-KR" sz="1500" dirty="0" smtClean="0"/>
              <a:t>[</a:t>
            </a:r>
            <a:r>
              <a:rPr lang="en-US" altLang="ko-KR" sz="1500" dirty="0" err="1" smtClean="0"/>
              <a:t>Altekar</a:t>
            </a:r>
            <a:r>
              <a:rPr lang="en-US" altLang="ko-KR" sz="1500" dirty="0" smtClean="0"/>
              <a:t>, SOSP’09] </a:t>
            </a:r>
            <a:r>
              <a:rPr lang="en-US" altLang="ko-KR" dirty="0" smtClean="0"/>
              <a:t>, PRES </a:t>
            </a:r>
            <a:r>
              <a:rPr lang="en-US" altLang="ko-KR" sz="1500" dirty="0" smtClean="0"/>
              <a:t>[Park, SOSP’09] </a:t>
            </a:r>
            <a:endParaRPr lang="en-US" altLang="ko-KR" dirty="0" smtClean="0"/>
          </a:p>
          <a:p>
            <a:pPr lvl="2">
              <a:buNone/>
            </a:pPr>
            <a:r>
              <a:rPr lang="en-US" altLang="ko-KR" dirty="0" smtClean="0"/>
              <a:t>	Replay-SAT</a:t>
            </a:r>
            <a:r>
              <a:rPr lang="en-US" altLang="ko-KR" sz="1500" dirty="0" smtClean="0"/>
              <a:t> [Lee, MICRO’09] </a:t>
            </a:r>
            <a:endParaRPr lang="en-US" altLang="ko-KR" dirty="0" smtClean="0"/>
          </a:p>
          <a:p>
            <a:pPr lvl="1"/>
            <a:r>
              <a:rPr lang="en-US" altLang="ko-KR" b="1" dirty="0" smtClean="0"/>
              <a:t>Hardware support</a:t>
            </a:r>
          </a:p>
          <a:p>
            <a:pPr lvl="2">
              <a:buNone/>
            </a:pPr>
            <a:r>
              <a:rPr lang="en-US" altLang="ko-KR" dirty="0" smtClean="0"/>
              <a:t>	FDR </a:t>
            </a:r>
            <a:r>
              <a:rPr lang="en-US" altLang="ko-KR" sz="1400" dirty="0" smtClean="0"/>
              <a:t>[</a:t>
            </a:r>
            <a:r>
              <a:rPr lang="en-US" altLang="ko-KR" sz="1400" dirty="0" err="1" smtClean="0"/>
              <a:t>Xu</a:t>
            </a:r>
            <a:r>
              <a:rPr lang="en-US" altLang="ko-KR" sz="1400" dirty="0" smtClean="0"/>
              <a:t>, ISCA’03]</a:t>
            </a:r>
            <a:r>
              <a:rPr lang="en-US" altLang="ko-KR" dirty="0" smtClean="0"/>
              <a:t>, Strata </a:t>
            </a:r>
            <a:r>
              <a:rPr lang="en-US" altLang="ko-KR" sz="1400" dirty="0" smtClean="0"/>
              <a:t>[</a:t>
            </a:r>
            <a:r>
              <a:rPr lang="en-US" altLang="ko-KR" sz="1400" dirty="0" err="1" smtClean="0"/>
              <a:t>Narayanasamy</a:t>
            </a:r>
            <a:r>
              <a:rPr lang="en-US" altLang="ko-KR" sz="1400" dirty="0" smtClean="0"/>
              <a:t>, ASPLOS’06]</a:t>
            </a:r>
            <a:r>
              <a:rPr lang="en-US" altLang="ko-KR" dirty="0" smtClean="0"/>
              <a:t>, </a:t>
            </a:r>
          </a:p>
          <a:p>
            <a:pPr lvl="2">
              <a:buNone/>
            </a:pPr>
            <a:r>
              <a:rPr lang="en-US" altLang="ko-KR" dirty="0" smtClean="0"/>
              <a:t>	</a:t>
            </a:r>
            <a:r>
              <a:rPr lang="en-US" altLang="ko-KR" dirty="0" err="1" smtClean="0"/>
              <a:t>ReRun</a:t>
            </a:r>
            <a:r>
              <a:rPr lang="en-US" altLang="ko-KR" dirty="0" smtClean="0"/>
              <a:t> </a:t>
            </a:r>
            <a:r>
              <a:rPr lang="en-US" altLang="ko-KR" sz="1400" dirty="0" smtClean="0"/>
              <a:t>[</a:t>
            </a:r>
            <a:r>
              <a:rPr lang="en-US" altLang="ko-KR" sz="1400" dirty="0" err="1" smtClean="0"/>
              <a:t>Hower</a:t>
            </a:r>
            <a:r>
              <a:rPr lang="en-US" altLang="ko-KR" sz="1400" dirty="0" smtClean="0"/>
              <a:t>, ISCA’08]</a:t>
            </a:r>
            <a:r>
              <a:rPr lang="en-US" altLang="ko-KR" dirty="0" smtClean="0"/>
              <a:t>, </a:t>
            </a:r>
            <a:r>
              <a:rPr lang="en-US" altLang="ko-KR" dirty="0" err="1" smtClean="0"/>
              <a:t>DeLorean</a:t>
            </a:r>
            <a:r>
              <a:rPr lang="en-US" altLang="ko-KR" dirty="0" smtClean="0"/>
              <a:t> </a:t>
            </a:r>
            <a:r>
              <a:rPr lang="en-US" altLang="ko-KR" sz="1400" dirty="0" smtClean="0"/>
              <a:t>[</a:t>
            </a:r>
            <a:r>
              <a:rPr lang="en-US" altLang="ko-KR" sz="1400" dirty="0" err="1" smtClean="0"/>
              <a:t>Montesinos</a:t>
            </a:r>
            <a:r>
              <a:rPr lang="en-US" altLang="ko-KR" sz="1400" dirty="0" smtClean="0"/>
              <a:t>, ISCA’08]</a:t>
            </a:r>
          </a:p>
        </p:txBody>
      </p:sp>
      <p:sp>
        <p:nvSpPr>
          <p:cNvPr id="3" name="제목 2"/>
          <p:cNvSpPr>
            <a:spLocks noGrp="1"/>
          </p:cNvSpPr>
          <p:nvPr>
            <p:ph type="title"/>
          </p:nvPr>
        </p:nvSpPr>
        <p:spPr/>
        <p:txBody>
          <a:bodyPr/>
          <a:lstStyle/>
          <a:p>
            <a:r>
              <a:rPr lang="en-US" altLang="ko-KR" dirty="0" smtClean="0"/>
              <a:t>Past Solutions for Deterministic Replay</a:t>
            </a:r>
            <a:endParaRPr lang="ko-KR" altLang="en-US" dirty="0"/>
          </a:p>
        </p:txBody>
      </p:sp>
      <p:sp>
        <p:nvSpPr>
          <p:cNvPr id="4" name="TextBox 3"/>
          <p:cNvSpPr txBox="1"/>
          <p:nvPr/>
        </p:nvSpPr>
        <p:spPr>
          <a:xfrm>
            <a:off x="5715000" y="3048000"/>
            <a:ext cx="1321196" cy="400110"/>
          </a:xfrm>
          <a:prstGeom prst="rect">
            <a:avLst/>
          </a:prstGeom>
          <a:noFill/>
        </p:spPr>
        <p:txBody>
          <a:bodyPr wrap="none" rtlCol="0">
            <a:spAutoFit/>
          </a:bodyPr>
          <a:lstStyle/>
          <a:p>
            <a:r>
              <a:rPr lang="en-US" altLang="ko-KR" sz="2000" b="1" dirty="0" smtClean="0">
                <a:solidFill>
                  <a:srgbClr val="FF0000"/>
                </a:solidFill>
                <a:latin typeface="Calibri" pitchFamily="34" charset="0"/>
              </a:rPr>
              <a:t>→ 10-100x</a:t>
            </a:r>
          </a:p>
        </p:txBody>
      </p:sp>
      <p:sp>
        <p:nvSpPr>
          <p:cNvPr id="5" name="TextBox 4"/>
          <p:cNvSpPr txBox="1"/>
          <p:nvPr/>
        </p:nvSpPr>
        <p:spPr>
          <a:xfrm>
            <a:off x="4038600" y="3733800"/>
            <a:ext cx="931665" cy="400110"/>
          </a:xfrm>
          <a:prstGeom prst="rect">
            <a:avLst/>
          </a:prstGeom>
          <a:noFill/>
        </p:spPr>
        <p:txBody>
          <a:bodyPr wrap="none" rtlCol="0">
            <a:spAutoFit/>
          </a:bodyPr>
          <a:lstStyle/>
          <a:p>
            <a:r>
              <a:rPr lang="en-US" altLang="ko-KR" sz="2000" b="1" dirty="0" smtClean="0">
                <a:solidFill>
                  <a:srgbClr val="FF0000"/>
                </a:solidFill>
                <a:latin typeface="Calibri" pitchFamily="34" charset="0"/>
              </a:rPr>
              <a:t>→ 2-9x</a:t>
            </a:r>
            <a:endParaRPr lang="ko-KR" altLang="en-US" b="1" dirty="0">
              <a:solidFill>
                <a:srgbClr val="FF0000"/>
              </a:solidFill>
              <a:latin typeface="Calibri" pitchFamily="34" charset="0"/>
            </a:endParaRPr>
          </a:p>
        </p:txBody>
      </p:sp>
      <p:sp>
        <p:nvSpPr>
          <p:cNvPr id="6" name="TextBox 5"/>
          <p:cNvSpPr txBox="1"/>
          <p:nvPr/>
        </p:nvSpPr>
        <p:spPr>
          <a:xfrm>
            <a:off x="5486400" y="4591110"/>
            <a:ext cx="1707519" cy="400110"/>
          </a:xfrm>
          <a:prstGeom prst="rect">
            <a:avLst/>
          </a:prstGeom>
          <a:noFill/>
        </p:spPr>
        <p:txBody>
          <a:bodyPr wrap="none" rtlCol="0">
            <a:spAutoFit/>
          </a:bodyPr>
          <a:lstStyle/>
          <a:p>
            <a:r>
              <a:rPr lang="en-US" altLang="ko-KR" sz="2000" b="1" dirty="0" smtClean="0">
                <a:solidFill>
                  <a:srgbClr val="FF0000"/>
                </a:solidFill>
                <a:latin typeface="Calibri" pitchFamily="34" charset="0"/>
              </a:rPr>
              <a:t>→ Slow replay</a:t>
            </a:r>
            <a:endParaRPr lang="ko-KR" altLang="en-US" b="1" dirty="0">
              <a:solidFill>
                <a:srgbClr val="FF0000"/>
              </a:solidFill>
              <a:latin typeface="Calibri" pitchFamily="34" charset="0"/>
            </a:endParaRPr>
          </a:p>
        </p:txBody>
      </p:sp>
      <p:sp>
        <p:nvSpPr>
          <p:cNvPr id="7" name="TextBox 6"/>
          <p:cNvSpPr txBox="1"/>
          <p:nvPr/>
        </p:nvSpPr>
        <p:spPr>
          <a:xfrm>
            <a:off x="6116010" y="5657910"/>
            <a:ext cx="1732590" cy="400110"/>
          </a:xfrm>
          <a:prstGeom prst="rect">
            <a:avLst/>
          </a:prstGeom>
          <a:noFill/>
        </p:spPr>
        <p:txBody>
          <a:bodyPr wrap="none" rtlCol="0">
            <a:spAutoFit/>
          </a:bodyPr>
          <a:lstStyle/>
          <a:p>
            <a:r>
              <a:rPr lang="en-US" altLang="ko-KR" sz="2000" b="1" dirty="0" smtClean="0">
                <a:solidFill>
                  <a:srgbClr val="FF0000"/>
                </a:solidFill>
                <a:latin typeface="Calibri" pitchFamily="34" charset="0"/>
              </a:rPr>
              <a:t>→ Custom HW</a:t>
            </a:r>
            <a:endParaRPr lang="ko-KR" altLang="en-US" b="1" dirty="0">
              <a:solidFill>
                <a:srgbClr val="FF0000"/>
              </a:solidFill>
              <a:latin typeface="Calibri" pitchFamily="34" charset="0"/>
            </a:endParaRPr>
          </a:p>
        </p:txBody>
      </p:sp>
      <p:sp>
        <p:nvSpPr>
          <p:cNvPr id="10" name="슬라이드 번호 개체 틀 9"/>
          <p:cNvSpPr>
            <a:spLocks noGrp="1"/>
          </p:cNvSpPr>
          <p:nvPr>
            <p:ph type="sldNum" sz="quarter" idx="10"/>
          </p:nvPr>
        </p:nvSpPr>
        <p:spPr/>
        <p:txBody>
          <a:bodyPr/>
          <a:lstStyle/>
          <a:p>
            <a:fld id="{BFAE0065-D70A-430C-B875-A811E4B9B720}" type="slidenum">
              <a:rPr lang="en-US" smtClean="0"/>
              <a:pPr/>
              <a:t>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382000" cy="5791200"/>
          </a:xfrm>
        </p:spPr>
        <p:txBody>
          <a:bodyPr>
            <a:normAutofit/>
          </a:bodyPr>
          <a:lstStyle/>
          <a:p>
            <a:pPr>
              <a:buNone/>
            </a:pPr>
            <a:r>
              <a:rPr lang="en-US" b="1" dirty="0" smtClean="0"/>
              <a:t>Goal</a:t>
            </a:r>
            <a:r>
              <a:rPr lang="en-US" dirty="0" smtClean="0"/>
              <a:t>: Efficient </a:t>
            </a:r>
            <a:r>
              <a:rPr lang="en-US" b="1" dirty="0" smtClean="0">
                <a:solidFill>
                  <a:srgbClr val="FF0000"/>
                </a:solidFill>
              </a:rPr>
              <a:t>online</a:t>
            </a:r>
            <a:r>
              <a:rPr lang="en-US" dirty="0" smtClean="0"/>
              <a:t> software-only multiprocessor replay</a:t>
            </a:r>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a:buNone/>
            </a:pPr>
            <a:endParaRPr lang="en-US" b="1" dirty="0" smtClean="0"/>
          </a:p>
          <a:p>
            <a:pPr>
              <a:buNone/>
            </a:pPr>
            <a:r>
              <a:rPr lang="en-US" b="1" dirty="0" smtClean="0"/>
              <a:t>Key Idea: </a:t>
            </a:r>
            <a:r>
              <a:rPr lang="en-US" b="1" dirty="0" smtClean="0">
                <a:solidFill>
                  <a:srgbClr val="FF0000"/>
                </a:solidFill>
              </a:rPr>
              <a:t>Speculation + Check</a:t>
            </a:r>
          </a:p>
          <a:p>
            <a:pPr lvl="1">
              <a:buNone/>
            </a:pPr>
            <a:r>
              <a:rPr lang="en-US" dirty="0" smtClean="0"/>
              <a:t>1)	Speculate data race free</a:t>
            </a:r>
          </a:p>
          <a:p>
            <a:pPr lvl="1">
              <a:buNone/>
            </a:pPr>
            <a:r>
              <a:rPr lang="en-US" dirty="0" smtClean="0"/>
              <a:t>2)	Detect </a:t>
            </a:r>
            <a:r>
              <a:rPr lang="en-US" dirty="0" err="1" smtClean="0"/>
              <a:t>mis</a:t>
            </a:r>
            <a:r>
              <a:rPr lang="en-US" dirty="0" smtClean="0"/>
              <a:t>-speculation using a cheap check</a:t>
            </a:r>
          </a:p>
          <a:p>
            <a:pPr lvl="1">
              <a:buNone/>
            </a:pPr>
            <a:r>
              <a:rPr lang="en-US" dirty="0" smtClean="0"/>
              <a:t>3)	Rollback and retry on </a:t>
            </a:r>
            <a:r>
              <a:rPr lang="en-US" dirty="0" err="1" smtClean="0"/>
              <a:t>mis</a:t>
            </a:r>
            <a:r>
              <a:rPr lang="en-US" dirty="0" smtClean="0"/>
              <a:t>-speculation</a:t>
            </a:r>
          </a:p>
          <a:p>
            <a:pPr>
              <a:buNone/>
            </a:pPr>
            <a:endParaRPr lang="en-US" dirty="0"/>
          </a:p>
        </p:txBody>
      </p:sp>
      <p:sp>
        <p:nvSpPr>
          <p:cNvPr id="3" name="Title 2"/>
          <p:cNvSpPr>
            <a:spLocks noGrp="1"/>
          </p:cNvSpPr>
          <p:nvPr>
            <p:ph type="title"/>
          </p:nvPr>
        </p:nvSpPr>
        <p:spPr/>
        <p:txBody>
          <a:bodyPr/>
          <a:lstStyle/>
          <a:p>
            <a:r>
              <a:rPr lang="en-US" dirty="0" smtClean="0"/>
              <a:t>Overview of Our Approach</a:t>
            </a:r>
            <a:endParaRPr lang="en-US" dirty="0"/>
          </a:p>
        </p:txBody>
      </p:sp>
      <p:grpSp>
        <p:nvGrpSpPr>
          <p:cNvPr id="4" name="Group 31"/>
          <p:cNvGrpSpPr/>
          <p:nvPr/>
        </p:nvGrpSpPr>
        <p:grpSpPr>
          <a:xfrm>
            <a:off x="3399868" y="1383268"/>
            <a:ext cx="1928826" cy="778224"/>
            <a:chOff x="3399868" y="3581400"/>
            <a:chExt cx="1928826" cy="778224"/>
          </a:xfrm>
        </p:grpSpPr>
        <p:sp>
          <p:nvSpPr>
            <p:cNvPr id="58" name="오른쪽 화살표 46"/>
            <p:cNvSpPr/>
            <p:nvPr/>
          </p:nvSpPr>
          <p:spPr>
            <a:xfrm rot="504241">
              <a:off x="3399868" y="4145310"/>
              <a:ext cx="1928826" cy="214314"/>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TextBox 58"/>
            <p:cNvSpPr txBox="1"/>
            <p:nvPr/>
          </p:nvSpPr>
          <p:spPr>
            <a:xfrm>
              <a:off x="3468660" y="3581400"/>
              <a:ext cx="1836208" cy="646331"/>
            </a:xfrm>
            <a:prstGeom prst="rect">
              <a:avLst/>
            </a:prstGeom>
            <a:noFill/>
          </p:spPr>
          <p:txBody>
            <a:bodyPr wrap="none" rtlCol="0">
              <a:spAutoFit/>
            </a:bodyPr>
            <a:lstStyle/>
            <a:p>
              <a:pPr algn="ctr"/>
              <a:r>
                <a:rPr lang="en-US" altLang="ko-KR" b="1" dirty="0" smtClean="0"/>
                <a:t>multi-threaded</a:t>
              </a:r>
            </a:p>
            <a:p>
              <a:pPr algn="ctr"/>
              <a:r>
                <a:rPr lang="en-US" altLang="ko-KR" b="1" dirty="0" smtClean="0"/>
                <a:t>fork</a:t>
              </a:r>
              <a:endParaRPr lang="ko-KR" altLang="en-US" b="1" dirty="0"/>
            </a:p>
          </p:txBody>
        </p:sp>
      </p:grpSp>
      <p:grpSp>
        <p:nvGrpSpPr>
          <p:cNvPr id="5" name="Group 79"/>
          <p:cNvGrpSpPr/>
          <p:nvPr/>
        </p:nvGrpSpPr>
        <p:grpSpPr>
          <a:xfrm>
            <a:off x="1600200" y="2221468"/>
            <a:ext cx="2209800" cy="1131332"/>
            <a:chOff x="1600200" y="4419600"/>
            <a:chExt cx="2209800" cy="1131332"/>
          </a:xfrm>
        </p:grpSpPr>
        <p:sp>
          <p:nvSpPr>
            <p:cNvPr id="60" name="TextBox 59"/>
            <p:cNvSpPr txBox="1"/>
            <p:nvPr/>
          </p:nvSpPr>
          <p:spPr>
            <a:xfrm>
              <a:off x="1600200" y="4419600"/>
              <a:ext cx="813043" cy="369332"/>
            </a:xfrm>
            <a:prstGeom prst="rect">
              <a:avLst/>
            </a:prstGeom>
            <a:noFill/>
          </p:spPr>
          <p:txBody>
            <a:bodyPr wrap="none" rtlCol="0">
              <a:spAutoFit/>
            </a:bodyPr>
            <a:lstStyle/>
            <a:p>
              <a:r>
                <a:rPr lang="en-US" altLang="ko-KR" b="1" dirty="0" smtClean="0"/>
                <a:t>Lock(l)</a:t>
              </a:r>
              <a:endParaRPr lang="ko-KR" altLang="en-US" b="1" dirty="0"/>
            </a:p>
          </p:txBody>
        </p:sp>
        <p:sp>
          <p:nvSpPr>
            <p:cNvPr id="61" name="TextBox 60"/>
            <p:cNvSpPr txBox="1"/>
            <p:nvPr/>
          </p:nvSpPr>
          <p:spPr>
            <a:xfrm>
              <a:off x="1600200" y="4724400"/>
              <a:ext cx="1045479" cy="369332"/>
            </a:xfrm>
            <a:prstGeom prst="rect">
              <a:avLst/>
            </a:prstGeom>
            <a:noFill/>
          </p:spPr>
          <p:txBody>
            <a:bodyPr wrap="none" rtlCol="0">
              <a:spAutoFit/>
            </a:bodyPr>
            <a:lstStyle/>
            <a:p>
              <a:r>
                <a:rPr lang="en-US" altLang="ko-KR" b="1" dirty="0" smtClean="0"/>
                <a:t>Unlock(l)</a:t>
              </a:r>
              <a:endParaRPr lang="ko-KR" altLang="en-US" b="1" dirty="0"/>
            </a:p>
          </p:txBody>
        </p:sp>
        <p:sp>
          <p:nvSpPr>
            <p:cNvPr id="62" name="TextBox 61"/>
            <p:cNvSpPr txBox="1"/>
            <p:nvPr/>
          </p:nvSpPr>
          <p:spPr>
            <a:xfrm>
              <a:off x="2996957" y="5181600"/>
              <a:ext cx="813043" cy="369332"/>
            </a:xfrm>
            <a:prstGeom prst="rect">
              <a:avLst/>
            </a:prstGeom>
            <a:noFill/>
          </p:spPr>
          <p:txBody>
            <a:bodyPr wrap="none" rtlCol="0">
              <a:spAutoFit/>
            </a:bodyPr>
            <a:lstStyle/>
            <a:p>
              <a:r>
                <a:rPr lang="en-US" altLang="ko-KR" b="1" dirty="0" smtClean="0"/>
                <a:t>Lock(l)</a:t>
              </a:r>
              <a:endParaRPr lang="ko-KR" altLang="en-US" b="1" dirty="0"/>
            </a:p>
          </p:txBody>
        </p:sp>
        <p:cxnSp>
          <p:nvCxnSpPr>
            <p:cNvPr id="63" name="직선 화살표 연결선 71"/>
            <p:cNvCxnSpPr/>
            <p:nvPr/>
          </p:nvCxnSpPr>
          <p:spPr>
            <a:xfrm rot="16200000" flipH="1">
              <a:off x="2453907" y="4850632"/>
              <a:ext cx="186924" cy="696462"/>
            </a:xfrm>
            <a:prstGeom prst="straightConnector1">
              <a:avLst/>
            </a:prstGeom>
            <a:ln w="28575">
              <a:solidFill>
                <a:srgbClr val="00B050"/>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6" name="Group 30"/>
          <p:cNvGrpSpPr/>
          <p:nvPr/>
        </p:nvGrpSpPr>
        <p:grpSpPr>
          <a:xfrm>
            <a:off x="1371600" y="1383268"/>
            <a:ext cx="1843078" cy="3112532"/>
            <a:chOff x="1371600" y="3581400"/>
            <a:chExt cx="1843078" cy="3112532"/>
          </a:xfrm>
        </p:grpSpPr>
        <p:cxnSp>
          <p:nvCxnSpPr>
            <p:cNvPr id="50" name="직선 연결선 3"/>
            <p:cNvCxnSpPr/>
            <p:nvPr/>
          </p:nvCxnSpPr>
          <p:spPr>
            <a:xfrm rot="16200000" flipH="1">
              <a:off x="473482" y="5100787"/>
              <a:ext cx="2286000" cy="32564"/>
            </a:xfrm>
            <a:prstGeom prst="line">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직선 연결선 4"/>
            <p:cNvCxnSpPr/>
            <p:nvPr/>
          </p:nvCxnSpPr>
          <p:spPr>
            <a:xfrm rot="16200000" flipH="1">
              <a:off x="1881811" y="5109120"/>
              <a:ext cx="2286000" cy="46378"/>
            </a:xfrm>
            <a:prstGeom prst="line">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428728" y="3581400"/>
              <a:ext cx="434734" cy="369332"/>
            </a:xfrm>
            <a:prstGeom prst="rect">
              <a:avLst/>
            </a:prstGeom>
            <a:noFill/>
          </p:spPr>
          <p:txBody>
            <a:bodyPr wrap="none" rtlCol="0">
              <a:spAutoFit/>
            </a:bodyPr>
            <a:lstStyle/>
            <a:p>
              <a:r>
                <a:rPr lang="en-US" altLang="ko-KR" dirty="0" smtClean="0"/>
                <a:t>T1</a:t>
              </a:r>
              <a:endParaRPr lang="ko-KR" altLang="en-US" dirty="0"/>
            </a:p>
          </p:txBody>
        </p:sp>
        <p:sp>
          <p:nvSpPr>
            <p:cNvPr id="55" name="TextBox 54"/>
            <p:cNvSpPr txBox="1"/>
            <p:nvPr/>
          </p:nvSpPr>
          <p:spPr>
            <a:xfrm>
              <a:off x="2779944" y="3581400"/>
              <a:ext cx="434734" cy="369332"/>
            </a:xfrm>
            <a:prstGeom prst="rect">
              <a:avLst/>
            </a:prstGeom>
            <a:noFill/>
          </p:spPr>
          <p:txBody>
            <a:bodyPr wrap="none" rtlCol="0">
              <a:spAutoFit/>
            </a:bodyPr>
            <a:lstStyle/>
            <a:p>
              <a:r>
                <a:rPr lang="en-US" altLang="ko-KR" dirty="0" smtClean="0"/>
                <a:t>T2</a:t>
              </a:r>
              <a:endParaRPr lang="ko-KR" altLang="en-US" dirty="0"/>
            </a:p>
          </p:txBody>
        </p:sp>
        <p:sp>
          <p:nvSpPr>
            <p:cNvPr id="64" name="TextBox 63"/>
            <p:cNvSpPr txBox="1"/>
            <p:nvPr/>
          </p:nvSpPr>
          <p:spPr>
            <a:xfrm>
              <a:off x="1371600" y="3974068"/>
              <a:ext cx="1828800" cy="369332"/>
            </a:xfrm>
            <a:prstGeom prst="rect">
              <a:avLst/>
            </a:prstGeom>
            <a:solidFill>
              <a:schemeClr val="bg1"/>
            </a:solidFill>
            <a:ln w="19050">
              <a:solidFill>
                <a:schemeClr val="tx2"/>
              </a:solidFill>
              <a:prstDash val="solid"/>
            </a:ln>
          </p:spPr>
          <p:txBody>
            <a:bodyPr wrap="square" rtlCol="0">
              <a:spAutoFit/>
            </a:bodyPr>
            <a:lstStyle/>
            <a:p>
              <a:pPr algn="ctr"/>
              <a:r>
                <a:rPr lang="en-US" altLang="ko-KR" b="1" dirty="0" smtClean="0"/>
                <a:t>Checkpoint A</a:t>
              </a:r>
              <a:endParaRPr lang="ko-KR" altLang="en-US" b="1" dirty="0"/>
            </a:p>
          </p:txBody>
        </p:sp>
        <p:sp>
          <p:nvSpPr>
            <p:cNvPr id="68" name="TextBox 67"/>
            <p:cNvSpPr txBox="1"/>
            <p:nvPr/>
          </p:nvSpPr>
          <p:spPr>
            <a:xfrm>
              <a:off x="1371600" y="6324600"/>
              <a:ext cx="1837362" cy="369332"/>
            </a:xfrm>
            <a:prstGeom prst="rect">
              <a:avLst/>
            </a:prstGeom>
            <a:solidFill>
              <a:schemeClr val="bg2">
                <a:lumMod val="75000"/>
              </a:schemeClr>
            </a:solidFill>
          </p:spPr>
          <p:txBody>
            <a:bodyPr wrap="none" rtlCol="0">
              <a:spAutoFit/>
            </a:bodyPr>
            <a:lstStyle/>
            <a:p>
              <a:r>
                <a:rPr lang="en-US" altLang="ko-KR" dirty="0" smtClean="0"/>
                <a:t>Recorded Process</a:t>
              </a:r>
              <a:endParaRPr lang="ko-KR" altLang="en-US" dirty="0"/>
            </a:p>
          </p:txBody>
        </p:sp>
      </p:grpSp>
      <p:grpSp>
        <p:nvGrpSpPr>
          <p:cNvPr id="7" name="Group 32"/>
          <p:cNvGrpSpPr/>
          <p:nvPr/>
        </p:nvGrpSpPr>
        <p:grpSpPr>
          <a:xfrm>
            <a:off x="5486400" y="1535668"/>
            <a:ext cx="1884391" cy="2960132"/>
            <a:chOff x="5486400" y="3733800"/>
            <a:chExt cx="1884391" cy="2960132"/>
          </a:xfrm>
        </p:grpSpPr>
        <p:cxnSp>
          <p:nvCxnSpPr>
            <p:cNvPr id="52" name="직선 연결선 5"/>
            <p:cNvCxnSpPr/>
            <p:nvPr/>
          </p:nvCxnSpPr>
          <p:spPr>
            <a:xfrm rot="5400000">
              <a:off x="4688601" y="5196836"/>
              <a:ext cx="2103120" cy="7"/>
            </a:xfrm>
            <a:prstGeom prst="line">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직선 연결선 6"/>
            <p:cNvCxnSpPr/>
            <p:nvPr/>
          </p:nvCxnSpPr>
          <p:spPr>
            <a:xfrm rot="5400000">
              <a:off x="6060594" y="5196443"/>
              <a:ext cx="2103120" cy="794"/>
            </a:xfrm>
            <a:prstGeom prst="line">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608366" y="3733800"/>
              <a:ext cx="487634" cy="369332"/>
            </a:xfrm>
            <a:prstGeom prst="rect">
              <a:avLst/>
            </a:prstGeom>
            <a:noFill/>
          </p:spPr>
          <p:txBody>
            <a:bodyPr wrap="none" rtlCol="0">
              <a:spAutoFit/>
            </a:bodyPr>
            <a:lstStyle/>
            <a:p>
              <a:r>
                <a:rPr lang="en-US" altLang="ko-KR" dirty="0" smtClean="0"/>
                <a:t>T1’</a:t>
              </a:r>
              <a:endParaRPr lang="ko-KR" altLang="en-US" dirty="0"/>
            </a:p>
          </p:txBody>
        </p:sp>
        <p:sp>
          <p:nvSpPr>
            <p:cNvPr id="57" name="TextBox 56"/>
            <p:cNvSpPr txBox="1"/>
            <p:nvPr/>
          </p:nvSpPr>
          <p:spPr>
            <a:xfrm>
              <a:off x="6883157" y="3733800"/>
              <a:ext cx="487634" cy="369332"/>
            </a:xfrm>
            <a:prstGeom prst="rect">
              <a:avLst/>
            </a:prstGeom>
            <a:noFill/>
          </p:spPr>
          <p:txBody>
            <a:bodyPr wrap="none" rtlCol="0">
              <a:spAutoFit/>
            </a:bodyPr>
            <a:lstStyle/>
            <a:p>
              <a:r>
                <a:rPr lang="en-US" altLang="ko-KR" dirty="0" smtClean="0"/>
                <a:t>T2’</a:t>
              </a:r>
              <a:endParaRPr lang="ko-KR" altLang="en-US" dirty="0"/>
            </a:p>
          </p:txBody>
        </p:sp>
        <p:sp>
          <p:nvSpPr>
            <p:cNvPr id="65" name="TextBox 64"/>
            <p:cNvSpPr txBox="1"/>
            <p:nvPr/>
          </p:nvSpPr>
          <p:spPr>
            <a:xfrm>
              <a:off x="5511557" y="4114800"/>
              <a:ext cx="1828800" cy="369332"/>
            </a:xfrm>
            <a:prstGeom prst="rect">
              <a:avLst/>
            </a:prstGeom>
            <a:solidFill>
              <a:schemeClr val="bg1"/>
            </a:solidFill>
            <a:ln w="19050">
              <a:solidFill>
                <a:schemeClr val="tx2"/>
              </a:solidFill>
              <a:prstDash val="solid"/>
            </a:ln>
          </p:spPr>
          <p:txBody>
            <a:bodyPr wrap="square" rtlCol="0">
              <a:spAutoFit/>
            </a:bodyPr>
            <a:lstStyle/>
            <a:p>
              <a:pPr algn="ctr"/>
              <a:r>
                <a:rPr lang="en-US" altLang="ko-KR" b="1" dirty="0" smtClean="0"/>
                <a:t>A’</a:t>
              </a:r>
              <a:endParaRPr lang="ko-KR" altLang="en-US" b="1" dirty="0" smtClean="0"/>
            </a:p>
          </p:txBody>
        </p:sp>
        <p:sp>
          <p:nvSpPr>
            <p:cNvPr id="69" name="TextBox 68"/>
            <p:cNvSpPr txBox="1"/>
            <p:nvPr/>
          </p:nvSpPr>
          <p:spPr>
            <a:xfrm>
              <a:off x="5486400" y="6324600"/>
              <a:ext cx="1803251" cy="369332"/>
            </a:xfrm>
            <a:prstGeom prst="rect">
              <a:avLst/>
            </a:prstGeom>
            <a:solidFill>
              <a:schemeClr val="bg2">
                <a:lumMod val="75000"/>
              </a:schemeClr>
            </a:solidFill>
          </p:spPr>
          <p:txBody>
            <a:bodyPr wrap="none" rtlCol="0">
              <a:spAutoFit/>
            </a:bodyPr>
            <a:lstStyle/>
            <a:p>
              <a:pPr algn="ctr"/>
              <a:r>
                <a:rPr lang="en-US" altLang="ko-KR" dirty="0" smtClean="0"/>
                <a:t>Replayed Process</a:t>
              </a:r>
            </a:p>
          </p:txBody>
        </p:sp>
      </p:grpSp>
      <p:grpSp>
        <p:nvGrpSpPr>
          <p:cNvPr id="8" name="Group 80"/>
          <p:cNvGrpSpPr/>
          <p:nvPr/>
        </p:nvGrpSpPr>
        <p:grpSpPr>
          <a:xfrm>
            <a:off x="5784932" y="2286000"/>
            <a:ext cx="2194370" cy="1143000"/>
            <a:chOff x="5784932" y="4484132"/>
            <a:chExt cx="2194370" cy="1143000"/>
          </a:xfrm>
        </p:grpSpPr>
        <p:sp>
          <p:nvSpPr>
            <p:cNvPr id="70" name="TextBox 69"/>
            <p:cNvSpPr txBox="1"/>
            <p:nvPr/>
          </p:nvSpPr>
          <p:spPr>
            <a:xfrm>
              <a:off x="5784932" y="4484132"/>
              <a:ext cx="867545" cy="369332"/>
            </a:xfrm>
            <a:prstGeom prst="rect">
              <a:avLst/>
            </a:prstGeom>
            <a:noFill/>
          </p:spPr>
          <p:txBody>
            <a:bodyPr wrap="none" rtlCol="0">
              <a:spAutoFit/>
            </a:bodyPr>
            <a:lstStyle/>
            <a:p>
              <a:r>
                <a:rPr lang="en-US" altLang="ko-KR" b="1" dirty="0" smtClean="0"/>
                <a:t>Lock(l’)</a:t>
              </a:r>
              <a:endParaRPr lang="ko-KR" altLang="en-US" b="1" dirty="0"/>
            </a:p>
          </p:txBody>
        </p:sp>
        <p:sp>
          <p:nvSpPr>
            <p:cNvPr id="71" name="TextBox 70"/>
            <p:cNvSpPr txBox="1"/>
            <p:nvPr/>
          </p:nvSpPr>
          <p:spPr>
            <a:xfrm>
              <a:off x="5784932" y="4800600"/>
              <a:ext cx="1099981" cy="369332"/>
            </a:xfrm>
            <a:prstGeom prst="rect">
              <a:avLst/>
            </a:prstGeom>
            <a:noFill/>
          </p:spPr>
          <p:txBody>
            <a:bodyPr wrap="none" rtlCol="0">
              <a:spAutoFit/>
            </a:bodyPr>
            <a:lstStyle/>
            <a:p>
              <a:r>
                <a:rPr lang="en-US" altLang="ko-KR" b="1" dirty="0" smtClean="0"/>
                <a:t>Unlock(l’)</a:t>
              </a:r>
              <a:endParaRPr lang="ko-KR" altLang="en-US" b="1" dirty="0"/>
            </a:p>
          </p:txBody>
        </p:sp>
        <p:sp>
          <p:nvSpPr>
            <p:cNvPr id="72" name="TextBox 71"/>
            <p:cNvSpPr txBox="1"/>
            <p:nvPr/>
          </p:nvSpPr>
          <p:spPr>
            <a:xfrm>
              <a:off x="7111757" y="5257800"/>
              <a:ext cx="867545" cy="369332"/>
            </a:xfrm>
            <a:prstGeom prst="rect">
              <a:avLst/>
            </a:prstGeom>
            <a:noFill/>
          </p:spPr>
          <p:txBody>
            <a:bodyPr wrap="none" rtlCol="0">
              <a:spAutoFit/>
            </a:bodyPr>
            <a:lstStyle/>
            <a:p>
              <a:r>
                <a:rPr lang="en-US" altLang="ko-KR" b="1" dirty="0" smtClean="0"/>
                <a:t>Lock(l’)</a:t>
              </a:r>
              <a:endParaRPr lang="ko-KR" altLang="en-US" b="1" dirty="0"/>
            </a:p>
          </p:txBody>
        </p:sp>
        <p:cxnSp>
          <p:nvCxnSpPr>
            <p:cNvPr id="73" name="직선 화살표 연결선 71"/>
            <p:cNvCxnSpPr/>
            <p:nvPr/>
          </p:nvCxnSpPr>
          <p:spPr>
            <a:xfrm rot="16200000" flipH="1">
              <a:off x="6562441" y="4926832"/>
              <a:ext cx="186924" cy="696462"/>
            </a:xfrm>
            <a:prstGeom prst="straightConnector1">
              <a:avLst/>
            </a:prstGeom>
            <a:ln w="28575">
              <a:solidFill>
                <a:srgbClr val="00B050"/>
              </a:solidFill>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78" name="Cloud 77"/>
          <p:cNvSpPr/>
          <p:nvPr/>
        </p:nvSpPr>
        <p:spPr>
          <a:xfrm>
            <a:off x="3581400" y="2297668"/>
            <a:ext cx="1752600" cy="838200"/>
          </a:xfrm>
          <a:prstGeom prst="cloud">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Speculate</a:t>
            </a:r>
          </a:p>
          <a:p>
            <a:pPr algn="ctr"/>
            <a:r>
              <a:rPr lang="en-US" b="1" dirty="0" smtClean="0">
                <a:solidFill>
                  <a:srgbClr val="FF0000"/>
                </a:solidFill>
              </a:rPr>
              <a:t>Race free</a:t>
            </a:r>
            <a:endParaRPr lang="en-US" b="1" dirty="0">
              <a:solidFill>
                <a:srgbClr val="FF0000"/>
              </a:solidFill>
            </a:endParaRPr>
          </a:p>
        </p:txBody>
      </p:sp>
      <p:sp>
        <p:nvSpPr>
          <p:cNvPr id="67" name="TextBox 66"/>
          <p:cNvSpPr txBox="1"/>
          <p:nvPr/>
        </p:nvSpPr>
        <p:spPr>
          <a:xfrm>
            <a:off x="5511557" y="3429000"/>
            <a:ext cx="1828800" cy="369332"/>
          </a:xfrm>
          <a:prstGeom prst="rect">
            <a:avLst/>
          </a:prstGeom>
          <a:solidFill>
            <a:schemeClr val="bg1"/>
          </a:solidFill>
          <a:ln w="19050">
            <a:solidFill>
              <a:schemeClr val="tx2"/>
            </a:solidFill>
            <a:prstDash val="solid"/>
          </a:ln>
        </p:spPr>
        <p:txBody>
          <a:bodyPr wrap="square" rtlCol="0">
            <a:spAutoFit/>
          </a:bodyPr>
          <a:lstStyle/>
          <a:p>
            <a:pPr algn="ctr"/>
            <a:r>
              <a:rPr lang="en-US" altLang="ko-KR" b="1" dirty="0" smtClean="0">
                <a:solidFill>
                  <a:srgbClr val="FF0000"/>
                </a:solidFill>
              </a:rPr>
              <a:t>Check</a:t>
            </a:r>
            <a:r>
              <a:rPr lang="en-US" altLang="ko-KR" b="1" dirty="0" smtClean="0"/>
              <a:t> B’==B?</a:t>
            </a:r>
          </a:p>
        </p:txBody>
      </p:sp>
      <p:sp>
        <p:nvSpPr>
          <p:cNvPr id="66" name="TextBox 65"/>
          <p:cNvSpPr txBox="1"/>
          <p:nvPr/>
        </p:nvSpPr>
        <p:spPr>
          <a:xfrm>
            <a:off x="1371600" y="3387804"/>
            <a:ext cx="1828800" cy="369332"/>
          </a:xfrm>
          <a:prstGeom prst="rect">
            <a:avLst/>
          </a:prstGeom>
          <a:solidFill>
            <a:schemeClr val="bg1"/>
          </a:solidFill>
          <a:ln w="19050">
            <a:solidFill>
              <a:schemeClr val="tx2"/>
            </a:solidFill>
            <a:prstDash val="solid"/>
          </a:ln>
        </p:spPr>
        <p:txBody>
          <a:bodyPr wrap="square" rtlCol="0">
            <a:spAutoFit/>
          </a:bodyPr>
          <a:lstStyle/>
          <a:p>
            <a:pPr algn="ctr"/>
            <a:r>
              <a:rPr lang="en-US" altLang="ko-KR" b="1" dirty="0" smtClean="0"/>
              <a:t>Checkpoint B</a:t>
            </a:r>
            <a:endParaRPr lang="ko-KR" altLang="en-US" b="1" dirty="0"/>
          </a:p>
        </p:txBody>
      </p:sp>
      <p:sp>
        <p:nvSpPr>
          <p:cNvPr id="35" name="슬라이드 번호 개체 틀 34"/>
          <p:cNvSpPr>
            <a:spLocks noGrp="1"/>
          </p:cNvSpPr>
          <p:nvPr>
            <p:ph type="sldNum" sz="quarter" idx="10"/>
          </p:nvPr>
        </p:nvSpPr>
        <p:spPr/>
        <p:txBody>
          <a:bodyPr/>
          <a:lstStyle/>
          <a:p>
            <a:fld id="{BFAE0065-D70A-430C-B875-A811E4B9B720}" type="slidenum">
              <a:rPr lang="en-US" smtClean="0"/>
              <a:pPr/>
              <a:t>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solidFill>
                  <a:schemeClr val="bg1">
                    <a:lumMod val="65000"/>
                  </a:schemeClr>
                </a:solidFill>
              </a:rPr>
              <a:t>Motivation/Overview</a:t>
            </a:r>
          </a:p>
          <a:p>
            <a:r>
              <a:rPr lang="en-US" sz="2800" b="1" dirty="0" err="1" smtClean="0">
                <a:solidFill>
                  <a:srgbClr val="0000FF"/>
                </a:solidFill>
              </a:rPr>
              <a:t>Respec</a:t>
            </a:r>
            <a:r>
              <a:rPr lang="en-US" sz="2800" b="1" dirty="0" smtClean="0">
                <a:solidFill>
                  <a:srgbClr val="0000FF"/>
                </a:solidFill>
              </a:rPr>
              <a:t> Design</a:t>
            </a:r>
          </a:p>
          <a:p>
            <a:pPr marL="914400" lvl="1" indent="-457200">
              <a:buFont typeface="+mj-lt"/>
              <a:buAutoNum type="arabicPeriod"/>
            </a:pPr>
            <a:r>
              <a:rPr lang="en-US" sz="2400" b="1" dirty="0" smtClean="0"/>
              <a:t>Speculate data race free</a:t>
            </a:r>
          </a:p>
          <a:p>
            <a:pPr marL="914400" lvl="1" indent="-457200">
              <a:buFont typeface="+mj-lt"/>
              <a:buAutoNum type="arabicPeriod"/>
            </a:pPr>
            <a:r>
              <a:rPr lang="en-US" sz="2400" b="1" dirty="0" smtClean="0"/>
              <a:t>Detect </a:t>
            </a:r>
            <a:r>
              <a:rPr lang="en-US" sz="2400" b="1" dirty="0" err="1" smtClean="0"/>
              <a:t>mis</a:t>
            </a:r>
            <a:r>
              <a:rPr lang="en-US" sz="2400" b="1" dirty="0" smtClean="0"/>
              <a:t>-speculation</a:t>
            </a:r>
          </a:p>
          <a:p>
            <a:pPr marL="914400" lvl="1" indent="-457200">
              <a:buFont typeface="+mj-lt"/>
              <a:buAutoNum type="arabicPeriod"/>
            </a:pPr>
            <a:r>
              <a:rPr lang="en-US" sz="2400" b="1" dirty="0" smtClean="0"/>
              <a:t>Rollback and Retry on </a:t>
            </a:r>
            <a:r>
              <a:rPr lang="en-US" sz="2400" b="1" dirty="0" err="1" smtClean="0"/>
              <a:t>mis</a:t>
            </a:r>
            <a:r>
              <a:rPr lang="en-US" sz="2400" b="1" dirty="0" smtClean="0"/>
              <a:t>-speculation</a:t>
            </a:r>
            <a:endParaRPr lang="en-US" sz="2800" b="1" dirty="0" smtClean="0">
              <a:solidFill>
                <a:schemeClr val="bg1">
                  <a:lumMod val="75000"/>
                </a:schemeClr>
              </a:solidFill>
            </a:endParaRPr>
          </a:p>
          <a:p>
            <a:r>
              <a:rPr lang="en-US" sz="2800" dirty="0" smtClean="0"/>
              <a:t>Evaluation</a:t>
            </a:r>
          </a:p>
          <a:p>
            <a:r>
              <a:rPr lang="en-US" sz="2800" dirty="0" smtClean="0"/>
              <a:t>Conclusion</a:t>
            </a:r>
            <a:endParaRPr lang="en-US" sz="2800" dirty="0"/>
          </a:p>
        </p:txBody>
      </p:sp>
      <p:sp>
        <p:nvSpPr>
          <p:cNvPr id="3" name="Title 2"/>
          <p:cNvSpPr>
            <a:spLocks noGrp="1"/>
          </p:cNvSpPr>
          <p:nvPr>
            <p:ph type="title"/>
          </p:nvPr>
        </p:nvSpPr>
        <p:spPr/>
        <p:txBody>
          <a:bodyPr/>
          <a:lstStyle/>
          <a:p>
            <a:r>
              <a:rPr lang="en-US" dirty="0" smtClean="0"/>
              <a:t>Roadmap</a:t>
            </a:r>
            <a:endParaRPr lang="en-US" dirty="0"/>
          </a:p>
        </p:txBody>
      </p:sp>
      <p:sp>
        <p:nvSpPr>
          <p:cNvPr id="6" name="슬라이드 번호 개체 틀 5"/>
          <p:cNvSpPr>
            <a:spLocks noGrp="1"/>
          </p:cNvSpPr>
          <p:nvPr>
            <p:ph type="sldNum" sz="quarter" idx="10"/>
          </p:nvPr>
        </p:nvSpPr>
        <p:spPr/>
        <p:txBody>
          <a:bodyPr/>
          <a:lstStyle/>
          <a:p>
            <a:fld id="{BFAE0065-D70A-430C-B875-A811E4B9B720}"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6800"/>
            <a:ext cx="8686800" cy="5486400"/>
          </a:xfrm>
        </p:spPr>
        <p:txBody>
          <a:bodyPr>
            <a:normAutofit/>
          </a:bodyPr>
          <a:lstStyle/>
          <a:p>
            <a:pPr>
              <a:buNone/>
            </a:pPr>
            <a:r>
              <a:rPr lang="en-US" b="1" dirty="0" smtClean="0"/>
              <a:t>Observation</a:t>
            </a:r>
          </a:p>
          <a:p>
            <a:pPr lvl="1"/>
            <a:r>
              <a:rPr lang="en-US" dirty="0" smtClean="0"/>
              <a:t>Reproducing </a:t>
            </a:r>
            <a:r>
              <a:rPr lang="en-US" b="1" dirty="0" smtClean="0">
                <a:solidFill>
                  <a:srgbClr val="0000FF"/>
                </a:solidFill>
              </a:rPr>
              <a:t>program input </a:t>
            </a:r>
            <a:r>
              <a:rPr lang="en-US" dirty="0" smtClean="0"/>
              <a:t>and happens-before </a:t>
            </a:r>
            <a:r>
              <a:rPr lang="en-US" b="1" dirty="0" smtClean="0">
                <a:solidFill>
                  <a:srgbClr val="0000FF"/>
                </a:solidFill>
              </a:rPr>
              <a:t>order of sync. operations </a:t>
            </a:r>
            <a:r>
              <a:rPr lang="en-US" dirty="0" smtClean="0"/>
              <a:t>guarantees deterministic replay of data-race-free programs </a:t>
            </a:r>
          </a:p>
          <a:p>
            <a:pPr lvl="1">
              <a:buNone/>
            </a:pPr>
            <a:r>
              <a:rPr lang="en-US" dirty="0" smtClean="0"/>
              <a:t>							       </a:t>
            </a:r>
            <a:r>
              <a:rPr lang="en-US" sz="1800" dirty="0" smtClean="0"/>
              <a:t>[</a:t>
            </a:r>
            <a:r>
              <a:rPr lang="en-US" sz="1800" dirty="0" err="1" smtClean="0"/>
              <a:t>Ronsse</a:t>
            </a:r>
            <a:r>
              <a:rPr lang="en-US" sz="1800" dirty="0" smtClean="0"/>
              <a:t> and </a:t>
            </a:r>
            <a:r>
              <a:rPr lang="en-US" sz="1800" dirty="0" err="1" smtClean="0"/>
              <a:t>Bosschere</a:t>
            </a:r>
            <a:r>
              <a:rPr lang="en-US" sz="1800" dirty="0" smtClean="0"/>
              <a:t> ’99]</a:t>
            </a:r>
            <a:endParaRPr lang="en-US" b="1" dirty="0" smtClean="0">
              <a:solidFill>
                <a:schemeClr val="accent1"/>
              </a:solidFill>
            </a:endParaRPr>
          </a:p>
          <a:p>
            <a:endParaRPr lang="en-US" sz="1400" b="1" dirty="0" smtClean="0">
              <a:solidFill>
                <a:schemeClr val="accent1"/>
              </a:solidFill>
            </a:endParaRPr>
          </a:p>
          <a:p>
            <a:pPr>
              <a:buNone/>
            </a:pPr>
            <a:r>
              <a:rPr lang="en-US" b="1" dirty="0" smtClean="0"/>
              <a:t>1) Program input </a:t>
            </a:r>
            <a:r>
              <a:rPr lang="en-US" sz="1800" dirty="0" smtClean="0"/>
              <a:t>( e.g. system calls, signals, etc. )</a:t>
            </a:r>
            <a:endParaRPr lang="en-US" dirty="0" smtClean="0"/>
          </a:p>
          <a:p>
            <a:pPr lvl="1"/>
            <a:r>
              <a:rPr lang="en-US" dirty="0" smtClean="0"/>
              <a:t>Record: Log system call effects</a:t>
            </a:r>
          </a:p>
          <a:p>
            <a:pPr lvl="1"/>
            <a:r>
              <a:rPr lang="en-US" dirty="0" smtClean="0"/>
              <a:t>Replay: Emulate system call</a:t>
            </a:r>
          </a:p>
          <a:p>
            <a:pPr lvl="2"/>
            <a:endParaRPr lang="en-US" dirty="0" smtClean="0"/>
          </a:p>
          <a:p>
            <a:pPr>
              <a:buNone/>
            </a:pPr>
            <a:r>
              <a:rPr lang="en-US" b="1" dirty="0" smtClean="0"/>
              <a:t>2) Synchronization Operations</a:t>
            </a:r>
          </a:p>
          <a:p>
            <a:pPr lvl="1"/>
            <a:r>
              <a:rPr lang="en-US" dirty="0" smtClean="0"/>
              <a:t>Record and replay happens-before order </a:t>
            </a:r>
          </a:p>
          <a:p>
            <a:pPr lvl="1"/>
            <a:r>
              <a:rPr lang="en-US" dirty="0" smtClean="0"/>
              <a:t>Instrument common (not all) synchronization primitives in </a:t>
            </a:r>
            <a:r>
              <a:rPr lang="en-US" dirty="0" err="1" smtClean="0">
                <a:latin typeface="Courier New" pitchFamily="49" charset="0"/>
                <a:cs typeface="Courier New" pitchFamily="49" charset="0"/>
              </a:rPr>
              <a:t>glibc</a:t>
            </a:r>
            <a:r>
              <a:rPr lang="en-US" dirty="0" smtClean="0"/>
              <a:t> </a:t>
            </a:r>
          </a:p>
          <a:p>
            <a:endParaRPr lang="en-US" dirty="0" smtClean="0"/>
          </a:p>
          <a:p>
            <a:pPr lvl="2"/>
            <a:endParaRPr lang="en-US" dirty="0" smtClean="0"/>
          </a:p>
        </p:txBody>
      </p:sp>
      <p:sp>
        <p:nvSpPr>
          <p:cNvPr id="3" name="Title 2"/>
          <p:cNvSpPr>
            <a:spLocks noGrp="1"/>
          </p:cNvSpPr>
          <p:nvPr>
            <p:ph type="title"/>
          </p:nvPr>
        </p:nvSpPr>
        <p:spPr>
          <a:xfrm>
            <a:off x="762000" y="152400"/>
            <a:ext cx="8382000" cy="533400"/>
          </a:xfrm>
        </p:spPr>
        <p:txBody>
          <a:bodyPr/>
          <a:lstStyle/>
          <a:p>
            <a:r>
              <a:rPr lang="en-US" dirty="0" smtClean="0"/>
              <a:t>Deterministic Replay of Data-race-free Programs</a:t>
            </a:r>
          </a:p>
        </p:txBody>
      </p:sp>
      <p:sp>
        <p:nvSpPr>
          <p:cNvPr id="6" name="슬라이드 번호 개체 틀 5"/>
          <p:cNvSpPr>
            <a:spLocks noGrp="1"/>
          </p:cNvSpPr>
          <p:nvPr>
            <p:ph type="sldNum" sz="quarter" idx="10"/>
          </p:nvPr>
        </p:nvSpPr>
        <p:spPr/>
        <p:txBody>
          <a:bodyPr/>
          <a:lstStyle/>
          <a:p>
            <a:fld id="{BFAE0065-D70A-430C-B875-A811E4B9B720}" type="slidenum">
              <a:rPr lang="en-US" smtClean="0"/>
              <a:pPr/>
              <a:t>7</a:t>
            </a:fld>
            <a:endParaRPr lang="en-US" dirty="0"/>
          </a:p>
        </p:txBody>
      </p:sp>
      <p:sp>
        <p:nvSpPr>
          <p:cNvPr id="5" name="TextBox 4"/>
          <p:cNvSpPr txBox="1"/>
          <p:nvPr/>
        </p:nvSpPr>
        <p:spPr>
          <a:xfrm>
            <a:off x="4282440" y="3210560"/>
            <a:ext cx="1544462" cy="788421"/>
          </a:xfrm>
          <a:prstGeom prst="rect">
            <a:avLst/>
          </a:prstGeom>
          <a:noFill/>
        </p:spPr>
        <p:txBody>
          <a:bodyPr wrap="none" rtlCol="0">
            <a:spAutoFit/>
          </a:bodyPr>
          <a:lstStyle/>
          <a:p>
            <a:pPr>
              <a:lnSpc>
                <a:spcPts val="2800"/>
              </a:lnSpc>
            </a:pPr>
            <a:r>
              <a:rPr lang="en-US" sz="2000" dirty="0" smtClean="0"/>
              <a:t>+  total order</a:t>
            </a:r>
          </a:p>
          <a:p>
            <a:pPr>
              <a:lnSpc>
                <a:spcPts val="2800"/>
              </a:lnSpc>
            </a:pPr>
            <a:r>
              <a:rPr lang="en-US" sz="2000" dirty="0" smtClean="0"/>
              <a:t>+  total order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001000" cy="533400"/>
          </a:xfrm>
        </p:spPr>
        <p:txBody>
          <a:bodyPr/>
          <a:lstStyle/>
          <a:p>
            <a:r>
              <a:rPr lang="en-US" dirty="0" smtClean="0"/>
              <a:t>What if a program is </a:t>
            </a:r>
            <a:r>
              <a:rPr lang="en-US" dirty="0" smtClean="0">
                <a:solidFill>
                  <a:srgbClr val="FF0000"/>
                </a:solidFill>
              </a:rPr>
              <a:t>NOT </a:t>
            </a:r>
            <a:r>
              <a:rPr lang="en-US" dirty="0" smtClean="0"/>
              <a:t>race free?</a:t>
            </a:r>
          </a:p>
        </p:txBody>
      </p:sp>
      <p:sp>
        <p:nvSpPr>
          <p:cNvPr id="3" name="Content Placeholder 2"/>
          <p:cNvSpPr>
            <a:spLocks noGrp="1"/>
          </p:cNvSpPr>
          <p:nvPr>
            <p:ph idx="1"/>
          </p:nvPr>
        </p:nvSpPr>
        <p:spPr>
          <a:xfrm>
            <a:off x="457200" y="990600"/>
            <a:ext cx="8534400" cy="5410200"/>
          </a:xfrm>
        </p:spPr>
        <p:txBody>
          <a:bodyPr>
            <a:normAutofit/>
          </a:bodyPr>
          <a:lstStyle/>
          <a:p>
            <a:pPr marL="342900" lvl="1" indent="-342900">
              <a:buNone/>
            </a:pPr>
            <a:r>
              <a:rPr lang="en-US" sz="2400" b="1" dirty="0" smtClean="0"/>
              <a:t>Problem</a:t>
            </a:r>
            <a:endParaRPr lang="en-US" sz="2200" b="1" dirty="0" smtClean="0"/>
          </a:p>
          <a:p>
            <a:pPr marL="742950" lvl="2" indent="-342900"/>
            <a:r>
              <a:rPr lang="en-US" sz="2000" dirty="0" smtClean="0"/>
              <a:t>Need to detect </a:t>
            </a:r>
            <a:r>
              <a:rPr lang="en-US" sz="2000" dirty="0" err="1" smtClean="0"/>
              <a:t>mis</a:t>
            </a:r>
            <a:r>
              <a:rPr lang="en-US" sz="2000" dirty="0" smtClean="0"/>
              <a:t>-speculation</a:t>
            </a:r>
          </a:p>
          <a:p>
            <a:pPr marL="742950" lvl="2" indent="-342900"/>
            <a:r>
              <a:rPr lang="en-US" sz="2000" dirty="0" smtClean="0"/>
              <a:t>Data race detector is too heavy-weight</a:t>
            </a:r>
          </a:p>
          <a:p>
            <a:pPr marL="342900" lvl="1" indent="-342900">
              <a:buNone/>
            </a:pPr>
            <a:endParaRPr lang="en-US" dirty="0" smtClean="0"/>
          </a:p>
          <a:p>
            <a:pPr marL="342900" lvl="1" indent="-342900">
              <a:buNone/>
            </a:pPr>
            <a:r>
              <a:rPr lang="en-US" sz="2400" b="1" dirty="0" smtClean="0"/>
              <a:t>Insight: </a:t>
            </a:r>
            <a:r>
              <a:rPr lang="en-US" sz="2400" b="1" dirty="0" smtClean="0">
                <a:solidFill>
                  <a:srgbClr val="0000FF"/>
                </a:solidFill>
              </a:rPr>
              <a:t>External Determinism</a:t>
            </a:r>
            <a:r>
              <a:rPr lang="en-US" sz="2400" b="1" dirty="0" smtClean="0"/>
              <a:t> is sufficient</a:t>
            </a:r>
            <a:endParaRPr lang="en-US" sz="2400" dirty="0" smtClean="0">
              <a:solidFill>
                <a:srgbClr val="0000FF"/>
              </a:solidFill>
            </a:endParaRPr>
          </a:p>
          <a:p>
            <a:pPr marL="742950" lvl="2" indent="-342900"/>
            <a:r>
              <a:rPr lang="en-US" sz="2000" dirty="0" smtClean="0"/>
              <a:t>Not necessary to replay data races</a:t>
            </a:r>
          </a:p>
          <a:p>
            <a:pPr marL="742950" lvl="2" indent="-342900"/>
            <a:endParaRPr lang="en-US" sz="1400" dirty="0" smtClean="0"/>
          </a:p>
          <a:p>
            <a:pPr marL="742950" lvl="2" indent="-342900"/>
            <a:r>
              <a:rPr lang="en-US" sz="2000" dirty="0" smtClean="0"/>
              <a:t>Ensure that the replayed process produces the </a:t>
            </a:r>
            <a:r>
              <a:rPr lang="en-US" sz="2000" b="1" dirty="0" smtClean="0">
                <a:solidFill>
                  <a:srgbClr val="FF0000"/>
                </a:solidFill>
              </a:rPr>
              <a:t>same visible effects </a:t>
            </a:r>
            <a:br>
              <a:rPr lang="en-US" sz="2000" b="1" dirty="0" smtClean="0">
                <a:solidFill>
                  <a:srgbClr val="FF0000"/>
                </a:solidFill>
              </a:rPr>
            </a:br>
            <a:r>
              <a:rPr lang="en-US" sz="2000" dirty="0" smtClean="0"/>
              <a:t>as the recorded process to an external observer</a:t>
            </a:r>
          </a:p>
          <a:p>
            <a:pPr marL="742950" lvl="2" indent="-342900">
              <a:buNone/>
            </a:pPr>
            <a:endParaRPr lang="en-US" sz="1400" dirty="0" smtClean="0"/>
          </a:p>
          <a:p>
            <a:pPr marL="742950" lvl="2" indent="-342900" algn="ctr">
              <a:buNone/>
            </a:pPr>
            <a:r>
              <a:rPr lang="en-US" sz="2000" b="1" dirty="0" smtClean="0"/>
              <a:t>Visible effects = System output + Final program state</a:t>
            </a:r>
          </a:p>
          <a:p>
            <a:pPr marL="742950" lvl="2" indent="-342900">
              <a:buNone/>
            </a:pPr>
            <a:endParaRPr lang="en-US" sz="2000" dirty="0" smtClean="0"/>
          </a:p>
          <a:p>
            <a:pPr marL="342900" lvl="1" indent="-342900">
              <a:buNone/>
            </a:pPr>
            <a:r>
              <a:rPr lang="en-US" sz="2400" b="1" dirty="0" smtClean="0"/>
              <a:t>Solution: </a:t>
            </a:r>
            <a:r>
              <a:rPr lang="en-US" sz="2400" b="1" dirty="0" smtClean="0">
                <a:solidFill>
                  <a:srgbClr val="0000FF"/>
                </a:solidFill>
              </a:rPr>
              <a:t>Divergence checks</a:t>
            </a:r>
          </a:p>
          <a:p>
            <a:pPr marL="742950" lvl="2" indent="-342900"/>
            <a:r>
              <a:rPr lang="en-US" sz="2000" dirty="0" smtClean="0"/>
              <a:t>Detect </a:t>
            </a:r>
            <a:r>
              <a:rPr lang="en-US" sz="2000" dirty="0" err="1" smtClean="0"/>
              <a:t>mis</a:t>
            </a:r>
            <a:r>
              <a:rPr lang="en-US" sz="2000" dirty="0" smtClean="0"/>
              <a:t>-speculation when the replay is not externally deterministic </a:t>
            </a:r>
          </a:p>
        </p:txBody>
      </p:sp>
      <p:sp>
        <p:nvSpPr>
          <p:cNvPr id="6" name="슬라이드 번호 개체 틀 5"/>
          <p:cNvSpPr>
            <a:spLocks noGrp="1"/>
          </p:cNvSpPr>
          <p:nvPr>
            <p:ph type="sldNum" sz="quarter" idx="10"/>
          </p:nvPr>
        </p:nvSpPr>
        <p:spPr/>
        <p:txBody>
          <a:bodyPr/>
          <a:lstStyle/>
          <a:p>
            <a:fld id="{BFAE0065-D70A-430C-B875-A811E4B9B720}" type="slidenum">
              <a:rPr lang="en-US" smtClean="0"/>
              <a:pPr/>
              <a:t>8</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57200" y="990600"/>
            <a:ext cx="8534400" cy="1295400"/>
          </a:xfrm>
        </p:spPr>
        <p:txBody>
          <a:bodyPr>
            <a:normAutofit/>
          </a:bodyPr>
          <a:lstStyle/>
          <a:p>
            <a:pPr>
              <a:buNone/>
            </a:pPr>
            <a:r>
              <a:rPr lang="en-US" altLang="ko-KR" b="1" dirty="0" smtClean="0"/>
              <a:t>1) System Output Check</a:t>
            </a:r>
          </a:p>
          <a:p>
            <a:pPr lvl="1"/>
            <a:r>
              <a:rPr lang="en-US" altLang="ko-KR" dirty="0" smtClean="0"/>
              <a:t>For every system call, compare </a:t>
            </a:r>
            <a:r>
              <a:rPr lang="en-US" altLang="ko-KR" b="1" dirty="0" smtClean="0">
                <a:solidFill>
                  <a:srgbClr val="FF0000"/>
                </a:solidFill>
              </a:rPr>
              <a:t>system call argument</a:t>
            </a:r>
          </a:p>
          <a:p>
            <a:pPr lvl="1"/>
            <a:r>
              <a:rPr lang="en-US" altLang="ko-KR" dirty="0" smtClean="0"/>
              <a:t>Ensure that the replay produces the </a:t>
            </a:r>
            <a:r>
              <a:rPr lang="en-US" altLang="ko-KR" b="1" dirty="0" smtClean="0">
                <a:solidFill>
                  <a:srgbClr val="0000FF"/>
                </a:solidFill>
              </a:rPr>
              <a:t>same output </a:t>
            </a:r>
            <a:r>
              <a:rPr lang="en-US" altLang="ko-KR" dirty="0" smtClean="0"/>
              <a:t>as the recorded process</a:t>
            </a:r>
          </a:p>
        </p:txBody>
      </p:sp>
      <p:sp>
        <p:nvSpPr>
          <p:cNvPr id="3" name="제목 2"/>
          <p:cNvSpPr>
            <a:spLocks noGrp="1"/>
          </p:cNvSpPr>
          <p:nvPr>
            <p:ph type="title"/>
          </p:nvPr>
        </p:nvSpPr>
        <p:spPr>
          <a:xfrm>
            <a:off x="990600" y="152400"/>
            <a:ext cx="7924800" cy="533400"/>
          </a:xfrm>
        </p:spPr>
        <p:txBody>
          <a:bodyPr/>
          <a:lstStyle/>
          <a:p>
            <a:r>
              <a:rPr lang="en-US" altLang="ko-KR" dirty="0" smtClean="0"/>
              <a:t>Divergence Check #1 – System Output</a:t>
            </a:r>
            <a:endParaRPr lang="ko-KR" altLang="en-US" dirty="0"/>
          </a:p>
        </p:txBody>
      </p:sp>
      <p:sp>
        <p:nvSpPr>
          <p:cNvPr id="14" name="오른쪽 화살표 46"/>
          <p:cNvSpPr/>
          <p:nvPr/>
        </p:nvSpPr>
        <p:spPr>
          <a:xfrm rot="337774">
            <a:off x="3226422" y="3002310"/>
            <a:ext cx="1928826" cy="214314"/>
          </a:xfrm>
          <a:prstGeom prst="rightArrow">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6" name="Group 13"/>
          <p:cNvGrpSpPr/>
          <p:nvPr/>
        </p:nvGrpSpPr>
        <p:grpSpPr>
          <a:xfrm>
            <a:off x="1473822" y="3346375"/>
            <a:ext cx="2292268" cy="1073225"/>
            <a:chOff x="1600200" y="3733800"/>
            <a:chExt cx="2292268" cy="1073225"/>
          </a:xfrm>
        </p:grpSpPr>
        <p:sp>
          <p:nvSpPr>
            <p:cNvPr id="17" name="TextBox 16"/>
            <p:cNvSpPr txBox="1"/>
            <p:nvPr/>
          </p:nvSpPr>
          <p:spPr>
            <a:xfrm>
              <a:off x="1600200" y="3733800"/>
              <a:ext cx="813043" cy="369332"/>
            </a:xfrm>
            <a:prstGeom prst="rect">
              <a:avLst/>
            </a:prstGeom>
            <a:noFill/>
          </p:spPr>
          <p:txBody>
            <a:bodyPr wrap="none" rtlCol="0">
              <a:spAutoFit/>
            </a:bodyPr>
            <a:lstStyle/>
            <a:p>
              <a:r>
                <a:rPr lang="en-US" altLang="ko-KR" b="1" dirty="0" smtClean="0"/>
                <a:t>Lock(l)</a:t>
              </a:r>
              <a:endParaRPr lang="ko-KR" altLang="en-US" b="1" dirty="0"/>
            </a:p>
          </p:txBody>
        </p:sp>
        <p:sp>
          <p:nvSpPr>
            <p:cNvPr id="18" name="TextBox 17"/>
            <p:cNvSpPr txBox="1"/>
            <p:nvPr/>
          </p:nvSpPr>
          <p:spPr>
            <a:xfrm>
              <a:off x="1600200" y="4038600"/>
              <a:ext cx="1045479" cy="369332"/>
            </a:xfrm>
            <a:prstGeom prst="rect">
              <a:avLst/>
            </a:prstGeom>
            <a:noFill/>
          </p:spPr>
          <p:txBody>
            <a:bodyPr wrap="none" rtlCol="0">
              <a:spAutoFit/>
            </a:bodyPr>
            <a:lstStyle/>
            <a:p>
              <a:r>
                <a:rPr lang="en-US" altLang="ko-KR" b="1" dirty="0" smtClean="0"/>
                <a:t>Unlock(l)</a:t>
              </a:r>
              <a:endParaRPr lang="ko-KR" altLang="en-US" b="1" dirty="0"/>
            </a:p>
          </p:txBody>
        </p:sp>
        <p:sp>
          <p:nvSpPr>
            <p:cNvPr id="19" name="TextBox 18"/>
            <p:cNvSpPr txBox="1"/>
            <p:nvPr/>
          </p:nvSpPr>
          <p:spPr>
            <a:xfrm>
              <a:off x="3079425" y="4437693"/>
              <a:ext cx="813043" cy="369332"/>
            </a:xfrm>
            <a:prstGeom prst="rect">
              <a:avLst/>
            </a:prstGeom>
            <a:noFill/>
          </p:spPr>
          <p:txBody>
            <a:bodyPr wrap="none" rtlCol="0">
              <a:spAutoFit/>
            </a:bodyPr>
            <a:lstStyle/>
            <a:p>
              <a:r>
                <a:rPr lang="en-US" altLang="ko-KR" b="1" dirty="0" smtClean="0"/>
                <a:t>Lock(l)</a:t>
              </a:r>
              <a:endParaRPr lang="ko-KR" altLang="en-US" b="1" dirty="0"/>
            </a:p>
          </p:txBody>
        </p:sp>
        <p:cxnSp>
          <p:nvCxnSpPr>
            <p:cNvPr id="20" name="직선 화살표 연결선 71"/>
            <p:cNvCxnSpPr>
              <a:stCxn id="18" idx="2"/>
            </p:cNvCxnSpPr>
            <p:nvPr/>
          </p:nvCxnSpPr>
          <p:spPr>
            <a:xfrm rot="16200000" flipH="1">
              <a:off x="2377709" y="4153163"/>
              <a:ext cx="186924" cy="696462"/>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21" name="Group 18"/>
          <p:cNvGrpSpPr/>
          <p:nvPr/>
        </p:nvGrpSpPr>
        <p:grpSpPr>
          <a:xfrm>
            <a:off x="5452657" y="3566983"/>
            <a:ext cx="2371697" cy="1034834"/>
            <a:chOff x="5579035" y="4088715"/>
            <a:chExt cx="2371697" cy="1034834"/>
          </a:xfrm>
        </p:grpSpPr>
        <p:sp>
          <p:nvSpPr>
            <p:cNvPr id="22" name="TextBox 21"/>
            <p:cNvSpPr txBox="1"/>
            <p:nvPr/>
          </p:nvSpPr>
          <p:spPr>
            <a:xfrm>
              <a:off x="5579035" y="4088715"/>
              <a:ext cx="867545" cy="369332"/>
            </a:xfrm>
            <a:prstGeom prst="rect">
              <a:avLst/>
            </a:prstGeom>
            <a:noFill/>
          </p:spPr>
          <p:txBody>
            <a:bodyPr wrap="none" rtlCol="0">
              <a:spAutoFit/>
            </a:bodyPr>
            <a:lstStyle/>
            <a:p>
              <a:r>
                <a:rPr lang="en-US" altLang="ko-KR" b="1" dirty="0" smtClean="0"/>
                <a:t>Lock(l’)</a:t>
              </a:r>
              <a:endParaRPr lang="ko-KR" altLang="en-US" b="1" dirty="0"/>
            </a:p>
          </p:txBody>
        </p:sp>
        <p:sp>
          <p:nvSpPr>
            <p:cNvPr id="23" name="TextBox 22"/>
            <p:cNvSpPr txBox="1"/>
            <p:nvPr/>
          </p:nvSpPr>
          <p:spPr>
            <a:xfrm>
              <a:off x="5579035" y="4343400"/>
              <a:ext cx="1099981" cy="369332"/>
            </a:xfrm>
            <a:prstGeom prst="rect">
              <a:avLst/>
            </a:prstGeom>
            <a:noFill/>
          </p:spPr>
          <p:txBody>
            <a:bodyPr wrap="none" rtlCol="0">
              <a:spAutoFit/>
            </a:bodyPr>
            <a:lstStyle/>
            <a:p>
              <a:r>
                <a:rPr lang="en-US" altLang="ko-KR" b="1" dirty="0" smtClean="0"/>
                <a:t>Unlock(l’)</a:t>
              </a:r>
              <a:endParaRPr lang="ko-KR" altLang="en-US" b="1" dirty="0"/>
            </a:p>
          </p:txBody>
        </p:sp>
        <p:sp>
          <p:nvSpPr>
            <p:cNvPr id="24" name="TextBox 23"/>
            <p:cNvSpPr txBox="1"/>
            <p:nvPr/>
          </p:nvSpPr>
          <p:spPr>
            <a:xfrm>
              <a:off x="7083187" y="4754217"/>
              <a:ext cx="867545" cy="369332"/>
            </a:xfrm>
            <a:prstGeom prst="rect">
              <a:avLst/>
            </a:prstGeom>
            <a:noFill/>
          </p:spPr>
          <p:txBody>
            <a:bodyPr wrap="none" rtlCol="0">
              <a:spAutoFit/>
            </a:bodyPr>
            <a:lstStyle/>
            <a:p>
              <a:r>
                <a:rPr lang="en-US" altLang="ko-KR" b="1" dirty="0" smtClean="0"/>
                <a:t>Lock(l’)</a:t>
              </a:r>
              <a:endParaRPr lang="ko-KR" altLang="en-US" b="1" dirty="0"/>
            </a:p>
          </p:txBody>
        </p:sp>
        <p:cxnSp>
          <p:nvCxnSpPr>
            <p:cNvPr id="25" name="직선 화살표 연결선 90"/>
            <p:cNvCxnSpPr>
              <a:stCxn id="23" idx="2"/>
            </p:cNvCxnSpPr>
            <p:nvPr/>
          </p:nvCxnSpPr>
          <p:spPr>
            <a:xfrm rot="16200000" flipH="1">
              <a:off x="6402232" y="4439525"/>
              <a:ext cx="182560" cy="728973"/>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49" name="그룹 48"/>
          <p:cNvGrpSpPr/>
          <p:nvPr/>
        </p:nvGrpSpPr>
        <p:grpSpPr>
          <a:xfrm>
            <a:off x="1245222" y="2438400"/>
            <a:ext cx="1913562" cy="3810000"/>
            <a:chOff x="1245222" y="2438400"/>
            <a:chExt cx="1913562" cy="3810000"/>
          </a:xfrm>
        </p:grpSpPr>
        <p:cxnSp>
          <p:nvCxnSpPr>
            <p:cNvPr id="6" name="직선 연결선 5"/>
            <p:cNvCxnSpPr/>
            <p:nvPr/>
          </p:nvCxnSpPr>
          <p:spPr>
            <a:xfrm rot="16200000" flipH="1">
              <a:off x="93740" y="4243118"/>
              <a:ext cx="2880000" cy="32564"/>
            </a:xfrm>
            <a:prstGeom prst="line">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p:nvCxnSpPr>
          <p:spPr>
            <a:xfrm rot="16200000" flipH="1">
              <a:off x="1458433" y="4236211"/>
              <a:ext cx="2880000" cy="46378"/>
            </a:xfrm>
            <a:prstGeom prst="line">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302350" y="2438400"/>
              <a:ext cx="434734" cy="369332"/>
            </a:xfrm>
            <a:prstGeom prst="rect">
              <a:avLst/>
            </a:prstGeom>
            <a:noFill/>
          </p:spPr>
          <p:txBody>
            <a:bodyPr wrap="none" rtlCol="0">
              <a:spAutoFit/>
            </a:bodyPr>
            <a:lstStyle/>
            <a:p>
              <a:r>
                <a:rPr lang="en-US" altLang="ko-KR" dirty="0" smtClean="0"/>
                <a:t>T1</a:t>
              </a:r>
              <a:endParaRPr lang="ko-KR" altLang="en-US" dirty="0"/>
            </a:p>
          </p:txBody>
        </p:sp>
        <p:sp>
          <p:nvSpPr>
            <p:cNvPr id="11" name="TextBox 10"/>
            <p:cNvSpPr txBox="1"/>
            <p:nvPr/>
          </p:nvSpPr>
          <p:spPr>
            <a:xfrm>
              <a:off x="2653566" y="2438400"/>
              <a:ext cx="434734" cy="369332"/>
            </a:xfrm>
            <a:prstGeom prst="rect">
              <a:avLst/>
            </a:prstGeom>
            <a:noFill/>
          </p:spPr>
          <p:txBody>
            <a:bodyPr wrap="none" rtlCol="0">
              <a:spAutoFit/>
            </a:bodyPr>
            <a:lstStyle/>
            <a:p>
              <a:r>
                <a:rPr lang="en-US" altLang="ko-KR" dirty="0" smtClean="0"/>
                <a:t>T2</a:t>
              </a:r>
              <a:endParaRPr lang="ko-KR" altLang="en-US" dirty="0"/>
            </a:p>
          </p:txBody>
        </p:sp>
        <p:sp>
          <p:nvSpPr>
            <p:cNvPr id="26" name="TextBox 25"/>
            <p:cNvSpPr txBox="1"/>
            <p:nvPr/>
          </p:nvSpPr>
          <p:spPr>
            <a:xfrm>
              <a:off x="1245222" y="2819400"/>
              <a:ext cx="1828800" cy="369332"/>
            </a:xfrm>
            <a:prstGeom prst="rect">
              <a:avLst/>
            </a:prstGeom>
            <a:solidFill>
              <a:schemeClr val="bg1"/>
            </a:solidFill>
            <a:ln w="19050">
              <a:solidFill>
                <a:schemeClr val="tx2"/>
              </a:solidFill>
              <a:prstDash val="solid"/>
            </a:ln>
          </p:spPr>
          <p:txBody>
            <a:bodyPr wrap="square" rtlCol="0">
              <a:spAutoFit/>
            </a:bodyPr>
            <a:lstStyle/>
            <a:p>
              <a:pPr algn="ctr"/>
              <a:r>
                <a:rPr lang="en-US" altLang="ko-KR" b="1" dirty="0" smtClean="0"/>
                <a:t>Start A</a:t>
              </a:r>
              <a:endParaRPr lang="ko-KR" altLang="en-US" b="1" dirty="0"/>
            </a:p>
          </p:txBody>
        </p:sp>
        <p:sp>
          <p:nvSpPr>
            <p:cNvPr id="40" name="TextBox 39"/>
            <p:cNvSpPr txBox="1"/>
            <p:nvPr/>
          </p:nvSpPr>
          <p:spPr>
            <a:xfrm>
              <a:off x="1321422" y="5879068"/>
              <a:ext cx="1837362" cy="369332"/>
            </a:xfrm>
            <a:prstGeom prst="rect">
              <a:avLst/>
            </a:prstGeom>
            <a:solidFill>
              <a:schemeClr val="bg2">
                <a:lumMod val="75000"/>
              </a:schemeClr>
            </a:solidFill>
          </p:spPr>
          <p:txBody>
            <a:bodyPr wrap="none" rtlCol="0">
              <a:spAutoFit/>
            </a:bodyPr>
            <a:lstStyle/>
            <a:p>
              <a:r>
                <a:rPr lang="en-US" altLang="ko-KR" dirty="0" smtClean="0"/>
                <a:t>Recorded Process</a:t>
              </a:r>
              <a:endParaRPr lang="ko-KR" altLang="en-US" dirty="0"/>
            </a:p>
          </p:txBody>
        </p:sp>
      </p:grpSp>
      <p:grpSp>
        <p:nvGrpSpPr>
          <p:cNvPr id="50" name="그룹 49"/>
          <p:cNvGrpSpPr/>
          <p:nvPr/>
        </p:nvGrpSpPr>
        <p:grpSpPr>
          <a:xfrm>
            <a:off x="5283822" y="2678668"/>
            <a:ext cx="1905000" cy="3569732"/>
            <a:chOff x="5283822" y="2678668"/>
            <a:chExt cx="1905000" cy="3569732"/>
          </a:xfrm>
        </p:grpSpPr>
        <p:cxnSp>
          <p:nvCxnSpPr>
            <p:cNvPr id="8" name="직선 연결선 7"/>
            <p:cNvCxnSpPr/>
            <p:nvPr/>
          </p:nvCxnSpPr>
          <p:spPr>
            <a:xfrm rot="5400000">
              <a:off x="4162431" y="4397992"/>
              <a:ext cx="2700000" cy="17"/>
            </a:xfrm>
            <a:prstGeom prst="line">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rot="5400000">
              <a:off x="5534419" y="4397603"/>
              <a:ext cx="2700000" cy="794"/>
            </a:xfrm>
            <a:prstGeom prst="line">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02878" y="2678668"/>
              <a:ext cx="487634" cy="369332"/>
            </a:xfrm>
            <a:prstGeom prst="rect">
              <a:avLst/>
            </a:prstGeom>
            <a:noFill/>
          </p:spPr>
          <p:txBody>
            <a:bodyPr wrap="none" rtlCol="0">
              <a:spAutoFit/>
            </a:bodyPr>
            <a:lstStyle/>
            <a:p>
              <a:r>
                <a:rPr lang="en-US" altLang="ko-KR" dirty="0" smtClean="0"/>
                <a:t>T1’</a:t>
              </a:r>
              <a:endParaRPr lang="ko-KR" altLang="en-US" dirty="0"/>
            </a:p>
          </p:txBody>
        </p:sp>
        <p:sp>
          <p:nvSpPr>
            <p:cNvPr id="13" name="TextBox 12"/>
            <p:cNvSpPr txBox="1"/>
            <p:nvPr/>
          </p:nvSpPr>
          <p:spPr>
            <a:xfrm>
              <a:off x="6655422" y="2678668"/>
              <a:ext cx="487634" cy="369332"/>
            </a:xfrm>
            <a:prstGeom prst="rect">
              <a:avLst/>
            </a:prstGeom>
            <a:noFill/>
          </p:spPr>
          <p:txBody>
            <a:bodyPr wrap="none" rtlCol="0">
              <a:spAutoFit/>
            </a:bodyPr>
            <a:lstStyle/>
            <a:p>
              <a:r>
                <a:rPr lang="en-US" altLang="ko-KR" dirty="0" smtClean="0"/>
                <a:t>T2’</a:t>
              </a:r>
              <a:endParaRPr lang="ko-KR" altLang="en-US" dirty="0"/>
            </a:p>
          </p:txBody>
        </p:sp>
        <p:sp>
          <p:nvSpPr>
            <p:cNvPr id="27" name="TextBox 26"/>
            <p:cNvSpPr txBox="1"/>
            <p:nvPr/>
          </p:nvSpPr>
          <p:spPr>
            <a:xfrm>
              <a:off x="5360022" y="3059668"/>
              <a:ext cx="1828800" cy="369332"/>
            </a:xfrm>
            <a:prstGeom prst="rect">
              <a:avLst/>
            </a:prstGeom>
            <a:solidFill>
              <a:schemeClr val="bg1"/>
            </a:solidFill>
            <a:ln w="19050">
              <a:solidFill>
                <a:schemeClr val="tx2"/>
              </a:solidFill>
              <a:prstDash val="solid"/>
            </a:ln>
          </p:spPr>
          <p:txBody>
            <a:bodyPr wrap="square" rtlCol="0">
              <a:spAutoFit/>
            </a:bodyPr>
            <a:lstStyle/>
            <a:p>
              <a:pPr algn="ctr"/>
              <a:r>
                <a:rPr lang="en-US" altLang="ko-KR" b="1" dirty="0" smtClean="0"/>
                <a:t>Start A’</a:t>
              </a:r>
              <a:endParaRPr lang="ko-KR" altLang="en-US" b="1" dirty="0" smtClean="0"/>
            </a:p>
          </p:txBody>
        </p:sp>
        <p:sp>
          <p:nvSpPr>
            <p:cNvPr id="41" name="TextBox 40"/>
            <p:cNvSpPr txBox="1"/>
            <p:nvPr/>
          </p:nvSpPr>
          <p:spPr>
            <a:xfrm>
              <a:off x="5283822" y="5879068"/>
              <a:ext cx="1803251" cy="369332"/>
            </a:xfrm>
            <a:prstGeom prst="rect">
              <a:avLst/>
            </a:prstGeom>
            <a:solidFill>
              <a:schemeClr val="bg2">
                <a:lumMod val="75000"/>
              </a:schemeClr>
            </a:solidFill>
          </p:spPr>
          <p:txBody>
            <a:bodyPr wrap="none" rtlCol="0">
              <a:spAutoFit/>
            </a:bodyPr>
            <a:lstStyle/>
            <a:p>
              <a:pPr algn="ctr"/>
              <a:r>
                <a:rPr lang="en-US" altLang="ko-KR" dirty="0" smtClean="0"/>
                <a:t>Replayed Process</a:t>
              </a:r>
            </a:p>
          </p:txBody>
        </p:sp>
      </p:grpSp>
      <p:sp>
        <p:nvSpPr>
          <p:cNvPr id="44" name="TextBox 43"/>
          <p:cNvSpPr txBox="1"/>
          <p:nvPr/>
        </p:nvSpPr>
        <p:spPr>
          <a:xfrm>
            <a:off x="6934200" y="5334000"/>
            <a:ext cx="1963038" cy="461665"/>
          </a:xfrm>
          <a:prstGeom prst="rect">
            <a:avLst/>
          </a:prstGeom>
          <a:noFill/>
        </p:spPr>
        <p:txBody>
          <a:bodyPr wrap="none" rtlCol="0">
            <a:spAutoFit/>
          </a:bodyPr>
          <a:lstStyle/>
          <a:p>
            <a:r>
              <a:rPr lang="en-US" sz="2400" b="1" dirty="0" smtClean="0">
                <a:solidFill>
                  <a:srgbClr val="FF0000"/>
                </a:solidFill>
              </a:rPr>
              <a:t>Check O’==O?</a:t>
            </a:r>
            <a:endParaRPr lang="en-US" sz="2400" b="1" dirty="0">
              <a:solidFill>
                <a:srgbClr val="FF0000"/>
              </a:solidFill>
            </a:endParaRPr>
          </a:p>
        </p:txBody>
      </p:sp>
      <p:grpSp>
        <p:nvGrpSpPr>
          <p:cNvPr id="28" name="Group 28"/>
          <p:cNvGrpSpPr/>
          <p:nvPr/>
        </p:nvGrpSpPr>
        <p:grpSpPr>
          <a:xfrm>
            <a:off x="1444005" y="4419600"/>
            <a:ext cx="2756354" cy="902732"/>
            <a:chOff x="1570383" y="5040868"/>
            <a:chExt cx="2756354" cy="902732"/>
          </a:xfrm>
        </p:grpSpPr>
        <p:sp>
          <p:nvSpPr>
            <p:cNvPr id="29" name="TextBox 28"/>
            <p:cNvSpPr txBox="1"/>
            <p:nvPr/>
          </p:nvSpPr>
          <p:spPr>
            <a:xfrm>
              <a:off x="1729760" y="5040868"/>
              <a:ext cx="1147943" cy="369332"/>
            </a:xfrm>
            <a:prstGeom prst="rect">
              <a:avLst/>
            </a:prstGeom>
            <a:noFill/>
          </p:spPr>
          <p:txBody>
            <a:bodyPr wrap="none" rtlCol="0">
              <a:spAutoFit/>
            </a:bodyPr>
            <a:lstStyle/>
            <a:p>
              <a:r>
                <a:rPr lang="en-US" altLang="ko-KR" b="1" dirty="0" err="1" smtClean="0"/>
                <a:t>SysRead</a:t>
              </a:r>
              <a:r>
                <a:rPr lang="en-US" altLang="ko-KR" b="1" dirty="0" smtClean="0"/>
                <a:t> X</a:t>
              </a:r>
            </a:p>
          </p:txBody>
        </p:sp>
        <p:sp>
          <p:nvSpPr>
            <p:cNvPr id="30" name="직사각형 32"/>
            <p:cNvSpPr/>
            <p:nvPr/>
          </p:nvSpPr>
          <p:spPr>
            <a:xfrm>
              <a:off x="1570383" y="5095220"/>
              <a:ext cx="152400"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p:cNvSpPr txBox="1"/>
            <p:nvPr/>
          </p:nvSpPr>
          <p:spPr>
            <a:xfrm>
              <a:off x="3094733" y="5574268"/>
              <a:ext cx="1232004" cy="369332"/>
            </a:xfrm>
            <a:prstGeom prst="rect">
              <a:avLst/>
            </a:prstGeom>
            <a:noFill/>
          </p:spPr>
          <p:txBody>
            <a:bodyPr wrap="none" rtlCol="0">
              <a:spAutoFit/>
            </a:bodyPr>
            <a:lstStyle/>
            <a:p>
              <a:r>
                <a:rPr lang="en-US" altLang="ko-KR" b="1" dirty="0" err="1" smtClean="0">
                  <a:solidFill>
                    <a:srgbClr val="FF0000"/>
                  </a:solidFill>
                </a:rPr>
                <a:t>SysWrite</a:t>
              </a:r>
              <a:r>
                <a:rPr lang="en-US" altLang="ko-KR" b="1" dirty="0" smtClean="0">
                  <a:solidFill>
                    <a:srgbClr val="FF0000"/>
                  </a:solidFill>
                </a:rPr>
                <a:t> O</a:t>
              </a:r>
            </a:p>
          </p:txBody>
        </p:sp>
        <p:sp>
          <p:nvSpPr>
            <p:cNvPr id="32" name="직사각형 34"/>
            <p:cNvSpPr/>
            <p:nvPr/>
          </p:nvSpPr>
          <p:spPr>
            <a:xfrm>
              <a:off x="2935356" y="5591889"/>
              <a:ext cx="152400"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3" name="직선 화살표 연결선 35"/>
            <p:cNvCxnSpPr/>
            <p:nvPr/>
          </p:nvCxnSpPr>
          <p:spPr>
            <a:xfrm>
              <a:off x="2133600" y="5410200"/>
              <a:ext cx="609600" cy="304800"/>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34" name="Group 34"/>
          <p:cNvGrpSpPr/>
          <p:nvPr/>
        </p:nvGrpSpPr>
        <p:grpSpPr>
          <a:xfrm>
            <a:off x="5442849" y="4572000"/>
            <a:ext cx="2767620" cy="838200"/>
            <a:chOff x="5569227" y="5257800"/>
            <a:chExt cx="2767620" cy="838200"/>
          </a:xfrm>
        </p:grpSpPr>
        <p:sp>
          <p:nvSpPr>
            <p:cNvPr id="35" name="TextBox 34"/>
            <p:cNvSpPr txBox="1"/>
            <p:nvPr/>
          </p:nvSpPr>
          <p:spPr>
            <a:xfrm>
              <a:off x="5685368" y="5257800"/>
              <a:ext cx="1202445" cy="369332"/>
            </a:xfrm>
            <a:prstGeom prst="rect">
              <a:avLst/>
            </a:prstGeom>
            <a:noFill/>
          </p:spPr>
          <p:txBody>
            <a:bodyPr wrap="none" rtlCol="0">
              <a:spAutoFit/>
            </a:bodyPr>
            <a:lstStyle/>
            <a:p>
              <a:r>
                <a:rPr lang="en-US" altLang="ko-KR" b="1" dirty="0" err="1" smtClean="0"/>
                <a:t>SysRead</a:t>
              </a:r>
              <a:r>
                <a:rPr lang="en-US" altLang="ko-KR" b="1" dirty="0" smtClean="0"/>
                <a:t> X’</a:t>
              </a:r>
            </a:p>
          </p:txBody>
        </p:sp>
        <p:sp>
          <p:nvSpPr>
            <p:cNvPr id="36" name="TextBox 35"/>
            <p:cNvSpPr txBox="1"/>
            <p:nvPr/>
          </p:nvSpPr>
          <p:spPr>
            <a:xfrm>
              <a:off x="7050341" y="5715000"/>
              <a:ext cx="1286506" cy="369332"/>
            </a:xfrm>
            <a:prstGeom prst="rect">
              <a:avLst/>
            </a:prstGeom>
            <a:noFill/>
          </p:spPr>
          <p:txBody>
            <a:bodyPr wrap="none" rtlCol="0">
              <a:spAutoFit/>
            </a:bodyPr>
            <a:lstStyle/>
            <a:p>
              <a:r>
                <a:rPr lang="en-US" altLang="ko-KR" b="1" dirty="0" err="1" smtClean="0">
                  <a:solidFill>
                    <a:srgbClr val="FF0000"/>
                  </a:solidFill>
                </a:rPr>
                <a:t>SysWrite</a:t>
              </a:r>
              <a:r>
                <a:rPr lang="en-US" altLang="ko-KR" b="1" dirty="0" smtClean="0">
                  <a:solidFill>
                    <a:srgbClr val="FF0000"/>
                  </a:solidFill>
                </a:rPr>
                <a:t> O’</a:t>
              </a:r>
            </a:p>
          </p:txBody>
        </p:sp>
        <p:sp>
          <p:nvSpPr>
            <p:cNvPr id="37" name="직사각형 139"/>
            <p:cNvSpPr/>
            <p:nvPr/>
          </p:nvSpPr>
          <p:spPr>
            <a:xfrm>
              <a:off x="5569227" y="5323820"/>
              <a:ext cx="152400"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140"/>
            <p:cNvSpPr/>
            <p:nvPr/>
          </p:nvSpPr>
          <p:spPr>
            <a:xfrm>
              <a:off x="6934200" y="5791200"/>
              <a:ext cx="152400"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9" name="직선 화살표 연결선 141"/>
            <p:cNvCxnSpPr/>
            <p:nvPr/>
          </p:nvCxnSpPr>
          <p:spPr>
            <a:xfrm>
              <a:off x="6172200" y="5638800"/>
              <a:ext cx="609600" cy="304800"/>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43" name="슬라이드 번호 개체 틀 42"/>
          <p:cNvSpPr>
            <a:spLocks noGrp="1"/>
          </p:cNvSpPr>
          <p:nvPr>
            <p:ph type="sldNum" sz="quarter" idx="10"/>
          </p:nvPr>
        </p:nvSpPr>
        <p:spPr/>
        <p:txBody>
          <a:bodyPr/>
          <a:lstStyle/>
          <a:p>
            <a:fld id="{BFAE0065-D70A-430C-B875-A811E4B9B720}" type="slidenum">
              <a:rPr lang="en-US" smtClean="0"/>
              <a:pPr/>
              <a:t>9</a:t>
            </a:fld>
            <a:endParaRPr lang="en-US" dirty="0"/>
          </a:p>
        </p:txBody>
      </p:sp>
      <p:sp>
        <p:nvSpPr>
          <p:cNvPr id="45" name="TextBox 44"/>
          <p:cNvSpPr txBox="1"/>
          <p:nvPr/>
        </p:nvSpPr>
        <p:spPr>
          <a:xfrm>
            <a:off x="3200400" y="2438400"/>
            <a:ext cx="1836208" cy="646331"/>
          </a:xfrm>
          <a:prstGeom prst="rect">
            <a:avLst/>
          </a:prstGeom>
          <a:noFill/>
        </p:spPr>
        <p:txBody>
          <a:bodyPr wrap="none" rtlCol="0">
            <a:spAutoFit/>
          </a:bodyPr>
          <a:lstStyle/>
          <a:p>
            <a:pPr algn="ctr"/>
            <a:r>
              <a:rPr lang="en-US" altLang="ko-KR" b="1" dirty="0" smtClean="0"/>
              <a:t>multi-threaded</a:t>
            </a:r>
          </a:p>
          <a:p>
            <a:pPr algn="ctr"/>
            <a:r>
              <a:rPr lang="en-US" altLang="ko-KR" b="1" dirty="0" smtClean="0"/>
              <a:t>fork</a:t>
            </a:r>
            <a:endParaRPr lang="ko-KR"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4" grpId="0"/>
      <p:bldP spid="4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5|1.7|1.2|2.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4853</TotalTime>
  <Words>3684</Words>
  <Application>Microsoft Office PowerPoint</Application>
  <PresentationFormat>On-screen Show (4:3)</PresentationFormat>
  <Paragraphs>574</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Respec: Efficient Online Multiprocessor Replay via Speculation and External Determinism</vt:lpstr>
      <vt:lpstr>Deterministic Replay</vt:lpstr>
      <vt:lpstr>Online Deterministic Replay Uses</vt:lpstr>
      <vt:lpstr>Past Solutions for Deterministic Replay</vt:lpstr>
      <vt:lpstr>Overview of Our Approach</vt:lpstr>
      <vt:lpstr>Roadmap</vt:lpstr>
      <vt:lpstr>Deterministic Replay of Data-race-free Programs</vt:lpstr>
      <vt:lpstr>What if a program is NOT race free?</vt:lpstr>
      <vt:lpstr>Divergence Check #1 – System Output</vt:lpstr>
      <vt:lpstr>Benign Data Races</vt:lpstr>
      <vt:lpstr>Divergence due to Data Races</vt:lpstr>
      <vt:lpstr>Divergence Check #2 – Program State</vt:lpstr>
      <vt:lpstr>Recovery from Mis-speculation</vt:lpstr>
      <vt:lpstr>Speculative Execution</vt:lpstr>
      <vt:lpstr>Roadmap</vt:lpstr>
      <vt:lpstr>Evaluation Setup</vt:lpstr>
      <vt:lpstr>Record and Replay Performance</vt:lpstr>
      <vt:lpstr>1) Redundant Execution Overhead (25%)</vt:lpstr>
      <vt:lpstr>2) Epoch overhead (17%)</vt:lpstr>
      <vt:lpstr>3) Memory Comparison Overhead (16%)</vt:lpstr>
      <vt:lpstr>4) Logging Overhead (42%)</vt:lpstr>
      <vt:lpstr>Rollback Frequency and Overhead</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dongyoon</dc:creator>
  <cp:lastModifiedBy>pmchen</cp:lastModifiedBy>
  <cp:revision>1695</cp:revision>
  <dcterms:created xsi:type="dcterms:W3CDTF">2010-02-17T01:34:54Z</dcterms:created>
  <dcterms:modified xsi:type="dcterms:W3CDTF">2010-03-17T21:52:58Z</dcterms:modified>
</cp:coreProperties>
</file>