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98" r:id="rId2"/>
    <p:sldId id="712" r:id="rId3"/>
    <p:sldId id="713" r:id="rId4"/>
    <p:sldId id="715" r:id="rId5"/>
    <p:sldId id="711" r:id="rId6"/>
    <p:sldId id="714" r:id="rId7"/>
    <p:sldId id="718" r:id="rId8"/>
    <p:sldId id="719" r:id="rId9"/>
    <p:sldId id="720" r:id="rId10"/>
    <p:sldId id="721" r:id="rId11"/>
    <p:sldId id="726" r:id="rId12"/>
    <p:sldId id="694" r:id="rId13"/>
    <p:sldId id="693" r:id="rId14"/>
    <p:sldId id="695" r:id="rId15"/>
    <p:sldId id="677" r:id="rId16"/>
    <p:sldId id="709" r:id="rId17"/>
    <p:sldId id="638" r:id="rId18"/>
    <p:sldId id="722" r:id="rId19"/>
    <p:sldId id="724" r:id="rId20"/>
    <p:sldId id="705" r:id="rId21"/>
    <p:sldId id="723" r:id="rId22"/>
    <p:sldId id="725" r:id="rId23"/>
    <p:sldId id="60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1" autoAdjust="0"/>
    <p:restoredTop sz="93245" autoAdjust="0"/>
  </p:normalViewPr>
  <p:slideViewPr>
    <p:cSldViewPr>
      <p:cViewPr varScale="1">
        <p:scale>
          <a:sx n="83" d="100"/>
          <a:sy n="83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60743-1F32-4015-BC79-31AD0C6E57A1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AA87-90BF-49A7-94A5-EF67FCE141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52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53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Comments: add short vector for SIS solution (u-u’)r.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Say that SIS is believed to be hard to certain lattice problems.</a:t>
            </a:r>
          </a:p>
          <a:p>
            <a:pPr marL="171450" indent="-171450">
              <a:buFontTx/>
              <a:buChar char="-"/>
            </a:pPr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8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61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 query: can look at parts of the database, does not need to</a:t>
            </a:r>
            <a:r>
              <a:rPr lang="en-US" baseline="0" dirty="0" smtClean="0"/>
              <a:t> read the entire input. </a:t>
            </a:r>
          </a:p>
          <a:p>
            <a:r>
              <a:rPr lang="en-US" baseline="0" dirty="0" smtClean="0"/>
              <a:t>Where does P come from? Cloud and Bob agree on P somehow. Either cloud server chooses P and sends it to Bob, or Bob chooses P and sends it to cloud. In either case,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71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 smtClean="0"/>
              <a:t>Let’s brainstorm and see how we can solve this problem… </a:t>
            </a:r>
          </a:p>
          <a:p>
            <a:r>
              <a:rPr lang="en-CA" baseline="0" dirty="0" smtClean="0"/>
              <a:t>No dataset, database everywhere.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53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71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Catalano, D. Fiore, and B. Warinschi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</a:t>
            </a:r>
            <a:r>
              <a:rPr lang="de-DE" dirty="0" smtClean="0"/>
              <a:t>Charles, Jain, Lauter</a:t>
            </a:r>
            <a:r>
              <a:rPr lang="en-US" dirty="0" smtClean="0"/>
              <a:t>’09]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85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Other results in verifiable</a:t>
            </a:r>
            <a:r>
              <a:rPr lang="en-CA" baseline="0" dirty="0" smtClean="0"/>
              <a:t> computation and other results in signatures?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8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Other results in verifiable</a:t>
            </a:r>
            <a:r>
              <a:rPr lang="en-CA" baseline="0" dirty="0" smtClean="0"/>
              <a:t> computation and other results in signatures?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8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3AA87-90BF-49A7-94A5-EF67FCE1416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8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98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38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67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88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76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65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26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8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6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2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259C-1A5B-4271-A804-F0A8DA4218BD}" type="datetimeFigureOut">
              <a:rPr lang="en-CA" smtClean="0"/>
              <a:t>2015-07-05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4559F-2FF0-460D-A361-515D1CC19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99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224" y="5373216"/>
            <a:ext cx="8712968" cy="1296144"/>
          </a:xfrm>
        </p:spPr>
        <p:txBody>
          <a:bodyPr>
            <a:noAutofit/>
          </a:bodyPr>
          <a:lstStyle/>
          <a:p>
            <a:pPr algn="l"/>
            <a:r>
              <a:rPr lang="en-US" sz="22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based on work with:</a:t>
            </a:r>
            <a:r>
              <a:rPr lang="en-US" sz="2200" dirty="0" smtClean="0">
                <a:solidFill>
                  <a:schemeClr val="tx1"/>
                </a:solidFill>
              </a:rPr>
              <a:t> Sergey </a:t>
            </a:r>
            <a:r>
              <a:rPr lang="en-US" sz="2200" dirty="0" err="1" smtClean="0">
                <a:solidFill>
                  <a:schemeClr val="tx1"/>
                </a:solidFill>
              </a:rPr>
              <a:t>Gorbunov</a:t>
            </a:r>
            <a:r>
              <a:rPr lang="en-US" sz="2200" dirty="0" smtClean="0">
                <a:solidFill>
                  <a:schemeClr val="tx1"/>
                </a:solidFill>
              </a:rPr>
              <a:t> and Vinod </a:t>
            </a:r>
            <a:r>
              <a:rPr lang="en-US" sz="2200" dirty="0" err="1" smtClean="0">
                <a:solidFill>
                  <a:schemeClr val="tx1"/>
                </a:solidFill>
              </a:rPr>
              <a:t>Vaikuntanathan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3568" y="766445"/>
            <a:ext cx="7776864" cy="1438419"/>
          </a:xfrm>
          <a:prstGeom prst="roundRect">
            <a:avLst/>
          </a:prstGeom>
          <a:solidFill>
            <a:srgbClr val="FFC000"/>
          </a:solidFill>
          <a:effectLst>
            <a:outerShdw blurRad="50800" dist="50800" dir="2700000" algn="ctr" rotWithShape="0">
              <a:srgbClr val="C092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19326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Homomorphic Commitments &amp; Signatures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5776" y="3284984"/>
            <a:ext cx="36711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Daniel Wichs</a:t>
            </a:r>
          </a:p>
          <a:p>
            <a:pPr algn="ctr"/>
            <a:r>
              <a:rPr lang="en-CA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Northeastern University</a:t>
            </a:r>
            <a:endParaRPr lang="en-CA" sz="2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Summary: Homomorphic Commitments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628800"/>
                <a:ext cx="8928992" cy="51125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C=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Commit</a:t>
                </a:r>
                <a:r>
                  <a:rPr lang="en-US" baseline="-25000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x;R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dirty="0" smtClean="0"/>
                  <a:t>is a commitment,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x,R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US" dirty="0" smtClean="0"/>
                  <a:t>is opening.</a:t>
                </a:r>
                <a:endParaRPr lang="en-US" baseline="-25000" dirty="0" smtClean="0"/>
              </a:p>
              <a:p>
                <a:pPr lvl="3"/>
                <a:endParaRPr lang="en-US" sz="1400" dirty="0" smtClean="0"/>
              </a:p>
              <a:p>
                <a:r>
                  <a:rPr lang="en-US" dirty="0" smtClean="0"/>
                  <a:t>Can </a:t>
                </a:r>
                <a:r>
                  <a:rPr lang="en-US" dirty="0" err="1" smtClean="0"/>
                  <a:t>homomorphically</a:t>
                </a:r>
                <a:r>
                  <a:rPr lang="en-US" dirty="0" smtClean="0"/>
                  <a:t> </a:t>
                </a:r>
                <a:r>
                  <a:rPr lang="en-US" dirty="0" smtClean="0"/>
                  <a:t>evaluate any function on commitments and openings:</a:t>
                </a:r>
              </a:p>
              <a:p>
                <a:pPr lvl="1"/>
                <a:r>
                  <a:rPr lang="en-US" dirty="0" err="1" smtClean="0">
                    <a:solidFill>
                      <a:srgbClr val="FF0000"/>
                    </a:solidFill>
                  </a:rPr>
                  <a:t>Eval</a:t>
                </a:r>
                <a:r>
                  <a:rPr lang="en-US" baseline="-25000" dirty="0" err="1" smtClean="0">
                    <a:solidFill>
                      <a:srgbClr val="FF0000"/>
                    </a:solidFill>
                  </a:rPr>
                  <a:t>com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</a:t>
                </a:r>
                <a:r>
                  <a:rPr lang="en-US" dirty="0">
                    <a:solidFill>
                      <a:srgbClr val="0070C0"/>
                    </a:solidFill>
                  </a:rPr>
                  <a:t>, C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</a:rPr>
                  <a:t>,…,C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N</a:t>
                </a:r>
                <a:r>
                  <a:rPr lang="en-US" dirty="0"/>
                  <a:t>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  </a:t>
                </a:r>
                <a:r>
                  <a:rPr lang="en-US" dirty="0" err="1">
                    <a:solidFill>
                      <a:srgbClr val="0070C0"/>
                    </a:solidFill>
                  </a:rPr>
                  <a:t>C</a:t>
                </a:r>
                <a:r>
                  <a:rPr lang="en-US" baseline="30000" dirty="0" err="1">
                    <a:solidFill>
                      <a:srgbClr val="0070C0"/>
                    </a:solidFill>
                  </a:rPr>
                  <a:t>f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err="1" smtClean="0">
                    <a:solidFill>
                      <a:srgbClr val="FF0000"/>
                    </a:solidFill>
                  </a:rPr>
                  <a:t>Eval</a:t>
                </a:r>
                <a:r>
                  <a:rPr lang="en-US" baseline="-25000" dirty="0" err="1" smtClean="0">
                    <a:solidFill>
                      <a:srgbClr val="FF0000"/>
                    </a:solidFill>
                  </a:rPr>
                  <a:t>open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</a:t>
                </a:r>
                <a:r>
                  <a:rPr lang="en-US" dirty="0">
                    <a:solidFill>
                      <a:srgbClr val="0070C0"/>
                    </a:solidFill>
                  </a:rPr>
                  <a:t>, (x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</a:rPr>
                  <a:t>, R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</a:rPr>
                  <a:t>),…,(</a:t>
                </a:r>
                <a:r>
                  <a:rPr lang="en-US" dirty="0" err="1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N</a:t>
                </a:r>
                <a:r>
                  <a:rPr lang="en-US" dirty="0">
                    <a:solidFill>
                      <a:srgbClr val="0070C0"/>
                    </a:solidFill>
                  </a:rPr>
                  <a:t>, R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N</a:t>
                </a:r>
                <a:r>
                  <a:rPr lang="en-US" dirty="0">
                    <a:solidFill>
                      <a:srgbClr val="0070C0"/>
                    </a:solidFill>
                  </a:rPr>
                  <a:t>)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( </a:t>
                </a:r>
                <a:r>
                  <a:rPr lang="en-US" dirty="0">
                    <a:solidFill>
                      <a:srgbClr val="0070C0"/>
                    </a:solidFill>
                  </a:rPr>
                  <a:t>f(x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</a:rPr>
                  <a:t>,…,</a:t>
                </a:r>
                <a:r>
                  <a:rPr lang="en-US" dirty="0" err="1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N</a:t>
                </a:r>
                <a:r>
                  <a:rPr lang="en-US" dirty="0">
                    <a:solidFill>
                      <a:srgbClr val="0070C0"/>
                    </a:solidFill>
                  </a:rPr>
                  <a:t>),   </a:t>
                </a:r>
                <a:r>
                  <a:rPr lang="en-US" dirty="0" err="1">
                    <a:solidFill>
                      <a:srgbClr val="0070C0"/>
                    </a:solidFill>
                  </a:rPr>
                  <a:t>R</a:t>
                </a:r>
                <a:r>
                  <a:rPr lang="en-US" baseline="30000" dirty="0" err="1">
                    <a:solidFill>
                      <a:srgbClr val="0070C0"/>
                    </a:solidFill>
                  </a:rPr>
                  <a:t>f</a:t>
                </a:r>
                <a:r>
                  <a:rPr lang="en-US" baseline="30000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)</a:t>
                </a:r>
              </a:p>
              <a:p>
                <a:pPr lvl="3"/>
                <a:endParaRPr lang="en-US" dirty="0"/>
              </a:p>
              <a:p>
                <a:r>
                  <a:rPr lang="en-US" dirty="0" smtClean="0"/>
                  <a:t>Two flavors</a:t>
                </a:r>
                <a:r>
                  <a:rPr lang="en-US" dirty="0"/>
                  <a:t>: extractable, </a:t>
                </a:r>
                <a:r>
                  <a:rPr lang="en-US" dirty="0" smtClean="0"/>
                  <a:t>equivocal. Commitment </a:t>
                </a:r>
                <a:r>
                  <a:rPr lang="en-US" dirty="0" smtClean="0"/>
                  <a:t>key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 can be </a:t>
                </a:r>
                <a:r>
                  <a:rPr lang="en-US" dirty="0" smtClean="0"/>
                  <a:t>set to either, they are indistinguishable. </a:t>
                </a:r>
                <a:endParaRPr lang="en-US" dirty="0" smtClean="0"/>
              </a:p>
              <a:p>
                <a:pPr lvl="3"/>
                <a:endParaRPr lang="en-US" dirty="0"/>
              </a:p>
              <a:p>
                <a:r>
                  <a:rPr lang="en-US" dirty="0" smtClean="0"/>
                  <a:t>In equivocal mode:</a:t>
                </a:r>
              </a:p>
              <a:p>
                <a:pPr lvl="1"/>
                <a:r>
                  <a:rPr lang="en-US" dirty="0" smtClean="0"/>
                  <a:t>A commitment to any bit is just a random value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</a:t>
                </a:r>
              </a:p>
              <a:p>
                <a:pPr lvl="1"/>
                <a:r>
                  <a:rPr lang="en-US" dirty="0" smtClean="0"/>
                  <a:t>Given a trapdoor for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dirty="0" smtClean="0"/>
                  <a:t>, can equivocate commitment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dirty="0" smtClean="0"/>
                  <a:t> to any bit. Distributions match. 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628800"/>
                <a:ext cx="8928992" cy="5112568"/>
              </a:xfrm>
              <a:blipFill rotWithShape="0">
                <a:blip r:embed="rId2"/>
                <a:stretch>
                  <a:fillRect l="-1161" t="-2503" r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4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rot="19549947">
            <a:off x="3769179" y="2566346"/>
            <a:ext cx="1424384" cy="617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962" y="3087251"/>
            <a:ext cx="34083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ea typeface="Cambria Math" pitchFamily="18" charset="0"/>
                <a:cs typeface="Arial Unicode MS" pitchFamily="34" charset="-128"/>
              </a:rPr>
              <a:t>Homomorphic </a:t>
            </a:r>
          </a:p>
          <a:p>
            <a:pPr algn="ctr"/>
            <a:r>
              <a:rPr lang="en-US" sz="4000" b="1" dirty="0" smtClean="0">
                <a:ea typeface="Cambria Math" pitchFamily="18" charset="0"/>
                <a:cs typeface="Arial Unicode MS" pitchFamily="34" charset="-128"/>
              </a:rPr>
              <a:t>Commitments</a:t>
            </a:r>
            <a:endParaRPr lang="en-US" sz="4000" dirty="0"/>
          </a:p>
        </p:txBody>
      </p:sp>
      <p:sp>
        <p:nvSpPr>
          <p:cNvPr id="13" name="Right Arrow 12"/>
          <p:cNvSpPr/>
          <p:nvPr/>
        </p:nvSpPr>
        <p:spPr>
          <a:xfrm rot="2193044">
            <a:off x="3705148" y="4492790"/>
            <a:ext cx="1448956" cy="617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38396" y="2132856"/>
            <a:ext cx="1581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extractable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0797" y="5005575"/>
            <a:ext cx="1376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equivocal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8104" y="1581432"/>
            <a:ext cx="34083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  <a:ea typeface="Cambria Math" pitchFamily="18" charset="0"/>
                <a:cs typeface="Arial Unicode MS" pitchFamily="34" charset="-128"/>
              </a:rPr>
              <a:t>Homomorphic </a:t>
            </a:r>
          </a:p>
          <a:p>
            <a:pPr algn="ctr"/>
            <a:r>
              <a:rPr lang="en-US" sz="4000" b="1" dirty="0" smtClean="0">
                <a:solidFill>
                  <a:srgbClr val="00B050"/>
                </a:solidFill>
                <a:ea typeface="Cambria Math" pitchFamily="18" charset="0"/>
                <a:cs typeface="Arial Unicode MS" pitchFamily="34" charset="-128"/>
              </a:rPr>
              <a:t>Encryption</a:t>
            </a: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64088" y="4819427"/>
            <a:ext cx="340830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ea typeface="Cambria Math" pitchFamily="18" charset="0"/>
                <a:cs typeface="Arial Unicode MS" pitchFamily="34" charset="-128"/>
              </a:rPr>
              <a:t>Homomorphic 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ea typeface="Cambria Math" pitchFamily="18" charset="0"/>
                <a:cs typeface="Arial Unicode MS" pitchFamily="34" charset="-128"/>
              </a:rPr>
              <a:t>Signatures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http://www.gamesparks.com/wp-content/uploads/2013/07/the-clo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74196"/>
            <a:ext cx="2046929" cy="145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513827" y="293144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71111" y="3356992"/>
            <a:ext cx="788721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conlibrary.iconshock.com/wp-content/uploads/2008/10/alice_2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3" y="2499419"/>
            <a:ext cx="935032" cy="11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https://encrypted-tbn3.gstatic.com/images?q=tbn:ANd9GcSRoJblC7gZo6LVPNnJ-9PTS0ivFVMUVbOYWggxnyWgybZquE070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67" y="268651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2158" y="3609626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x</a:t>
            </a:r>
            <a:r>
              <a:rPr lang="en-US" sz="2000" dirty="0" smtClean="0"/>
              <a:t> = (x</a:t>
            </a:r>
            <a:r>
              <a:rPr lang="en-US" sz="2000" baseline="-25000" dirty="0" smtClean="0"/>
              <a:t>1</a:t>
            </a:r>
            <a:r>
              <a:rPr lang="en-US" sz="2000" dirty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976828" y="2956882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y=f(</a:t>
            </a:r>
            <a:r>
              <a:rPr lang="en-US" sz="2000" b="1" dirty="0" smtClean="0"/>
              <a:t>x</a:t>
            </a:r>
            <a:r>
              <a:rPr lang="en-US" sz="2000" dirty="0" smtClean="0"/>
              <a:t>)</a:t>
            </a:r>
            <a:endParaRPr lang="en-US" sz="2000" b="1" dirty="0"/>
          </a:p>
        </p:txBody>
      </p:sp>
      <p:sp>
        <p:nvSpPr>
          <p:cNvPr id="39" name="Rectangle 38"/>
          <p:cNvSpPr/>
          <p:nvPr/>
        </p:nvSpPr>
        <p:spPr>
          <a:xfrm>
            <a:off x="637219" y="2059224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36296" y="219557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67686" y="2123564"/>
            <a:ext cx="1380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36348" y="293144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endParaRPr lang="en-US" sz="2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749401" y="3406959"/>
            <a:ext cx="788721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38348" y="4314582"/>
            <a:ext cx="152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</a:t>
            </a:r>
            <a:r>
              <a:rPr lang="en-US" sz="1600" dirty="0" smtClean="0">
                <a:solidFill>
                  <a:srgbClr val="FF0000"/>
                </a:solidFill>
              </a:rPr>
              <a:t>arge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database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1547666" y="4036358"/>
            <a:ext cx="72006" cy="3287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77177" y="4314582"/>
            <a:ext cx="1959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program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355976" y="3356992"/>
            <a:ext cx="214005" cy="96233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7544" y="3672793"/>
            <a:ext cx="2088232" cy="98034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7504" y="274638"/>
            <a:ext cx="88569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Homomorphic Signatures: Motivation</a:t>
            </a:r>
            <a:endParaRPr lang="en-US" dirty="0"/>
          </a:p>
        </p:txBody>
      </p:sp>
      <p:pic>
        <p:nvPicPr>
          <p:cNvPr id="1028" name="Picture 4" descr="C:\Users\wichs\AppData\Local\Microsoft\Windows\INetCache\IE\BLJWG270\pinocho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09" y="3753312"/>
            <a:ext cx="1010734" cy="98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61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35" grpId="0"/>
      <p:bldP spid="59" grpId="0"/>
      <p:bldP spid="80" grpId="0"/>
      <p:bldP spid="23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5004048" y="980728"/>
            <a:ext cx="0" cy="4968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331640" y="3501008"/>
            <a:ext cx="7272808" cy="72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5736" y="548680"/>
            <a:ext cx="16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54061"/>
                </a:solidFill>
              </a:rPr>
              <a:t>c</a:t>
            </a:r>
            <a:r>
              <a:rPr lang="en-US" dirty="0" smtClean="0">
                <a:solidFill>
                  <a:srgbClr val="254061"/>
                </a:solidFill>
              </a:rPr>
              <a:t>ommunication</a:t>
            </a:r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8139" y="548680"/>
            <a:ext cx="139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54061"/>
                </a:solidFill>
              </a:rPr>
              <a:t>computation</a:t>
            </a:r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955" y="1844824"/>
            <a:ext cx="85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privacy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4725144"/>
            <a:ext cx="12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54061"/>
                </a:solidFill>
              </a:rPr>
              <a:t>verifiability</a:t>
            </a:r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9913247">
            <a:off x="1672325" y="1692629"/>
            <a:ext cx="2343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ENCRYPTION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 rot="19913247">
            <a:off x="5411940" y="1571596"/>
            <a:ext cx="29698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HOMOMORPHIC</a:t>
            </a:r>
            <a:endParaRPr lang="en-US" sz="3200" dirty="0" smtClean="0"/>
          </a:p>
          <a:p>
            <a:pPr algn="ctr"/>
            <a:r>
              <a:rPr lang="en-US" sz="3200" dirty="0" smtClean="0"/>
              <a:t>ENCRYPTION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 rot="19913247">
            <a:off x="1825755" y="4659500"/>
            <a:ext cx="23128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SIGNATURES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547664" y="1124744"/>
            <a:ext cx="2952328" cy="167030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19983562">
            <a:off x="5413709" y="1993552"/>
            <a:ext cx="3376262" cy="740338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9913247">
            <a:off x="1825755" y="4659500"/>
            <a:ext cx="23128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SIGNATURES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9913247">
            <a:off x="5306658" y="1601621"/>
            <a:ext cx="2975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HOMOMORPHIC</a:t>
            </a:r>
          </a:p>
        </p:txBody>
      </p:sp>
    </p:spTree>
    <p:extLst>
      <p:ext uri="{BB962C8B-B14F-4D97-AF65-F5344CB8AC3E}">
        <p14:creationId xmlns:p14="http://schemas.microsoft.com/office/powerpoint/2010/main" val="7118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47327 0.030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63" y="150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01684 0.4127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" grpId="0" animBg="1"/>
      <p:bldP spid="13" grpId="0" animBg="1"/>
      <p:bldP spid="14" grpId="0"/>
      <p:bldP spid="14" grpId="1"/>
      <p:bldP spid="17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851256" y="4354333"/>
            <a:ext cx="2185240" cy="4015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833993" y="4355812"/>
            <a:ext cx="256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Verify(</a:t>
            </a:r>
            <a:r>
              <a:rPr lang="en-US" sz="2000" dirty="0" err="1" smtClean="0"/>
              <a:t>pkf</a:t>
            </a:r>
            <a:r>
              <a:rPr lang="en-US" sz="2000" dirty="0" smtClean="0"/>
              <a:t>, y</a:t>
            </a:r>
            <a:r>
              <a:rPr lang="en-US" sz="2000" dirty="0"/>
              <a:t>, </a:t>
            </a:r>
            <a:r>
              <a:rPr lang="el-GR" sz="2000" dirty="0" smtClean="0"/>
              <a:t>σ</a:t>
            </a:r>
            <a:r>
              <a:rPr lang="en-US" sz="2000" baseline="-25000" dirty="0" err="1"/>
              <a:t>f</a:t>
            </a:r>
            <a:r>
              <a:rPr lang="en-US" sz="2000" baseline="-25000" dirty="0" err="1" smtClean="0"/>
              <a:t>,y</a:t>
            </a:r>
            <a:r>
              <a:rPr lang="en-US" sz="2000" dirty="0" smtClean="0"/>
              <a:t>)=1</a:t>
            </a:r>
            <a:endParaRPr lang="en-US" sz="2000" b="1" dirty="0"/>
          </a:p>
        </p:txBody>
      </p:sp>
      <p:pic>
        <p:nvPicPr>
          <p:cNvPr id="32" name="Picture 2" descr="http://iconlibrary.iconshock.com/wp-content/uploads/2008/10/alice_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3" y="2499419"/>
            <a:ext cx="935032" cy="11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586965" y="4288927"/>
            <a:ext cx="1824795" cy="332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http://www.gamesparks.com/wp-content/uploads/2013/07/the-clou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72" y="2370797"/>
            <a:ext cx="2792108" cy="198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4277" y="373105"/>
            <a:ext cx="7992888" cy="858197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Homomorphic</a:t>
            </a:r>
            <a:r>
              <a:rPr lang="en-US" sz="24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 Signatures (HS)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71111" y="3356992"/>
            <a:ext cx="788721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https://encrypted-tbn3.gstatic.com/images?q=tbn:ANd9GcSRoJblC7gZo6LVPNnJ-9PTS0ivFVMUVbOYWggxnyWgybZquE070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67" y="268651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554996" y="2840062"/>
            <a:ext cx="2103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y=f(</a:t>
            </a:r>
            <a:r>
              <a:rPr lang="en-US" sz="2400" b="1" dirty="0" smtClean="0"/>
              <a:t>x</a:t>
            </a:r>
            <a:r>
              <a:rPr lang="en-US" sz="2400" dirty="0" smtClean="0"/>
              <a:t>)</a:t>
            </a:r>
          </a:p>
          <a:p>
            <a:pPr algn="ctr"/>
            <a:r>
              <a:rPr lang="el-GR" sz="2400" dirty="0" smtClean="0"/>
              <a:t>σ</a:t>
            </a:r>
            <a:r>
              <a:rPr lang="en-US" sz="2400" baseline="-25000" dirty="0" err="1" smtClean="0"/>
              <a:t>f,</a:t>
            </a:r>
            <a:r>
              <a:rPr lang="en-US" sz="2400" b="1" baseline="-25000" dirty="0" err="1" smtClean="0"/>
              <a:t>y</a:t>
            </a:r>
            <a:r>
              <a:rPr lang="en-US" sz="2400" dirty="0" smtClean="0"/>
              <a:t>=</a:t>
            </a:r>
            <a:r>
              <a:rPr lang="en-US" sz="2400" dirty="0" err="1" smtClean="0"/>
              <a:t>Eval</a:t>
            </a:r>
            <a:r>
              <a:rPr lang="en-US" sz="2400" baseline="-25000" dirty="0" err="1" smtClean="0"/>
              <a:t>pk</a:t>
            </a:r>
            <a:r>
              <a:rPr lang="en-US" sz="2400" dirty="0" smtClean="0"/>
              <a:t>(</a:t>
            </a:r>
            <a:r>
              <a:rPr lang="en-US" sz="2400" dirty="0" err="1" smtClean="0"/>
              <a:t>f,</a:t>
            </a:r>
            <a:r>
              <a:rPr lang="en-US" sz="2400" b="1" dirty="0" err="1" smtClean="0"/>
              <a:t>x</a:t>
            </a:r>
            <a:r>
              <a:rPr lang="en-US" sz="2400" dirty="0" smtClean="0"/>
              <a:t>,</a:t>
            </a:r>
            <a:r>
              <a:rPr lang="el-GR" sz="2400" dirty="0" smtClean="0"/>
              <a:t>σ</a:t>
            </a:r>
            <a:r>
              <a:rPr lang="en-US" sz="2000" dirty="0" smtClean="0"/>
              <a:t>)</a:t>
            </a:r>
            <a:endParaRPr lang="en-US" sz="2000" b="1" dirty="0"/>
          </a:p>
        </p:txBody>
      </p:sp>
      <p:sp>
        <p:nvSpPr>
          <p:cNvPr id="39" name="Rectangle 38"/>
          <p:cNvSpPr/>
          <p:nvPr/>
        </p:nvSpPr>
        <p:spPr>
          <a:xfrm>
            <a:off x="637219" y="205922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Alice 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41892" y="22675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Bob  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67686" y="2123564"/>
            <a:ext cx="1380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25285" y="2886051"/>
            <a:ext cx="461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y, 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62535" y="3406959"/>
            <a:ext cx="788721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Callout 37"/>
          <p:cNvSpPr/>
          <p:nvPr/>
        </p:nvSpPr>
        <p:spPr>
          <a:xfrm>
            <a:off x="7236296" y="1196752"/>
            <a:ext cx="1710197" cy="1008112"/>
          </a:xfrm>
          <a:prstGeom prst="wedgeEllipse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Is y=f(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219" y="4221088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σ</a:t>
            </a:r>
            <a:r>
              <a:rPr lang="en-US" sz="2000" dirty="0" smtClean="0"/>
              <a:t> ← </a:t>
            </a:r>
            <a:r>
              <a:rPr lang="en-US" sz="2000" dirty="0" err="1" smtClean="0"/>
              <a:t>Sign</a:t>
            </a:r>
            <a:r>
              <a:rPr lang="en-US" sz="2000" baseline="-25000" dirty="0" err="1" smtClean="0"/>
              <a:t>sk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)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411760" y="2955722"/>
            <a:ext cx="559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x</a:t>
            </a:r>
            <a:r>
              <a:rPr lang="en-US" sz="2000" dirty="0" smtClean="0"/>
              <a:t>,</a:t>
            </a:r>
            <a:r>
              <a:rPr lang="en-US" sz="2000" b="1" dirty="0" smtClean="0"/>
              <a:t>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372200" y="2884874"/>
            <a:ext cx="483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dirty="0" smtClean="0"/>
              <a:t>σ</a:t>
            </a:r>
            <a:r>
              <a:rPr lang="en-US" sz="2000" baseline="-25000" dirty="0" err="1" smtClean="0"/>
              <a:t>f,y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972920" y="3406959"/>
            <a:ext cx="245478" cy="55386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15708" y="4032646"/>
            <a:ext cx="2285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Shortness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ind.</a:t>
            </a:r>
            <a:r>
              <a:rPr lang="en-US" sz="2000" dirty="0" smtClean="0"/>
              <a:t> of size of x or runtime</a:t>
            </a:r>
            <a:r>
              <a:rPr lang="en-US" sz="2000" dirty="0"/>
              <a:t> </a:t>
            </a:r>
            <a:r>
              <a:rPr lang="en-US" sz="2000" dirty="0" smtClean="0"/>
              <a:t>of f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6851256" y="3861049"/>
            <a:ext cx="21852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989149" y="3861048"/>
            <a:ext cx="197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Process</a:t>
            </a:r>
            <a:r>
              <a:rPr lang="en-US" sz="2000" baseline="-25000" dirty="0" err="1" smtClean="0"/>
              <a:t>pk</a:t>
            </a:r>
            <a:r>
              <a:rPr lang="en-US" sz="2000" dirty="0" smtClean="0"/>
              <a:t>(f)=</a:t>
            </a:r>
            <a:r>
              <a:rPr lang="en-US" sz="2000" dirty="0" err="1" smtClean="0"/>
              <a:t>pk</a:t>
            </a:r>
            <a:r>
              <a:rPr lang="en-US" sz="2000" baseline="-25000" dirty="0" err="1"/>
              <a:t>f</a:t>
            </a:r>
            <a:endParaRPr lang="en-US" sz="2000" b="1" baseline="-25000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8026177" y="4725144"/>
            <a:ext cx="1" cy="4764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48264" y="5202120"/>
            <a:ext cx="219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Efficiency</a:t>
            </a:r>
            <a:r>
              <a:rPr lang="en-US" dirty="0" smtClean="0"/>
              <a:t>: </a:t>
            </a:r>
            <a:r>
              <a:rPr lang="en-US" dirty="0" err="1" smtClean="0"/>
              <a:t>ind.</a:t>
            </a:r>
            <a:r>
              <a:rPr lang="en-US" dirty="0" smtClean="0"/>
              <a:t> of runtime of f and </a:t>
            </a:r>
          </a:p>
          <a:p>
            <a:r>
              <a:rPr lang="en-US" dirty="0" smtClean="0"/>
              <a:t>size of </a:t>
            </a:r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039738" y="4731265"/>
            <a:ext cx="1" cy="43317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87547" y="5157192"/>
            <a:ext cx="205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555776" y="5589240"/>
            <a:ext cx="3977154" cy="9361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Security</a:t>
            </a:r>
            <a:r>
              <a:rPr lang="en-US" b="1" dirty="0" smtClean="0">
                <a:solidFill>
                  <a:schemeClr val="tx1"/>
                </a:solidFill>
              </a:rPr>
              <a:t> :   </a:t>
            </a:r>
            <a:r>
              <a:rPr lang="en-US" dirty="0" smtClean="0">
                <a:solidFill>
                  <a:schemeClr val="tx1"/>
                </a:solidFill>
              </a:rPr>
              <a:t>If y=f(x), the cloud cannot convince Bob that result is 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’ ≠ 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6599" y="5426350"/>
            <a:ext cx="8607889" cy="1261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Additional features: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Multi-Data: Alice can sign many different (labeled) datasets. 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Context Hiding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l-GR" sz="2400" dirty="0" smtClean="0"/>
              <a:t>σ</a:t>
            </a:r>
            <a:r>
              <a:rPr lang="en-US" sz="2400" baseline="-25000" dirty="0" err="1" smtClean="0"/>
              <a:t>f,y</a:t>
            </a:r>
            <a:r>
              <a:rPr lang="en-US" sz="2400" dirty="0" smtClean="0"/>
              <a:t> reveals no additional info about </a:t>
            </a:r>
            <a:r>
              <a:rPr lang="en-US" sz="2400" b="1" dirty="0" smtClean="0"/>
              <a:t>x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8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0" grpId="0"/>
      <p:bldP spid="44" grpId="0" animBg="1"/>
      <p:bldP spid="35" grpId="0"/>
      <p:bldP spid="59" grpId="0"/>
      <p:bldP spid="38" grpId="0" animBg="1"/>
      <p:bldP spid="29" grpId="0"/>
      <p:bldP spid="5" grpId="0"/>
      <p:bldP spid="6" grpId="0"/>
      <p:bldP spid="36" grpId="0"/>
      <p:bldP spid="61" grpId="0" animBg="1"/>
      <p:bldP spid="62" grpId="0"/>
      <p:bldP spid="66" grpId="0"/>
      <p:bldP spid="66" grpId="1"/>
      <p:bldP spid="48" grpId="0"/>
      <p:bldP spid="48" grpId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68487"/>
              </p:ext>
            </p:extLst>
          </p:nvPr>
        </p:nvGraphicFramePr>
        <p:xfrm>
          <a:off x="539552" y="2196976"/>
          <a:ext cx="7632848" cy="382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136"/>
                <a:gridCol w="1486041"/>
                <a:gridCol w="1553589"/>
                <a:gridCol w="1486041"/>
                <a:gridCol w="1486041"/>
              </a:tblGrid>
              <a:tr h="1296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[CJL’09, BFKW’09, GKKR’10, BF’11]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[BF’11]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[CFW’14]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[GV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W</a:t>
                      </a:r>
                      <a:r>
                        <a:rPr lang="en-US" baseline="0" dirty="0" smtClean="0"/>
                        <a:t>’15]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This Talk</a:t>
                      </a:r>
                    </a:p>
                  </a:txBody>
                  <a:tcPr/>
                </a:tc>
              </a:tr>
              <a:tr h="104101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Program Class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functions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Bounded degree polynomials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Bounded degree polynomials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circuits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(leveled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48715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Assumption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Bilinear,</a:t>
                      </a:r>
                      <a:r>
                        <a:rPr lang="en-US" baseline="0" dirty="0" smtClean="0"/>
                        <a:t> RSA, SIS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SIS + Random Oracle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Multilinear</a:t>
                      </a:r>
                      <a:r>
                        <a:rPr lang="en-US" baseline="0" dirty="0" smtClean="0"/>
                        <a:t> Maps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SIS/LWE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3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5816961" y="1182878"/>
            <a:ext cx="648072" cy="216024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2" name="TextBox 31"/>
          <p:cNvSpPr txBox="1"/>
          <p:nvPr/>
        </p:nvSpPr>
        <p:spPr>
          <a:xfrm>
            <a:off x="6448265" y="110622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  Bad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95737" y="1192106"/>
            <a:ext cx="648072" cy="216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343809" y="11062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 Good</a:t>
            </a:r>
            <a:endParaRPr lang="en-US" dirty="0"/>
          </a:p>
        </p:txBody>
      </p:sp>
      <p:sp>
        <p:nvSpPr>
          <p:cNvPr id="19" name="Subtitle 1"/>
          <p:cNvSpPr txBox="1">
            <a:spLocks/>
          </p:cNvSpPr>
          <p:nvPr/>
        </p:nvSpPr>
        <p:spPr>
          <a:xfrm>
            <a:off x="611560" y="410563"/>
            <a:ext cx="7992888" cy="858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Constructions of Homomorphic Signatures</a:t>
            </a:r>
          </a:p>
        </p:txBody>
      </p:sp>
    </p:spTree>
    <p:extLst>
      <p:ext uri="{BB962C8B-B14F-4D97-AF65-F5344CB8AC3E}">
        <p14:creationId xmlns:p14="http://schemas.microsoft.com/office/powerpoint/2010/main" val="29925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gamesparks.com/wp-content/uploads/2013/07/the-clo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65" y="2095002"/>
            <a:ext cx="2046929" cy="145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1"/>
          <p:cNvSpPr txBox="1">
            <a:spLocks/>
          </p:cNvSpPr>
          <p:nvPr/>
        </p:nvSpPr>
        <p:spPr>
          <a:xfrm>
            <a:off x="611560" y="410563"/>
            <a:ext cx="7992888" cy="858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ther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2429013"/>
            <a:ext cx="563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</a:t>
            </a:r>
            <a:r>
              <a:rPr lang="en-US" sz="2000" b="1" dirty="0" smtClean="0"/>
              <a:t>, </a:t>
            </a:r>
            <a:r>
              <a:rPr lang="el-GR" sz="2000" dirty="0"/>
              <a:t>σ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71111" y="2854560"/>
            <a:ext cx="788721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iconlibrary.iconshock.com/wp-content/uploads/2008/10/alice_2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3" y="1996987"/>
            <a:ext cx="935032" cy="11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encrypted-tbn3.gstatic.com/images?q=tbn:ANd9GcSRoJblC7gZo6LVPNnJ-9PTS0ivFVMUVbOYWggxnyWgybZquE070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67" y="2184080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2158" y="3107194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x</a:t>
            </a:r>
            <a:r>
              <a:rPr lang="en-US" sz="2000" dirty="0" smtClean="0"/>
              <a:t> = (x</a:t>
            </a:r>
            <a:r>
              <a:rPr lang="en-US" sz="2000" baseline="-25000" dirty="0" smtClean="0"/>
              <a:t>1</a:t>
            </a:r>
            <a:r>
              <a:rPr lang="en-US" sz="2000" dirty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7219" y="1556792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6296" y="1702432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67686" y="1621132"/>
            <a:ext cx="1380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2422512"/>
            <a:ext cx="56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y,</a:t>
            </a:r>
            <a:r>
              <a:rPr lang="en-US" sz="2000" b="1" dirty="0" smtClean="0"/>
              <a:t> </a:t>
            </a:r>
            <a:r>
              <a:rPr lang="el-GR" sz="2000" b="1" dirty="0" smtClean="0"/>
              <a:t>Π</a:t>
            </a:r>
            <a:endParaRPr lang="en-US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9401" y="2904527"/>
            <a:ext cx="788721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138" y="1115452"/>
            <a:ext cx="400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CS proofs/SNARKs? [Mic’00, BCCT12]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156176" y="2796722"/>
            <a:ext cx="99108" cy="63227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3429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 proof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699792" y="2796721"/>
            <a:ext cx="99108" cy="63227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07704" y="3429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lassic signature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24328" y="3429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Verify(y, </a:t>
            </a:r>
            <a:r>
              <a:rPr lang="el-GR" b="1" dirty="0" smtClean="0"/>
              <a:t>Π</a:t>
            </a:r>
            <a:r>
              <a:rPr lang="en-US" dirty="0" smtClean="0"/>
              <a:t>)=1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52783" y="2504417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y=f(</a:t>
            </a:r>
            <a:r>
              <a:rPr lang="en-US" sz="2000" b="1" dirty="0" smtClean="0"/>
              <a:t>x</a:t>
            </a:r>
            <a:r>
              <a:rPr lang="en-US" sz="2000" dirty="0" smtClean="0"/>
              <a:t>)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269582" y="1124744"/>
            <a:ext cx="8694906" cy="269108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20692337">
            <a:off x="1180095" y="1680490"/>
            <a:ext cx="754475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FF0000"/>
                </a:solidFill>
              </a:rPr>
              <a:t>use non-standard assumptions</a:t>
            </a:r>
            <a:r>
              <a:rPr lang="en-US" sz="3500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[Mic’00, BCCT’12]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95536" y="3933056"/>
            <a:ext cx="856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http://www.gamesparks.com/wp-content/uploads/2013/07/the-clou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93" y="4942792"/>
            <a:ext cx="2046929" cy="145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397280" y="5300041"/>
            <a:ext cx="3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229340" y="5725588"/>
            <a:ext cx="788721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://iconlibrary.iconshock.com/wp-content/uploads/2008/10/alice_25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2" y="4868015"/>
            <a:ext cx="935032" cy="11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https://encrypted-tbn3.gstatic.com/images?q=tbn:ANd9GcSRoJblC7gZo6LVPNnJ-9PTS0ivFVMUVbOYWggxnyWgybZquE070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5510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60387" y="5978222"/>
            <a:ext cx="1521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x</a:t>
            </a:r>
            <a:r>
              <a:rPr lang="en-US" sz="2000" dirty="0" smtClean="0"/>
              <a:t> = (x</a:t>
            </a:r>
            <a:r>
              <a:rPr lang="en-US" sz="2000" baseline="-25000" dirty="0" smtClean="0"/>
              <a:t>1</a:t>
            </a:r>
            <a:r>
              <a:rPr lang="en-US" sz="2000" dirty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935057" y="5336552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y=f(</a:t>
            </a:r>
            <a:r>
              <a:rPr lang="en-US" sz="2000" b="1" dirty="0" smtClean="0"/>
              <a:t>x</a:t>
            </a:r>
            <a:r>
              <a:rPr lang="en-US" sz="2000" dirty="0" smtClean="0"/>
              <a:t>)</a:t>
            </a:r>
            <a:endParaRPr lang="en-US" sz="2000" b="1" dirty="0"/>
          </a:p>
        </p:txBody>
      </p:sp>
      <p:sp>
        <p:nvSpPr>
          <p:cNvPr id="37" name="Rectangle 36"/>
          <p:cNvSpPr/>
          <p:nvPr/>
        </p:nvSpPr>
        <p:spPr>
          <a:xfrm>
            <a:off x="595448" y="4410860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Alice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94525" y="457346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Bob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725915" y="4492160"/>
            <a:ext cx="1380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Cloud Server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0112" y="5301208"/>
            <a:ext cx="1179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challenge</a:t>
            </a:r>
            <a:endParaRPr lang="en-US" sz="20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24128" y="6093296"/>
            <a:ext cx="788721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5536" y="4005064"/>
            <a:ext cx="345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Memory Delegation? [CKLR’11]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724128" y="5733256"/>
            <a:ext cx="783974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80112" y="5661248"/>
            <a:ext cx="1134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response</a:t>
            </a:r>
            <a:endParaRPr lang="en-US" sz="2000" b="1" dirty="0"/>
          </a:p>
        </p:txBody>
      </p:sp>
      <p:sp>
        <p:nvSpPr>
          <p:cNvPr id="52" name="Rectangle 51"/>
          <p:cNvSpPr/>
          <p:nvPr/>
        </p:nvSpPr>
        <p:spPr>
          <a:xfrm>
            <a:off x="395536" y="4025546"/>
            <a:ext cx="8424936" cy="26438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0692337">
            <a:off x="2337561" y="4546021"/>
            <a:ext cx="42864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FF0000"/>
                </a:solidFill>
              </a:rPr>
              <a:t>interactive verification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500" y="5861303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solutions also fall short: </a:t>
            </a:r>
            <a:r>
              <a:rPr lang="en-US" dirty="0"/>
              <a:t>[GRK’08, </a:t>
            </a:r>
            <a:r>
              <a:rPr lang="en-US" dirty="0" smtClean="0"/>
              <a:t>AIK’10, BGV’11</a:t>
            </a:r>
            <a:r>
              <a:rPr lang="en-US" dirty="0"/>
              <a:t>, </a:t>
            </a:r>
            <a:r>
              <a:rPr lang="en-US" dirty="0" smtClean="0"/>
              <a:t>PRV’12, </a:t>
            </a:r>
            <a:r>
              <a:rPr lang="en-US" dirty="0"/>
              <a:t>GW’13, KRR’14]</a:t>
            </a:r>
          </a:p>
          <a:p>
            <a:r>
              <a:rPr lang="en-US" dirty="0" smtClean="0"/>
              <a:t>(private verification or preprocessing)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0681334">
            <a:off x="2127851" y="2596016"/>
            <a:ext cx="45449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</a:rPr>
              <a:t>which are essential </a:t>
            </a:r>
            <a:r>
              <a:rPr lang="en-US" dirty="0">
                <a:solidFill>
                  <a:srgbClr val="000000"/>
                </a:solidFill>
              </a:rPr>
              <a:t>[G</a:t>
            </a:r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0000"/>
                </a:solidFill>
              </a:rPr>
              <a:t>’11]</a:t>
            </a:r>
          </a:p>
        </p:txBody>
      </p:sp>
    </p:spTree>
    <p:extLst>
      <p:ext uri="{BB962C8B-B14F-4D97-AF65-F5344CB8AC3E}">
        <p14:creationId xmlns:p14="http://schemas.microsoft.com/office/powerpoint/2010/main" val="16452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  <p:bldP spid="13" grpId="0"/>
      <p:bldP spid="16" grpId="0"/>
      <p:bldP spid="18" grpId="0"/>
      <p:bldP spid="22" grpId="0"/>
      <p:bldP spid="24" grpId="0"/>
      <p:bldP spid="42" grpId="0"/>
      <p:bldP spid="26" grpId="0" animBg="1"/>
      <p:bldP spid="27" grpId="0"/>
      <p:bldP spid="31" grpId="0"/>
      <p:bldP spid="35" grpId="0"/>
      <p:bldP spid="36" grpId="0"/>
      <p:bldP spid="37" grpId="0"/>
      <p:bldP spid="38" grpId="0"/>
      <p:bldP spid="39" grpId="0"/>
      <p:bldP spid="40" grpId="0"/>
      <p:bldP spid="47" grpId="0"/>
      <p:bldP spid="51" grpId="0"/>
      <p:bldP spid="52" grpId="0" animBg="1"/>
      <p:bldP spid="53" grpId="0"/>
      <p:bldP spid="2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196752"/>
            <a:ext cx="8352928" cy="332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92640" y="2921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7" y="1206038"/>
            <a:ext cx="8424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Theorem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sz="2400" dirty="0" smtClean="0"/>
              <a:t>Gorbunov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Vaikuntanathan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Wichs’15]</a:t>
            </a:r>
            <a:r>
              <a:rPr lang="en-CA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CA" sz="2400" dirty="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	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600" dirty="0" smtClean="0"/>
              <a:t>There exists a Homomorphic Signature (HS) scheme for </a:t>
            </a:r>
            <a:r>
              <a:rPr lang="en-US" sz="2600" b="1" dirty="0" smtClean="0"/>
              <a:t>arbitrary programs </a:t>
            </a:r>
            <a:r>
              <a:rPr lang="en-US" sz="2600" dirty="0" smtClean="0"/>
              <a:t>represented by circuits where: 		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endParaRPr lang="en-US" sz="2600" dirty="0"/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611560" y="410563"/>
            <a:ext cx="7992888" cy="858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Our 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3" y="2721361"/>
            <a:ext cx="80648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Shortness</a:t>
            </a:r>
            <a:r>
              <a:rPr lang="en-US" sz="2200" dirty="0" smtClean="0"/>
              <a:t>: Size of certificate </a:t>
            </a:r>
            <a:r>
              <a:rPr lang="el-GR" sz="2200" dirty="0" smtClean="0"/>
              <a:t>σ</a:t>
            </a:r>
            <a:r>
              <a:rPr lang="en-US" sz="2200" baseline="-25000" dirty="0" err="1"/>
              <a:t>f</a:t>
            </a:r>
            <a:r>
              <a:rPr lang="en-US" sz="2200" baseline="-25000" dirty="0" err="1" smtClean="0"/>
              <a:t>,y</a:t>
            </a:r>
            <a:r>
              <a:rPr lang="en-US" sz="2200" dirty="0" smtClean="0"/>
              <a:t> </a:t>
            </a:r>
            <a:r>
              <a:rPr lang="en-US" sz="2200" dirty="0" smtClean="0"/>
              <a:t>is poly(</a:t>
            </a:r>
            <a:r>
              <a:rPr lang="el-GR" sz="2200" dirty="0" smtClean="0"/>
              <a:t>λ</a:t>
            </a:r>
            <a:r>
              <a:rPr lang="en-US" sz="2200" dirty="0" smtClean="0"/>
              <a:t>, d)  where </a:t>
            </a:r>
            <a:r>
              <a:rPr lang="el-GR" sz="2200" dirty="0" smtClean="0"/>
              <a:t>λ</a:t>
            </a:r>
            <a:r>
              <a:rPr lang="en-US" sz="2200" dirty="0" smtClean="0"/>
              <a:t> is the security parameter  and d is the circuit depth for </a:t>
            </a:r>
            <a:r>
              <a:rPr lang="en-US" sz="2200" dirty="0" smtClean="0"/>
              <a:t>f.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539552" y="3690857"/>
            <a:ext cx="81369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Security</a:t>
            </a:r>
            <a:r>
              <a:rPr lang="en-US" sz="2200" dirty="0" smtClean="0"/>
              <a:t>: </a:t>
            </a:r>
            <a:r>
              <a:rPr lang="en-US" sz="2200" dirty="0"/>
              <a:t>assuming hardness </a:t>
            </a:r>
            <a:r>
              <a:rPr lang="en-US" sz="2200" dirty="0" smtClean="0"/>
              <a:t>SIS /LWE standard lattices 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5140016"/>
            <a:ext cx="718318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Caveat:  Need large public random string (public </a:t>
            </a:r>
            <a:r>
              <a:rPr lang="en-US" sz="2400" dirty="0" err="1" smtClean="0"/>
              <a:t>params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or random oracle model.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Warm-Up:  1-Time, 1-Bit Signature</a:t>
            </a:r>
            <a:br>
              <a:rPr lang="en-US" dirty="0" smtClean="0"/>
            </a:br>
            <a:r>
              <a:rPr lang="en-US" sz="3100" dirty="0" smtClean="0"/>
              <a:t>from Equivocal Commitment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16832"/>
            <a:ext cx="8507288" cy="460851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Public parameters</a:t>
            </a:r>
            <a:r>
              <a:rPr lang="en-US" dirty="0" smtClean="0"/>
              <a:t>:  random commitment </a:t>
            </a:r>
            <a:r>
              <a:rPr lang="en-US" b="1" dirty="0" smtClean="0">
                <a:solidFill>
                  <a:srgbClr val="0070C0"/>
                </a:solidFill>
              </a:rPr>
              <a:t>C</a:t>
            </a:r>
          </a:p>
          <a:p>
            <a:r>
              <a:rPr lang="en-US" b="1" dirty="0" smtClean="0"/>
              <a:t>Verification key</a:t>
            </a:r>
            <a:r>
              <a:rPr lang="en-US" dirty="0" smtClean="0"/>
              <a:t>:  commitment key </a:t>
            </a:r>
            <a:r>
              <a:rPr lang="en-US" dirty="0" err="1" smtClean="0">
                <a:solidFill>
                  <a:srgbClr val="0070C0"/>
                </a:solidFill>
              </a:rPr>
              <a:t>pk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Signing key</a:t>
            </a:r>
            <a:r>
              <a:rPr lang="en-US" dirty="0" smtClean="0"/>
              <a:t>:  equivocation trapdoor  </a:t>
            </a:r>
            <a:r>
              <a:rPr lang="en-US" dirty="0" smtClean="0">
                <a:solidFill>
                  <a:srgbClr val="0070C0"/>
                </a:solidFill>
              </a:rPr>
              <a:t>td</a:t>
            </a:r>
          </a:p>
          <a:p>
            <a:endParaRPr lang="en-US" dirty="0"/>
          </a:p>
          <a:p>
            <a:r>
              <a:rPr lang="en-US" dirty="0" smtClean="0"/>
              <a:t>To sign a message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,  use trapdoor to sample an opening </a:t>
            </a:r>
            <a:r>
              <a:rPr lang="en-US" dirty="0" smtClean="0">
                <a:solidFill>
                  <a:srgbClr val="0070C0"/>
                </a:solidFill>
              </a:rPr>
              <a:t>R</a:t>
            </a:r>
            <a:r>
              <a:rPr lang="en-US" dirty="0" smtClean="0"/>
              <a:t> such that </a:t>
            </a:r>
            <a:r>
              <a:rPr lang="en-US" dirty="0" smtClean="0">
                <a:solidFill>
                  <a:srgbClr val="0070C0"/>
                </a:solidFill>
              </a:rPr>
              <a:t>C = Commit(</a:t>
            </a:r>
            <a:r>
              <a:rPr lang="en-US" dirty="0" err="1" smtClean="0">
                <a:solidFill>
                  <a:srgbClr val="0070C0"/>
                </a:solidFill>
              </a:rPr>
              <a:t>x;R</a:t>
            </a:r>
            <a:r>
              <a:rPr lang="en-US" dirty="0" smtClean="0">
                <a:solidFill>
                  <a:srgbClr val="0070C0"/>
                </a:solidFill>
              </a:rPr>
              <a:t>).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i="1" dirty="0" smtClean="0"/>
              <a:t>Selective security:  </a:t>
            </a:r>
            <a:r>
              <a:rPr lang="en-US" dirty="0" smtClean="0"/>
              <a:t>if adversary picks signing query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ahead of time, can set </a:t>
            </a:r>
            <a:r>
              <a:rPr lang="en-US" dirty="0" smtClean="0">
                <a:solidFill>
                  <a:srgbClr val="0070C0"/>
                </a:solidFill>
              </a:rPr>
              <a:t>C = Commit(</a:t>
            </a:r>
            <a:r>
              <a:rPr lang="en-US" dirty="0" err="1" smtClean="0">
                <a:solidFill>
                  <a:srgbClr val="0070C0"/>
                </a:solidFill>
              </a:rPr>
              <a:t>x;R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dirty="0" smtClean="0"/>
              <a:t>and not know </a:t>
            </a:r>
            <a:r>
              <a:rPr lang="en-US" dirty="0" smtClean="0">
                <a:solidFill>
                  <a:srgbClr val="0070C0"/>
                </a:solidFill>
              </a:rPr>
              <a:t>td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Forgery breaks binding. </a:t>
            </a:r>
            <a:endParaRPr lang="en-US" i="1" dirty="0"/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5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Warm-Up:  1-Time, Multi-Bit Signature</a:t>
            </a:r>
            <a:br>
              <a:rPr lang="en-US" dirty="0" smtClean="0"/>
            </a:br>
            <a:r>
              <a:rPr lang="en-US" sz="3100" dirty="0" smtClean="0"/>
              <a:t>from Equivocal Commitment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16832"/>
            <a:ext cx="8507288" cy="460851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Public parameters</a:t>
            </a:r>
            <a:r>
              <a:rPr lang="en-US" dirty="0" smtClean="0"/>
              <a:t>:  random commitment </a:t>
            </a: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,…,C</a:t>
            </a:r>
            <a:r>
              <a:rPr lang="en-US" b="1" baseline="-25000" dirty="0" smtClean="0">
                <a:solidFill>
                  <a:srgbClr val="0070C0"/>
                </a:solidFill>
              </a:rPr>
              <a:t>n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Verification key</a:t>
            </a:r>
            <a:r>
              <a:rPr lang="en-US" dirty="0" smtClean="0"/>
              <a:t>:  commitment key </a:t>
            </a:r>
            <a:r>
              <a:rPr lang="en-US" dirty="0" err="1" smtClean="0">
                <a:solidFill>
                  <a:srgbClr val="0070C0"/>
                </a:solidFill>
              </a:rPr>
              <a:t>pk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Signing key</a:t>
            </a:r>
            <a:r>
              <a:rPr lang="en-US" dirty="0" smtClean="0"/>
              <a:t>:  equivocation trapdoor  </a:t>
            </a:r>
            <a:r>
              <a:rPr lang="en-US" dirty="0" smtClean="0">
                <a:solidFill>
                  <a:srgbClr val="0070C0"/>
                </a:solidFill>
              </a:rPr>
              <a:t>td</a:t>
            </a:r>
          </a:p>
          <a:p>
            <a:endParaRPr lang="en-US" dirty="0"/>
          </a:p>
          <a:p>
            <a:r>
              <a:rPr lang="en-US" dirty="0" smtClean="0"/>
              <a:t>To sign a message (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,…,</a:t>
            </a:r>
            <a:r>
              <a:rPr lang="en-US" dirty="0" err="1" smtClean="0">
                <a:solidFill>
                  <a:srgbClr val="0070C0"/>
                </a:solidFill>
              </a:rPr>
              <a:t>x</a:t>
            </a:r>
            <a:r>
              <a:rPr lang="en-US" baseline="-25000" dirty="0" err="1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)  use trapdoor to sample openings </a:t>
            </a:r>
            <a:r>
              <a:rPr lang="en-US" dirty="0" err="1" smtClean="0">
                <a:solidFill>
                  <a:srgbClr val="0070C0"/>
                </a:solidFill>
              </a:rPr>
              <a:t>R</a:t>
            </a:r>
            <a:r>
              <a:rPr lang="en-US" baseline="-25000" dirty="0" err="1">
                <a:solidFill>
                  <a:srgbClr val="0070C0"/>
                </a:solidFill>
              </a:rPr>
              <a:t>i</a:t>
            </a:r>
            <a:r>
              <a:rPr lang="en-US" dirty="0" smtClean="0"/>
              <a:t> such that </a:t>
            </a:r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en-US" baseline="-25000" dirty="0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= Commit(</a:t>
            </a:r>
            <a:r>
              <a:rPr lang="en-US" dirty="0" err="1" smtClean="0">
                <a:solidFill>
                  <a:srgbClr val="0070C0"/>
                </a:solidFill>
              </a:rPr>
              <a:t>x;R</a:t>
            </a:r>
            <a:r>
              <a:rPr lang="en-US" baseline="-25000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).</a:t>
            </a:r>
          </a:p>
          <a:p>
            <a:endParaRPr lang="en-US" i="1" dirty="0" smtClean="0"/>
          </a:p>
          <a:p>
            <a:r>
              <a:rPr lang="en-US" i="1" dirty="0" smtClean="0">
                <a:solidFill>
                  <a:schemeClr val="bg1"/>
                </a:solidFill>
              </a:rPr>
              <a:t>Selective </a:t>
            </a:r>
            <a:r>
              <a:rPr lang="en-US" i="1" dirty="0">
                <a:solidFill>
                  <a:schemeClr val="bg1"/>
                </a:solidFill>
              </a:rPr>
              <a:t>security:  </a:t>
            </a:r>
            <a:r>
              <a:rPr lang="en-US" dirty="0">
                <a:solidFill>
                  <a:schemeClr val="bg1"/>
                </a:solidFill>
              </a:rPr>
              <a:t>if adversary picks signing query x ahead of time, can set C = Commit(</a:t>
            </a:r>
            <a:r>
              <a:rPr lang="en-US" dirty="0" err="1">
                <a:solidFill>
                  <a:schemeClr val="bg1"/>
                </a:solidFill>
              </a:rPr>
              <a:t>x;R</a:t>
            </a:r>
            <a:r>
              <a:rPr lang="en-US" dirty="0">
                <a:solidFill>
                  <a:schemeClr val="bg1"/>
                </a:solidFill>
              </a:rPr>
              <a:t>) and not know td.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Forgery breaks binding. </a:t>
            </a:r>
            <a:endParaRPr lang="en-US" i="1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536" y="2636140"/>
                <a:ext cx="8748464" cy="294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=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3600" b="1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sz="3600" dirty="0" smtClean="0"/>
                  <a:t>LWE matrix,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sz="3600" dirty="0" err="1" smtClean="0">
                    <a:solidFill>
                      <a:srgbClr val="0070C0"/>
                    </a:solidFill>
                  </a:rPr>
                  <a:t>sk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= </a:t>
                </a:r>
                <a:r>
                  <a:rPr lang="en-US" sz="3600" dirty="0" smtClean="0"/>
                  <a:t>LWE secret</a:t>
                </a:r>
                <a:endParaRPr lang="en-US" sz="3600" dirty="0" smtClean="0"/>
              </a:p>
              <a:p>
                <a:r>
                  <a:rPr lang="en-US" sz="3600" dirty="0" err="1" smtClean="0">
                    <a:solidFill>
                      <a:srgbClr val="0070C0"/>
                    </a:solidFill>
                  </a:rPr>
                  <a:t>Encrypt</a:t>
                </a:r>
                <a:r>
                  <a:rPr lang="en-US" sz="3600" baseline="-25000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(x)  : 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 C = AR + </a:t>
                </a:r>
                <a:r>
                  <a:rPr lang="en-US" sz="36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3600" b="1" dirty="0" err="1" smtClean="0">
                    <a:solidFill>
                      <a:srgbClr val="0070C0"/>
                    </a:solidFill>
                  </a:rPr>
                  <a:t>G</a:t>
                </a:r>
                <a:endParaRPr lang="en-US" sz="3600" b="1" dirty="0" smtClean="0">
                  <a:solidFill>
                    <a:srgbClr val="0070C0"/>
                  </a:solidFill>
                </a:endParaRPr>
              </a:p>
              <a:p>
                <a:endParaRPr lang="en-US" sz="3600" dirty="0"/>
              </a:p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  </a:t>
                </a:r>
                <a:r>
                  <a:rPr lang="en-US" sz="3600" dirty="0" smtClean="0"/>
                  <a:t>is random, small entries</a:t>
                </a:r>
              </a:p>
              <a:p>
                <a:r>
                  <a:rPr lang="en-US" sz="36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3600" dirty="0" smtClean="0"/>
                  <a:t> is a public “gadget matrix”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140"/>
                <a:ext cx="8748464" cy="2947858"/>
              </a:xfrm>
              <a:prstGeom prst="rect">
                <a:avLst/>
              </a:prstGeom>
              <a:blipFill rotWithShape="0">
                <a:blip r:embed="rId2"/>
                <a:stretch>
                  <a:fillRect l="-2160" t="-2893" r="-1324" b="-5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709830" y="2030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Recall the GSW FHE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"/>
          <p:cNvSpPr txBox="1">
            <a:spLocks/>
          </p:cNvSpPr>
          <p:nvPr/>
        </p:nvSpPr>
        <p:spPr>
          <a:xfrm>
            <a:off x="611560" y="288630"/>
            <a:ext cx="7992888" cy="148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 Unicode MS" pitchFamily="34" charset="-128"/>
              </a:rPr>
              <a:t>Homomorphic  Signature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15001" y="1084590"/>
            <a:ext cx="22322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Public </a:t>
            </a:r>
            <a:r>
              <a:rPr lang="en-US" sz="2600" dirty="0" err="1" smtClean="0">
                <a:solidFill>
                  <a:srgbClr val="FF0000"/>
                </a:solidFill>
              </a:rPr>
              <a:t>params</a:t>
            </a:r>
            <a:r>
              <a:rPr lang="en-US" sz="2600" dirty="0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4840" y="1075962"/>
            <a:ext cx="19046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0070C0"/>
                </a:solidFill>
              </a:rPr>
              <a:t>C</a:t>
            </a:r>
            <a:r>
              <a:rPr lang="en-US" sz="2600" baseline="-25000" dirty="0" smtClean="0">
                <a:solidFill>
                  <a:srgbClr val="0070C0"/>
                </a:solidFill>
              </a:rPr>
              <a:t>1</a:t>
            </a:r>
            <a:r>
              <a:rPr lang="en-US" sz="2600" dirty="0" smtClean="0">
                <a:solidFill>
                  <a:srgbClr val="0070C0"/>
                </a:solidFill>
              </a:rPr>
              <a:t>       …     C</a:t>
            </a:r>
            <a:r>
              <a:rPr lang="en-US" sz="2600" baseline="-25000" dirty="0" smtClean="0">
                <a:solidFill>
                  <a:srgbClr val="0070C0"/>
                </a:solidFill>
              </a:rPr>
              <a:t>n</a:t>
            </a:r>
            <a:endParaRPr lang="en-US" sz="2600" baseline="-25000" dirty="0">
              <a:solidFill>
                <a:srgbClr val="0070C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795" y="2216476"/>
            <a:ext cx="318072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 smtClean="0">
                <a:solidFill>
                  <a:srgbClr val="FF0000"/>
                </a:solidFill>
              </a:rPr>
              <a:t>Sign</a:t>
            </a:r>
            <a:r>
              <a:rPr lang="en-US" sz="2600" baseline="-25000" dirty="0" err="1" smtClean="0">
                <a:solidFill>
                  <a:srgbClr val="FF0000"/>
                </a:solidFill>
              </a:rPr>
              <a:t>sk</a:t>
            </a:r>
            <a:r>
              <a:rPr lang="en-US" sz="2600" dirty="0" smtClean="0">
                <a:solidFill>
                  <a:srgbClr val="FF0000"/>
                </a:solidFill>
              </a:rPr>
              <a:t>(x</a:t>
            </a:r>
            <a:r>
              <a:rPr lang="en-US" sz="2600" baseline="-25000" dirty="0" smtClean="0">
                <a:solidFill>
                  <a:srgbClr val="FF0000"/>
                </a:solidFill>
              </a:rPr>
              <a:t>1</a:t>
            </a:r>
            <a:r>
              <a:rPr lang="en-US" sz="2600" dirty="0" smtClean="0">
                <a:solidFill>
                  <a:srgbClr val="FF0000"/>
                </a:solidFill>
              </a:rPr>
              <a:t>, …, </a:t>
            </a:r>
            <a:r>
              <a:rPr lang="en-US" sz="2600" dirty="0" err="1" smtClean="0">
                <a:solidFill>
                  <a:srgbClr val="FF0000"/>
                </a:solidFill>
              </a:rPr>
              <a:t>x</a:t>
            </a:r>
            <a:r>
              <a:rPr lang="en-US" sz="26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600" dirty="0" smtClean="0">
                <a:solidFill>
                  <a:srgbClr val="FF0000"/>
                </a:solidFill>
              </a:rPr>
              <a:t>)</a:t>
            </a:r>
            <a:r>
              <a:rPr lang="el-GR" sz="2600" dirty="0">
                <a:solidFill>
                  <a:srgbClr val="FF0000"/>
                </a:solidFill>
              </a:rPr>
              <a:t> → </a:t>
            </a:r>
            <a:r>
              <a:rPr lang="el-GR" sz="2600" dirty="0" smtClean="0">
                <a:solidFill>
                  <a:srgbClr val="FF0000"/>
                </a:solidFill>
              </a:rPr>
              <a:t>σ</a:t>
            </a:r>
            <a:r>
              <a:rPr lang="en-US" sz="2600" dirty="0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59832" y="2216477"/>
            <a:ext cx="53103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sample  </a:t>
            </a:r>
            <a:r>
              <a:rPr lang="en-US" sz="2600" dirty="0" smtClean="0">
                <a:solidFill>
                  <a:srgbClr val="0070C0"/>
                </a:solidFill>
              </a:rPr>
              <a:t>R</a:t>
            </a:r>
            <a:r>
              <a:rPr lang="en-US" sz="2600" baseline="-25000" dirty="0" smtClean="0">
                <a:solidFill>
                  <a:srgbClr val="0070C0"/>
                </a:solidFill>
              </a:rPr>
              <a:t>1</a:t>
            </a:r>
            <a:r>
              <a:rPr lang="en-US" sz="2600" dirty="0" smtClean="0">
                <a:solidFill>
                  <a:srgbClr val="0070C0"/>
                </a:solidFill>
              </a:rPr>
              <a:t>,…,R</a:t>
            </a:r>
            <a:r>
              <a:rPr lang="en-US" sz="2600" baseline="-25000" dirty="0" smtClean="0">
                <a:solidFill>
                  <a:srgbClr val="0070C0"/>
                </a:solidFill>
              </a:rPr>
              <a:t>n    </a:t>
            </a:r>
            <a:r>
              <a:rPr lang="en-US" sz="2600" dirty="0" err="1" smtClean="0"/>
              <a:t>s.t.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Commit(</a:t>
            </a:r>
            <a:r>
              <a:rPr lang="en-US" sz="2600" dirty="0" err="1" smtClean="0">
                <a:solidFill>
                  <a:srgbClr val="0070C0"/>
                </a:solidFill>
              </a:rPr>
              <a:t>x</a:t>
            </a:r>
            <a:r>
              <a:rPr lang="en-US" sz="2600" baseline="-25000" dirty="0" err="1" smtClean="0">
                <a:solidFill>
                  <a:srgbClr val="0070C0"/>
                </a:solidFill>
              </a:rPr>
              <a:t>i</a:t>
            </a:r>
            <a:r>
              <a:rPr lang="en-US" sz="2600" dirty="0" err="1" smtClean="0">
                <a:solidFill>
                  <a:srgbClr val="0070C0"/>
                </a:solidFill>
              </a:rPr>
              <a:t>;R</a:t>
            </a:r>
            <a:r>
              <a:rPr lang="en-US" sz="2600" baseline="-25000" dirty="0" err="1" smtClean="0">
                <a:solidFill>
                  <a:srgbClr val="0070C0"/>
                </a:solidFill>
              </a:rPr>
              <a:t>i</a:t>
            </a:r>
            <a:r>
              <a:rPr lang="en-US" sz="2600" dirty="0" smtClean="0">
                <a:solidFill>
                  <a:srgbClr val="0070C0"/>
                </a:solidFill>
              </a:rPr>
              <a:t>)=C</a:t>
            </a:r>
            <a:r>
              <a:rPr lang="en-US" sz="2600" baseline="-25000" dirty="0" smtClean="0">
                <a:solidFill>
                  <a:srgbClr val="0070C0"/>
                </a:solidFill>
              </a:rPr>
              <a:t>i</a:t>
            </a:r>
            <a:endParaRPr lang="en-US" sz="2600" baseline="-25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72035" y="1137517"/>
            <a:ext cx="22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andom commitments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95536" y="2132856"/>
            <a:ext cx="820891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95536" y="2852936"/>
            <a:ext cx="820891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739692" y="3008566"/>
            <a:ext cx="4238085" cy="1212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4716016" y="3573016"/>
            <a:ext cx="42635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Output </a:t>
            </a:r>
            <a:r>
              <a:rPr lang="en-US" sz="2200" dirty="0" err="1" smtClean="0"/>
              <a:t>pk</a:t>
            </a:r>
            <a:r>
              <a:rPr lang="en-US" sz="2200" baseline="-25000" dirty="0" err="1" smtClean="0"/>
              <a:t>f</a:t>
            </a:r>
            <a:r>
              <a:rPr lang="en-US" sz="2200" dirty="0" smtClean="0"/>
              <a:t> = </a:t>
            </a:r>
            <a:r>
              <a:rPr lang="en-US" sz="2200" dirty="0" err="1" smtClean="0"/>
              <a:t>C</a:t>
            </a:r>
            <a:r>
              <a:rPr lang="en-US" sz="2200" baseline="-25000" dirty="0" err="1" smtClean="0"/>
              <a:t>f</a:t>
            </a:r>
            <a:r>
              <a:rPr lang="en-US" sz="2200" dirty="0" smtClean="0"/>
              <a:t> = </a:t>
            </a:r>
            <a:r>
              <a:rPr lang="en-US" sz="2200" dirty="0" err="1" smtClean="0"/>
              <a:t>Eval</a:t>
            </a:r>
            <a:r>
              <a:rPr lang="en-US" sz="2200" baseline="-25000" dirty="0" err="1" smtClean="0"/>
              <a:t>com</a:t>
            </a:r>
            <a:r>
              <a:rPr lang="en-US" sz="2200" dirty="0" smtClean="0"/>
              <a:t>(f, C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…, C</a:t>
            </a:r>
            <a:r>
              <a:rPr lang="en-US" sz="2200" baseline="-25000" dirty="0" smtClean="0"/>
              <a:t>n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148" name="Rounded Rectangle 147"/>
          <p:cNvSpPr/>
          <p:nvPr/>
        </p:nvSpPr>
        <p:spPr>
          <a:xfrm>
            <a:off x="539552" y="4653136"/>
            <a:ext cx="7583536" cy="6480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Verify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pk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pk</a:t>
            </a:r>
            <a:r>
              <a:rPr lang="en-US" sz="2400" baseline="-25000" dirty="0" err="1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y, </a:t>
            </a:r>
            <a:r>
              <a:rPr lang="el-GR" sz="2400" dirty="0" smtClean="0">
                <a:solidFill>
                  <a:srgbClr val="FF0000"/>
                </a:solidFill>
              </a:rPr>
              <a:t>σ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f,y</a:t>
            </a:r>
            <a:r>
              <a:rPr lang="en-US" sz="2400" dirty="0" smtClean="0">
                <a:solidFill>
                  <a:srgbClr val="FF0000"/>
                </a:solidFill>
              </a:rPr>
              <a:t>) =1 </a:t>
            </a:r>
            <a:r>
              <a:rPr lang="en-US" sz="2400" dirty="0" err="1" smtClean="0">
                <a:solidFill>
                  <a:srgbClr val="FF0000"/>
                </a:solidFill>
              </a:rPr>
              <a:t>iff</a:t>
            </a: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C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</a:rPr>
              <a:t>Comm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pk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y;R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15001" y="2996953"/>
            <a:ext cx="4445556" cy="1224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15001" y="3615407"/>
            <a:ext cx="4561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200" baseline="-25000" dirty="0" err="1"/>
              <a:t>f</a:t>
            </a:r>
            <a:r>
              <a:rPr lang="en-US" sz="2200" baseline="-25000" dirty="0" err="1" smtClean="0"/>
              <a:t>,y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:= </a:t>
            </a:r>
            <a:r>
              <a:rPr lang="en-US" sz="2200" dirty="0" err="1" smtClean="0"/>
              <a:t>R</a:t>
            </a:r>
            <a:r>
              <a:rPr lang="en-US" sz="2200" baseline="-25000" dirty="0" err="1" smtClean="0"/>
              <a:t>f</a:t>
            </a:r>
            <a:r>
              <a:rPr lang="en-US" sz="2200" dirty="0" smtClean="0"/>
              <a:t> = </a:t>
            </a:r>
            <a:r>
              <a:rPr lang="en-US" sz="2200" dirty="0" err="1" smtClean="0"/>
              <a:t>Eval</a:t>
            </a:r>
            <a:r>
              <a:rPr lang="en-US" sz="2200" baseline="-25000" dirty="0" err="1" smtClean="0"/>
              <a:t>open</a:t>
            </a:r>
            <a:r>
              <a:rPr lang="en-US" sz="2200" dirty="0" smtClean="0"/>
              <a:t>(f, (x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R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), …, </a:t>
            </a:r>
            <a:r>
              <a:rPr lang="en-US" sz="2200" dirty="0"/>
              <a:t>(</a:t>
            </a:r>
            <a:r>
              <a:rPr lang="en-US" sz="2200" dirty="0" err="1" smtClean="0"/>
              <a:t>x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, R</a:t>
            </a:r>
            <a:r>
              <a:rPr lang="en-US" sz="2200" baseline="-25000" dirty="0" smtClean="0"/>
              <a:t>n</a:t>
            </a:r>
            <a:r>
              <a:rPr lang="en-US" sz="2200" dirty="0" smtClean="0"/>
              <a:t>))</a:t>
            </a:r>
            <a:endParaRPr lang="en-US" sz="2200" dirty="0"/>
          </a:p>
        </p:txBody>
      </p:sp>
      <p:sp>
        <p:nvSpPr>
          <p:cNvPr id="151" name="Rectangle 150"/>
          <p:cNvSpPr/>
          <p:nvPr/>
        </p:nvSpPr>
        <p:spPr>
          <a:xfrm>
            <a:off x="254780" y="2996952"/>
            <a:ext cx="5341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Eval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pk</a:t>
            </a:r>
            <a:r>
              <a:rPr lang="en-US" sz="2400" dirty="0" smtClean="0">
                <a:solidFill>
                  <a:srgbClr val="FF0000"/>
                </a:solidFill>
              </a:rPr>
              <a:t>(f, (x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,R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)…,(</a:t>
            </a:r>
            <a:r>
              <a:rPr lang="en-US" sz="2400" dirty="0" err="1" smtClean="0">
                <a:solidFill>
                  <a:srgbClr val="FF0000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, R</a:t>
            </a:r>
            <a:r>
              <a:rPr lang="en-US" sz="2400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) )→</a:t>
            </a:r>
            <a:r>
              <a:rPr lang="el-GR" sz="2400" dirty="0" smtClean="0">
                <a:solidFill>
                  <a:srgbClr val="FF0000"/>
                </a:solidFill>
              </a:rPr>
              <a:t>σ</a:t>
            </a:r>
            <a:r>
              <a:rPr lang="en-US" sz="2400" baseline="-25000" dirty="0" err="1">
                <a:solidFill>
                  <a:srgbClr val="FF0000"/>
                </a:solidFill>
              </a:rPr>
              <a:t>f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,y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52" name="Right Brace 151"/>
          <p:cNvSpPr/>
          <p:nvPr/>
        </p:nvSpPr>
        <p:spPr>
          <a:xfrm rot="5400000">
            <a:off x="4530838" y="134193"/>
            <a:ext cx="216027" cy="867784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716016" y="3008565"/>
            <a:ext cx="534188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 smtClean="0">
                <a:solidFill>
                  <a:srgbClr val="FF0000"/>
                </a:solidFill>
              </a:rPr>
              <a:t>Process</a:t>
            </a:r>
            <a:r>
              <a:rPr lang="en-US" sz="2600" baseline="-25000" dirty="0" err="1" smtClean="0">
                <a:solidFill>
                  <a:srgbClr val="FF0000"/>
                </a:solidFill>
              </a:rPr>
              <a:t>pk</a:t>
            </a:r>
            <a:r>
              <a:rPr lang="en-US" sz="2600" dirty="0" smtClean="0">
                <a:solidFill>
                  <a:srgbClr val="FF0000"/>
                </a:solidFill>
              </a:rPr>
              <a:t>(f) →</a:t>
            </a:r>
            <a:r>
              <a:rPr lang="en-US" sz="2600" dirty="0" err="1" smtClean="0">
                <a:solidFill>
                  <a:srgbClr val="FF0000"/>
                </a:solidFill>
              </a:rPr>
              <a:t>pk</a:t>
            </a:r>
            <a:r>
              <a:rPr lang="en-US" sz="2600" baseline="-25000" dirty="0" err="1" smtClean="0">
                <a:solidFill>
                  <a:srgbClr val="FF0000"/>
                </a:solidFill>
              </a:rPr>
              <a:t>f</a:t>
            </a:r>
            <a:endParaRPr lang="en-US" sz="2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1" y="1568405"/>
            <a:ext cx="432047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Verification key:    </a:t>
            </a:r>
            <a:r>
              <a:rPr lang="en-US" sz="2600" dirty="0" err="1" smtClean="0">
                <a:solidFill>
                  <a:srgbClr val="0070C0"/>
                </a:solidFill>
              </a:rPr>
              <a:t>pk</a:t>
            </a:r>
            <a:r>
              <a:rPr lang="en-US" sz="2600" dirty="0" smtClean="0">
                <a:solidFill>
                  <a:srgbClr val="0070C0"/>
                </a:solidFill>
              </a:rPr>
              <a:t>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06845" y="1568404"/>
            <a:ext cx="432047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Signing key:    </a:t>
            </a:r>
            <a:r>
              <a:rPr lang="en-US" sz="2600" dirty="0" smtClean="0">
                <a:solidFill>
                  <a:srgbClr val="0070C0"/>
                </a:solidFill>
              </a:rPr>
              <a:t>td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4480" y="4374435"/>
                <a:ext cx="8924024" cy="15696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Selective Security (intuition)</a:t>
                </a:r>
                <a:r>
                  <a:rPr lang="en-US" sz="2400" dirty="0" smtClean="0"/>
                  <a:t>: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Set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C</a:t>
                </a:r>
                <a:r>
                  <a:rPr lang="en-US" sz="2400" baseline="-25000" dirty="0" smtClean="0">
                    <a:solidFill>
                      <a:srgbClr val="00B050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 = </a:t>
                </a:r>
                <a:r>
                  <a:rPr lang="en-US" sz="2400" dirty="0" err="1" smtClean="0">
                    <a:solidFill>
                      <a:srgbClr val="00B050"/>
                    </a:solidFill>
                  </a:rPr>
                  <a:t>Commit</a:t>
                </a:r>
                <a:r>
                  <a:rPr lang="en-US" sz="2400" baseline="-25000" dirty="0" err="1" smtClean="0">
                    <a:solidFill>
                      <a:srgbClr val="00B050"/>
                    </a:solidFill>
                  </a:rPr>
                  <a:t>pk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(x</a:t>
                </a:r>
                <a:r>
                  <a:rPr lang="en-US" sz="2400" baseline="-25000" dirty="0" smtClean="0">
                    <a:solidFill>
                      <a:srgbClr val="00B050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; </a:t>
                </a:r>
                <a:r>
                  <a:rPr lang="en-US" sz="2400" dirty="0" err="1" smtClean="0">
                    <a:solidFill>
                      <a:srgbClr val="00B050"/>
                    </a:solidFill>
                  </a:rPr>
                  <a:t>R</a:t>
                </a:r>
                <a:r>
                  <a:rPr lang="en-US" sz="2400" baseline="-25000" dirty="0" err="1" smtClean="0">
                    <a:solidFill>
                      <a:srgbClr val="00B050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) </a:t>
                </a:r>
                <a:r>
                  <a:rPr lang="en-US" sz="2400" dirty="0" smtClean="0"/>
                  <a:t>without knowing trapdoor.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Adversary gives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sz="2400" dirty="0" smtClean="0"/>
                  <a:t> and a forged signature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R’</a:t>
                </a:r>
                <a:r>
                  <a:rPr lang="en-US" sz="2400" baseline="-25000" dirty="0" err="1" smtClean="0">
                    <a:solidFill>
                      <a:srgbClr val="FF0000"/>
                    </a:solidFill>
                  </a:rPr>
                  <a:t>f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sz="2400" dirty="0" smtClean="0"/>
                  <a:t>for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y’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≠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f(x</a:t>
                </a:r>
                <a:r>
                  <a:rPr lang="en-US" sz="24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,…,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x</a:t>
                </a:r>
                <a:r>
                  <a:rPr lang="en-US" sz="2400" baseline="-25000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Can compute signature </a:t>
                </a:r>
                <a:r>
                  <a:rPr lang="en-US" sz="2400" dirty="0" err="1">
                    <a:solidFill>
                      <a:srgbClr val="00B050"/>
                    </a:solidFill>
                  </a:rPr>
                  <a:t>R</a:t>
                </a:r>
                <a:r>
                  <a:rPr lang="en-US" sz="2400" baseline="-25000" dirty="0" err="1">
                    <a:solidFill>
                      <a:srgbClr val="00B050"/>
                    </a:solidFill>
                  </a:rPr>
                  <a:t>f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for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y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to breaks binding of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400" baseline="-25000" dirty="0" smtClean="0">
                    <a:solidFill>
                      <a:srgbClr val="0070C0"/>
                    </a:solidFill>
                  </a:rPr>
                  <a:t>f</a:t>
                </a:r>
                <a:r>
                  <a:rPr lang="en-US" sz="2400" dirty="0" smtClean="0"/>
                  <a:t>.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0" y="4374435"/>
                <a:ext cx="8924024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02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4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146" grpId="0" animBg="1"/>
      <p:bldP spid="147" grpId="0"/>
      <p:bldP spid="148" grpId="0" animBg="1"/>
      <p:bldP spid="149" grpId="0" animBg="1"/>
      <p:bldP spid="150" grpId="0"/>
      <p:bldP spid="151" grpId="0"/>
      <p:bldP spid="152" grpId="0" animBg="1"/>
      <p:bldP spid="155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Full security (beyond selective):</a:t>
            </a:r>
          </a:p>
          <a:p>
            <a:pPr lvl="1"/>
            <a:r>
              <a:rPr lang="en-US" dirty="0" smtClean="0"/>
              <a:t>Homomorphic chameleon hash [KR00]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=  Homomorphic equivocal commitments.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Multiple data sets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Use standard signature to sign a fresh verification key of homomorphic signature scheme for each data set. </a:t>
            </a:r>
          </a:p>
          <a:p>
            <a:pPr lvl="1"/>
            <a:endParaRPr lang="en-US" dirty="0"/>
          </a:p>
          <a:p>
            <a:r>
              <a:rPr lang="en-US" dirty="0" smtClean="0"/>
              <a:t>Context </a:t>
            </a:r>
            <a:r>
              <a:rPr lang="en-US" dirty="0" smtClean="0"/>
              <a:t>Hiding  (certificate only reveals output of comp.)</a:t>
            </a:r>
          </a:p>
          <a:p>
            <a:pPr lvl="1"/>
            <a:r>
              <a:rPr lang="en-US" dirty="0" smtClean="0"/>
              <a:t>Can be done generically with NIZKs. </a:t>
            </a:r>
          </a:p>
          <a:p>
            <a:pPr lvl="1"/>
            <a:r>
              <a:rPr lang="en-US" dirty="0" smtClean="0"/>
              <a:t>Nice way to do this for our scheme using equivocation trapdoors.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59632" y="2420888"/>
            <a:ext cx="18722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2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Remove large public parameters?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dependence on depth. Bootstrapping?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662473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1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536" y="2636912"/>
                <a:ext cx="8496944" cy="376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Commitment key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 </a:t>
                </a:r>
                <a:r>
                  <a:rPr lang="en-US" sz="3600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=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>    </a:t>
                </a:r>
                <a:endParaRPr lang="en-US" sz="3600" dirty="0" smtClean="0"/>
              </a:p>
              <a:p>
                <a:r>
                  <a:rPr lang="en-US" sz="3600" dirty="0" err="1" smtClean="0">
                    <a:solidFill>
                      <a:srgbClr val="0070C0"/>
                    </a:solidFill>
                  </a:rPr>
                  <a:t>Commit</a:t>
                </a:r>
                <a:r>
                  <a:rPr lang="en-US" sz="3600" baseline="-25000" dirty="0" err="1" smtClean="0">
                    <a:solidFill>
                      <a:srgbClr val="0070C0"/>
                    </a:solidFill>
                  </a:rPr>
                  <a:t>pk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(x) : 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 C = AR + 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G</a:t>
                </a:r>
              </a:p>
              <a:p>
                <a:r>
                  <a:rPr lang="en-US" sz="3600" dirty="0" smtClean="0">
                    <a:solidFill>
                      <a:srgbClr val="0070C0"/>
                    </a:solidFill>
                  </a:rPr>
                  <a:t>Opening:  (x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, R</a:t>
                </a:r>
                <a:r>
                  <a:rPr lang="en-US" sz="36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    :  R </a:t>
                </a:r>
                <a:r>
                  <a:rPr lang="en-US" sz="3600" dirty="0" smtClean="0"/>
                  <a:t>has small entries</a:t>
                </a:r>
              </a:p>
              <a:p>
                <a:endParaRPr lang="en-US" sz="3600" b="1" dirty="0" smtClean="0">
                  <a:solidFill>
                    <a:srgbClr val="0070C0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statistically binding  (correctness of </a:t>
                </a:r>
                <a:r>
                  <a:rPr lang="en-US" sz="3200" dirty="0" smtClean="0"/>
                  <a:t>GSW)</a:t>
                </a:r>
              </a:p>
              <a:p>
                <a:pPr lvl="1"/>
                <a:r>
                  <a:rPr lang="en-US" sz="2800" dirty="0" smtClean="0"/>
                  <a:t>  extractable </a:t>
                </a:r>
                <a:r>
                  <a:rPr lang="en-US" sz="2800" dirty="0" smtClean="0"/>
                  <a:t>given trapdoor = GSW secret key.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computationally hiding  (security of GSW)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8496944" cy="3766865"/>
              </a:xfrm>
              <a:prstGeom prst="rect">
                <a:avLst/>
              </a:prstGeom>
              <a:blipFill rotWithShape="0">
                <a:blip r:embed="rId2"/>
                <a:stretch>
                  <a:fillRect l="-2224" t="-2431" b="-4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709830" y="2030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GSW as a Commitment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Homomorphic Computation on Commitments and Openings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8245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Commitments: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=  AR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+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G    </a:t>
                </a:r>
                <a:r>
                  <a:rPr lang="en-US" dirty="0" smtClean="0"/>
                  <a:t>,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C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</a:rPr>
                  <a:t> = 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AR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+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,…</a:t>
                </a:r>
              </a:p>
              <a:p>
                <a:r>
                  <a:rPr lang="en-US" dirty="0" smtClean="0"/>
                  <a:t>Openings:      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(x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R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      </a:t>
                </a:r>
                <a:r>
                  <a:rPr lang="en-US" dirty="0" smtClean="0"/>
                  <a:t>,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     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(x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R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,…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Evaluate f:</a:t>
                </a:r>
                <a:endParaRPr lang="en-US" dirty="0"/>
              </a:p>
              <a:p>
                <a:r>
                  <a:rPr lang="en-US" dirty="0" err="1" smtClean="0"/>
                  <a:t>Eval</a:t>
                </a:r>
                <a:r>
                  <a:rPr lang="en-US" baseline="-25000" dirty="0" err="1" smtClean="0"/>
                  <a:t>com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f, C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,…,C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/>
                  <a:t>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 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</a:t>
                </a:r>
                <a:r>
                  <a:rPr lang="en-US" baseline="30000" dirty="0" err="1" smtClean="0">
                    <a:solidFill>
                      <a:srgbClr val="0070C0"/>
                    </a:solidFill>
                  </a:rPr>
                  <a:t>f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err="1" smtClean="0"/>
                  <a:t>Eval</a:t>
                </a:r>
                <a:r>
                  <a:rPr lang="en-US" baseline="-25000" dirty="0" err="1" smtClean="0"/>
                  <a:t>open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f, (x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R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),…,(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err="1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 R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  (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f(x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,…,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err="1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), 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R</a:t>
                </a:r>
                <a:r>
                  <a:rPr lang="en-US" baseline="30000" dirty="0" err="1" smtClean="0">
                    <a:solidFill>
                      <a:srgbClr val="0070C0"/>
                    </a:solidFill>
                  </a:rPr>
                  <a:t>f</a:t>
                </a:r>
                <a:r>
                  <a:rPr lang="en-US" baseline="30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>
                    <a:solidFill>
                      <a:srgbClr val="0070C0"/>
                    </a:solidFill>
                  </a:rPr>
                  <a:t>C</a:t>
                </a:r>
                <a:r>
                  <a:rPr lang="en-US" baseline="30000" dirty="0" err="1" smtClean="0">
                    <a:solidFill>
                      <a:srgbClr val="0070C0"/>
                    </a:solidFill>
                  </a:rPr>
                  <a:t>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=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AR</a:t>
                </a:r>
                <a:r>
                  <a:rPr lang="en-US" baseline="30000" dirty="0" err="1" smtClean="0">
                    <a:solidFill>
                      <a:srgbClr val="0070C0"/>
                    </a:solidFill>
                  </a:rPr>
                  <a:t>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+  f(x</a:t>
                </a:r>
                <a:r>
                  <a:rPr lang="en-US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,…,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 err="1" smtClean="0">
                    <a:solidFill>
                      <a:srgbClr val="0070C0"/>
                    </a:solidFill>
                  </a:rPr>
                  <a:t>n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824536"/>
              </a:xfrm>
              <a:blipFill rotWithShape="1">
                <a:blip r:embed="rId2"/>
                <a:stretch>
                  <a:fillRect l="-1667" t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3995936" y="5373216"/>
            <a:ext cx="4608512" cy="1440160"/>
          </a:xfrm>
          <a:prstGeom prst="cloudCallout">
            <a:avLst>
              <a:gd name="adj1" fmla="val 34683"/>
              <a:gd name="adj2" fmla="val -6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ight reveal extra info about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,…,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.</a:t>
            </a:r>
          </a:p>
          <a:p>
            <a:pPr algn="ctr"/>
            <a:r>
              <a:rPr lang="en-US" sz="2000" dirty="0" smtClean="0"/>
              <a:t>(can remove this)</a:t>
            </a:r>
          </a:p>
        </p:txBody>
      </p:sp>
    </p:spTree>
    <p:extLst>
      <p:ext uri="{BB962C8B-B14F-4D97-AF65-F5344CB8AC3E}">
        <p14:creationId xmlns:p14="http://schemas.microsoft.com/office/powerpoint/2010/main" val="418015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Homomorphic Computation on Commitments and Openings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4644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Commitments: </a:t>
            </a: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=  AR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G   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70C0"/>
                </a:solidFill>
              </a:rPr>
              <a:t>  C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=  </a:t>
            </a:r>
            <a:r>
              <a:rPr lang="en-US" b="1" dirty="0" smtClean="0">
                <a:solidFill>
                  <a:srgbClr val="0070C0"/>
                </a:solidFill>
              </a:rPr>
              <a:t>AR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G</a:t>
            </a:r>
          </a:p>
          <a:p>
            <a:r>
              <a:rPr lang="en-US" dirty="0" smtClean="0"/>
              <a:t>Openings:              </a:t>
            </a:r>
            <a:r>
              <a:rPr lang="en-US" dirty="0" smtClean="0">
                <a:solidFill>
                  <a:srgbClr val="0070C0"/>
                </a:solidFill>
              </a:rPr>
              <a:t>(x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, R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                      </a:t>
            </a:r>
            <a:r>
              <a:rPr lang="en-US" dirty="0" smtClean="0">
                <a:solidFill>
                  <a:srgbClr val="0070C0"/>
                </a:solidFill>
              </a:rPr>
              <a:t>(x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, R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Addition: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 smtClean="0"/>
              <a:t>Eval</a:t>
            </a:r>
            <a:r>
              <a:rPr lang="en-US" baseline="-25000" dirty="0" err="1" smtClean="0"/>
              <a:t>com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en-US" baseline="30000" dirty="0" smtClean="0">
                <a:solidFill>
                  <a:srgbClr val="0070C0"/>
                </a:solidFill>
              </a:rPr>
              <a:t>+</a:t>
            </a:r>
            <a:r>
              <a:rPr lang="en-US" dirty="0" smtClean="0">
                <a:solidFill>
                  <a:srgbClr val="0070C0"/>
                </a:solidFill>
              </a:rPr>
              <a:t> = C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+ C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</a:p>
          <a:p>
            <a:r>
              <a:rPr lang="en-US" dirty="0" err="1" smtClean="0"/>
              <a:t>Eval</a:t>
            </a:r>
            <a:r>
              <a:rPr lang="en-US" baseline="-25000" dirty="0" err="1" smtClean="0"/>
              <a:t>open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( 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+ 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,  R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+ R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30000" dirty="0" smtClean="0">
                <a:solidFill>
                  <a:srgbClr val="0070C0"/>
                </a:solidFill>
              </a:rPr>
              <a:t>+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= ( </a:t>
            </a:r>
            <a:r>
              <a:rPr lang="en-US" b="1" dirty="0" smtClean="0">
                <a:solidFill>
                  <a:srgbClr val="0070C0"/>
                </a:solidFill>
              </a:rPr>
              <a:t>AR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G 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 + 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 AR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G 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 = A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R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+R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+x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G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Homomorphic Computation on Commitments and Openings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824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Commitments: </a:t>
            </a: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=  AR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G    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70C0"/>
                </a:solidFill>
              </a:rPr>
              <a:t>  C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=  </a:t>
            </a:r>
            <a:r>
              <a:rPr lang="en-US" b="1" dirty="0" smtClean="0">
                <a:solidFill>
                  <a:srgbClr val="0070C0"/>
                </a:solidFill>
              </a:rPr>
              <a:t>AR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G</a:t>
            </a:r>
          </a:p>
          <a:p>
            <a:r>
              <a:rPr lang="en-US" dirty="0" smtClean="0"/>
              <a:t>Openings:              </a:t>
            </a:r>
            <a:r>
              <a:rPr lang="en-US" dirty="0" smtClean="0">
                <a:solidFill>
                  <a:srgbClr val="0070C0"/>
                </a:solidFill>
              </a:rPr>
              <a:t>(x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, R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                      </a:t>
            </a:r>
            <a:r>
              <a:rPr lang="en-US" dirty="0" smtClean="0">
                <a:solidFill>
                  <a:srgbClr val="0070C0"/>
                </a:solidFill>
              </a:rPr>
              <a:t>(x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, R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Multiplication:</a:t>
            </a:r>
            <a:endParaRPr lang="en-US" dirty="0"/>
          </a:p>
          <a:p>
            <a:r>
              <a:rPr lang="en-US" dirty="0" err="1" smtClean="0"/>
              <a:t>Eval</a:t>
            </a:r>
            <a:r>
              <a:rPr lang="en-US" baseline="-25000" dirty="0" err="1" smtClean="0"/>
              <a:t>com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30000" dirty="0" err="1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 = C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 G</a:t>
            </a:r>
            <a:r>
              <a:rPr lang="en-US" baseline="30000" dirty="0" smtClean="0">
                <a:solidFill>
                  <a:srgbClr val="0070C0"/>
                </a:solidFill>
              </a:rPr>
              <a:t>-1</a:t>
            </a:r>
            <a:r>
              <a:rPr lang="en-US" dirty="0" smtClean="0">
                <a:solidFill>
                  <a:srgbClr val="0070C0"/>
                </a:solidFill>
              </a:rPr>
              <a:t>(C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  </a:t>
            </a:r>
          </a:p>
          <a:p>
            <a:r>
              <a:rPr lang="en-US" dirty="0" err="1" smtClean="0"/>
              <a:t>Eval</a:t>
            </a:r>
            <a:r>
              <a:rPr lang="en-US" baseline="-25000" dirty="0" err="1" smtClean="0"/>
              <a:t>open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(x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,  </a:t>
            </a:r>
            <a:r>
              <a:rPr lang="en-US" dirty="0" smtClean="0">
                <a:solidFill>
                  <a:srgbClr val="00B050"/>
                </a:solidFill>
              </a:rPr>
              <a:t>R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 G</a:t>
            </a:r>
            <a:r>
              <a:rPr lang="en-US" baseline="30000" dirty="0" smtClean="0">
                <a:solidFill>
                  <a:srgbClr val="00B050"/>
                </a:solidFill>
              </a:rPr>
              <a:t>-1</a:t>
            </a:r>
            <a:r>
              <a:rPr lang="en-US" dirty="0" smtClean="0">
                <a:solidFill>
                  <a:srgbClr val="00B050"/>
                </a:solidFill>
              </a:rPr>
              <a:t>(C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) +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C</a:t>
            </a:r>
            <a:r>
              <a:rPr lang="en-US" b="1" baseline="30000" dirty="0" err="1" smtClean="0">
                <a:solidFill>
                  <a:srgbClr val="0070C0"/>
                </a:solidFill>
              </a:rPr>
              <a:t>x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= (</a:t>
            </a:r>
            <a:r>
              <a:rPr lang="en-US" b="1" dirty="0" smtClean="0">
                <a:solidFill>
                  <a:srgbClr val="0070C0"/>
                </a:solidFill>
              </a:rPr>
              <a:t>AR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rgbClr val="0070C0"/>
                </a:solidFill>
              </a:rPr>
              <a:t>) G</a:t>
            </a:r>
            <a:r>
              <a:rPr lang="en-US" baseline="30000" dirty="0" smtClean="0">
                <a:solidFill>
                  <a:srgbClr val="0070C0"/>
                </a:solidFill>
              </a:rPr>
              <a:t>-1</a:t>
            </a:r>
            <a:r>
              <a:rPr lang="en-US" dirty="0" smtClean="0">
                <a:solidFill>
                  <a:srgbClr val="0070C0"/>
                </a:solidFill>
              </a:rPr>
              <a:t>(C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 =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AR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 G</a:t>
            </a:r>
            <a:r>
              <a:rPr lang="en-US" baseline="30000" dirty="0">
                <a:solidFill>
                  <a:srgbClr val="0070C0"/>
                </a:solidFill>
              </a:rPr>
              <a:t>-1</a:t>
            </a:r>
            <a:r>
              <a:rPr lang="en-US" dirty="0">
                <a:solidFill>
                  <a:srgbClr val="0070C0"/>
                </a:solidFill>
              </a:rPr>
              <a:t>(C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) 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AR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+ 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G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=  </a:t>
            </a: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R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baseline="30000" dirty="0">
                <a:solidFill>
                  <a:srgbClr val="00B050"/>
                </a:solidFill>
              </a:rPr>
              <a:t>-1</a:t>
            </a:r>
            <a:r>
              <a:rPr lang="en-US" dirty="0">
                <a:solidFill>
                  <a:srgbClr val="00B050"/>
                </a:solidFill>
              </a:rPr>
              <a:t>(C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) + x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dirty="0"/>
              <a:t>)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+ x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x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Flavors of Commitments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276872"/>
            <a:ext cx="6200488" cy="434324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smtClean="0"/>
              <a:t>is chosen as in GSW:</a:t>
            </a:r>
          </a:p>
          <a:p>
            <a:pPr lvl="1"/>
            <a:r>
              <a:rPr lang="en-US" dirty="0" smtClean="0"/>
              <a:t>computationally </a:t>
            </a:r>
            <a:r>
              <a:rPr lang="en-US" dirty="0" smtClean="0"/>
              <a:t>hiding (LWE).</a:t>
            </a:r>
            <a:endParaRPr lang="en-US" dirty="0" smtClean="0"/>
          </a:p>
          <a:p>
            <a:pPr lvl="1"/>
            <a:r>
              <a:rPr lang="en-US" dirty="0" smtClean="0"/>
              <a:t>statistically binding. </a:t>
            </a:r>
          </a:p>
          <a:p>
            <a:pPr lvl="1"/>
            <a:r>
              <a:rPr lang="en-US" dirty="0" smtClean="0"/>
              <a:t>extractable using trapdoor.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smtClean="0"/>
              <a:t>is chosen uniformly random: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cheme is statistically hiding, commitments are uniformly random.</a:t>
            </a:r>
          </a:p>
          <a:p>
            <a:pPr lvl="1"/>
            <a:r>
              <a:rPr lang="en-US" dirty="0" smtClean="0"/>
              <a:t>computationally </a:t>
            </a:r>
            <a:r>
              <a:rPr lang="en-US" dirty="0" smtClean="0"/>
              <a:t>binding (SIS or LWE)</a:t>
            </a:r>
            <a:endParaRPr lang="en-US" dirty="0"/>
          </a:p>
          <a:p>
            <a:pPr lvl="1"/>
            <a:r>
              <a:rPr lang="en-US" dirty="0" smtClean="0"/>
              <a:t>equivocal using a trapdoor (next)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00489" y="2520182"/>
            <a:ext cx="2710858" cy="1268858"/>
            <a:chOff x="546334" y="1935872"/>
            <a:chExt cx="2710858" cy="1268858"/>
          </a:xfrm>
        </p:grpSpPr>
        <p:sp>
          <p:nvSpPr>
            <p:cNvPr id="5" name="Rectangle 4"/>
            <p:cNvSpPr/>
            <p:nvPr/>
          </p:nvSpPr>
          <p:spPr>
            <a:xfrm>
              <a:off x="1336393" y="1935872"/>
              <a:ext cx="1920798" cy="988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6394" y="2907282"/>
              <a:ext cx="1920798" cy="29744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 =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sB+e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334" y="2210663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  = </a:t>
              </a:r>
              <a:r>
                <a:rPr lang="en-US" sz="2800" dirty="0" smtClean="0"/>
                <a:t>       </a:t>
              </a:r>
              <a:endParaRPr lang="en-US" sz="2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1623" y="4941168"/>
            <a:ext cx="2710857" cy="1347923"/>
            <a:chOff x="546334" y="1935872"/>
            <a:chExt cx="2710857" cy="1347923"/>
          </a:xfrm>
        </p:grpSpPr>
        <p:sp>
          <p:nvSpPr>
            <p:cNvPr id="10" name="Rectangle 9"/>
            <p:cNvSpPr/>
            <p:nvPr/>
          </p:nvSpPr>
          <p:spPr>
            <a:xfrm>
              <a:off x="1336393" y="1935872"/>
              <a:ext cx="1920798" cy="1347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6334" y="2210663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  = </a:t>
              </a:r>
              <a:r>
                <a:rPr lang="en-US" sz="2800" dirty="0" smtClean="0"/>
                <a:t>       </a:t>
              </a:r>
              <a:endParaRPr lang="en-US" sz="28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483768" y="1412775"/>
            <a:ext cx="4515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Commit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pk</a:t>
            </a:r>
            <a:r>
              <a:rPr lang="en-US" sz="3200" dirty="0" smtClean="0">
                <a:solidFill>
                  <a:srgbClr val="0070C0"/>
                </a:solidFill>
              </a:rPr>
              <a:t>(x</a:t>
            </a:r>
            <a:r>
              <a:rPr lang="en-US" sz="3200" dirty="0">
                <a:solidFill>
                  <a:srgbClr val="0070C0"/>
                </a:solidFill>
              </a:rPr>
              <a:t>) :</a:t>
            </a:r>
            <a:r>
              <a:rPr lang="en-US" sz="3200" b="1" dirty="0">
                <a:solidFill>
                  <a:srgbClr val="0070C0"/>
                </a:solidFill>
              </a:rPr>
              <a:t>  C = AR + 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b="1" dirty="0" err="1">
                <a:solidFill>
                  <a:srgbClr val="0070C0"/>
                </a:solidFill>
              </a:rPr>
              <a:t>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10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SIS  Trapdoor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[Ajtai99,…,MP12]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44824"/>
            <a:ext cx="8435280" cy="428133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choose a random </a:t>
            </a: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 with a trapdoor such that for any 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dirty="0" smtClean="0"/>
              <a:t> can find short </a:t>
            </a:r>
            <a:r>
              <a:rPr lang="en-US" b="1" dirty="0" smtClean="0">
                <a:solidFill>
                  <a:srgbClr val="0070C0"/>
                </a:solidFill>
              </a:rPr>
              <a:t>R : AR = V.  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561964"/>
            <a:ext cx="4550130" cy="1347923"/>
            <a:chOff x="54422" y="1935872"/>
            <a:chExt cx="4236327" cy="1347923"/>
          </a:xfrm>
        </p:grpSpPr>
        <p:sp>
          <p:nvSpPr>
            <p:cNvPr id="5" name="Rectangle 4"/>
            <p:cNvSpPr/>
            <p:nvPr/>
          </p:nvSpPr>
          <p:spPr>
            <a:xfrm>
              <a:off x="1102189" y="1935872"/>
              <a:ext cx="3188560" cy="1347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422" y="2314645"/>
              <a:ext cx="13997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A  = </a:t>
              </a:r>
              <a:r>
                <a:rPr lang="en-US" sz="2800" dirty="0" smtClean="0"/>
                <a:t>       </a:t>
              </a:r>
              <a:endParaRPr lang="en-US" sz="28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4661" y="299604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To open commitment </a:t>
            </a:r>
            <a:r>
              <a:rPr lang="en-US" sz="2800" b="1" dirty="0">
                <a:solidFill>
                  <a:srgbClr val="0070C0"/>
                </a:solidFill>
              </a:rPr>
              <a:t>C</a:t>
            </a:r>
            <a:r>
              <a:rPr lang="en-US" sz="2800" dirty="0"/>
              <a:t> to a bit </a:t>
            </a:r>
            <a:r>
              <a:rPr lang="en-US" sz="2800" dirty="0">
                <a:solidFill>
                  <a:srgbClr val="0070C0"/>
                </a:solidFill>
              </a:rPr>
              <a:t>x</a:t>
            </a:r>
            <a:r>
              <a:rPr lang="en-US" sz="2800" dirty="0"/>
              <a:t>, set </a:t>
            </a:r>
            <a:r>
              <a:rPr lang="en-US" sz="2800" b="1" dirty="0">
                <a:solidFill>
                  <a:srgbClr val="0070C0"/>
                </a:solidFill>
              </a:rPr>
              <a:t>V = C – </a:t>
            </a:r>
            <a:r>
              <a:rPr lang="en-US" sz="2800" dirty="0" err="1">
                <a:solidFill>
                  <a:srgbClr val="0070C0"/>
                </a:solidFill>
              </a:rPr>
              <a:t>x</a:t>
            </a:r>
            <a:r>
              <a:rPr lang="en-US" sz="2800" b="1" dirty="0" err="1">
                <a:solidFill>
                  <a:srgbClr val="0070C0"/>
                </a:solidFill>
              </a:rPr>
              <a:t>G</a:t>
            </a:r>
            <a:r>
              <a:rPr lang="en-US" sz="2800" b="1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089275" y="4592051"/>
            <a:ext cx="0" cy="134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87704" y="4898838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15050" y="4973626"/>
            <a:ext cx="1503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BR* + G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63729" y="6198170"/>
            <a:ext cx="2024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  AT = G        </a:t>
            </a:r>
            <a:endParaRPr lang="en-US" sz="2800" b="1" dirty="0"/>
          </a:p>
        </p:txBody>
      </p:sp>
      <p:sp>
        <p:nvSpPr>
          <p:cNvPr id="15" name="Right Brace 14"/>
          <p:cNvSpPr/>
          <p:nvPr/>
        </p:nvSpPr>
        <p:spPr>
          <a:xfrm>
            <a:off x="4945666" y="4570284"/>
            <a:ext cx="216737" cy="1339603"/>
          </a:xfrm>
          <a:prstGeom prst="rightBrace">
            <a:avLst>
              <a:gd name="adj1" fmla="val 8333"/>
              <a:gd name="adj2" fmla="val 51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66657" y="50351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17" name="Right Brace 16"/>
          <p:cNvSpPr/>
          <p:nvPr/>
        </p:nvSpPr>
        <p:spPr>
          <a:xfrm rot="16200000">
            <a:off x="2070340" y="3558844"/>
            <a:ext cx="237674" cy="1624551"/>
          </a:xfrm>
          <a:prstGeom prst="rightBrace">
            <a:avLst>
              <a:gd name="adj1" fmla="val 8333"/>
              <a:gd name="adj2" fmla="val 51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73276" y="379061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m/2</a:t>
            </a:r>
            <a:endParaRPr lang="en-US" sz="24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3881606" y="3585726"/>
            <a:ext cx="237674" cy="1570785"/>
          </a:xfrm>
          <a:prstGeom prst="rightBrace">
            <a:avLst>
              <a:gd name="adj1" fmla="val 8333"/>
              <a:gd name="adj2" fmla="val 516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77514" y="3769876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m/2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-3643" y="299604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800" b="1" dirty="0" smtClean="0">
                <a:solidFill>
                  <a:srgbClr val="0070C0"/>
                </a:solidFill>
              </a:rPr>
              <a:t>R =  TG</a:t>
            </a:r>
            <a:r>
              <a:rPr lang="en-US" sz="2800" b="1" baseline="30000" dirty="0" smtClean="0">
                <a:solidFill>
                  <a:srgbClr val="0070C0"/>
                </a:solidFill>
              </a:rPr>
              <a:t>-1</a:t>
            </a:r>
            <a:r>
              <a:rPr lang="en-US" sz="2800" b="1" dirty="0" smtClean="0">
                <a:solidFill>
                  <a:srgbClr val="0070C0"/>
                </a:solidFill>
              </a:rPr>
              <a:t>(V</a:t>
            </a:r>
            <a:r>
              <a:rPr lang="en-US" sz="2800" dirty="0" smtClean="0"/>
              <a:t>)    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582509" y="4727403"/>
            <a:ext cx="19958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Trapdoor:</a:t>
            </a:r>
            <a:r>
              <a:rPr lang="en-US" sz="3200" b="1" dirty="0"/>
              <a:t>  </a:t>
            </a:r>
            <a:endParaRPr lang="en-US" sz="3200" b="1" dirty="0" smtClean="0"/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</a:t>
            </a:r>
            <a:r>
              <a:rPr lang="en-US" sz="3200" b="1" dirty="0" smtClean="0"/>
              <a:t>T  =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7051426" y="4969138"/>
            <a:ext cx="2308217" cy="1132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22" idx="2"/>
            <a:endCxn id="22" idx="0"/>
          </p:cNvCxnSpPr>
          <p:nvPr/>
        </p:nvCxnSpPr>
        <p:spPr>
          <a:xfrm>
            <a:off x="7639405" y="5535268"/>
            <a:ext cx="1132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05778" y="4777848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-R*</a:t>
            </a:r>
            <a:endParaRPr lang="en-US" sz="3200" b="1" dirty="0"/>
          </a:p>
        </p:txBody>
      </p:sp>
      <p:sp>
        <p:nvSpPr>
          <p:cNvPr id="24" name="Rectangle 23"/>
          <p:cNvSpPr/>
          <p:nvPr/>
        </p:nvSpPr>
        <p:spPr>
          <a:xfrm>
            <a:off x="8038383" y="5796553"/>
            <a:ext cx="293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2408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3" grpId="0"/>
      <p:bldP spid="14" grpId="0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20" grpId="0" animBg="1"/>
      <p:bldP spid="20" grpId="1" animBg="1"/>
      <p:bldP spid="21" grpId="0"/>
      <p:bldP spid="21" grpId="1"/>
      <p:bldP spid="36" grpId="0"/>
      <p:bldP spid="7" grpId="0"/>
      <p:bldP spid="22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SIS Trapdoor with </a:t>
            </a:r>
            <a:r>
              <a:rPr lang="en-US" dirty="0" smtClean="0"/>
              <a:t>Correct Distribution</a:t>
            </a:r>
            <a:br>
              <a:rPr lang="en-US" dirty="0" smtClean="0"/>
            </a:br>
            <a:r>
              <a:rPr lang="en-US" sz="3600" dirty="0" smtClean="0"/>
              <a:t>[GPV08, MP12, L</a:t>
            </a:r>
            <a:r>
              <a:rPr lang="en-US" sz="3600" dirty="0" smtClean="0">
                <a:solidFill>
                  <a:srgbClr val="C00000"/>
                </a:solidFill>
              </a:rPr>
              <a:t>W</a:t>
            </a:r>
            <a:r>
              <a:rPr lang="en-US" sz="3600" dirty="0" smtClean="0"/>
              <a:t>15]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844824"/>
                <a:ext cx="8712968" cy="460851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Stronger Goal</a:t>
                </a:r>
                <a:r>
                  <a:rPr lang="en-US" dirty="0"/>
                  <a:t>: choose a random </a:t>
                </a:r>
                <a:r>
                  <a:rPr lang="en-US" b="1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</a:t>
                </a:r>
                <a:r>
                  <a:rPr lang="en-US" dirty="0" smtClean="0"/>
                  <a:t>with trapdoor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td</a:t>
                </a:r>
                <a:r>
                  <a:rPr lang="en-US" dirty="0" smtClean="0"/>
                  <a:t> such that the following are statistically close.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(V, R)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  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R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ShortDist</a:t>
                </a:r>
                <a:r>
                  <a:rPr lang="en-US" dirty="0" smtClean="0"/>
                  <a:t>,   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V = AR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(V, R) </a:t>
                </a:r>
                <a:r>
                  <a:rPr lang="en-US" dirty="0"/>
                  <a:t>:    </a:t>
                </a:r>
                <a:r>
                  <a:rPr lang="en-US" b="1" dirty="0">
                    <a:solidFill>
                      <a:srgbClr val="0070C0"/>
                    </a:solidFill>
                  </a:rPr>
                  <a:t>V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/>
                  <a:t>  Uniform,  </a:t>
                </a:r>
                <a:r>
                  <a:rPr lang="en-US" b="1" dirty="0">
                    <a:solidFill>
                      <a:srgbClr val="0070C0"/>
                    </a:solidFill>
                  </a:rPr>
                  <a:t>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Open</a:t>
                </a:r>
                <a:r>
                  <a:rPr lang="en-US" baseline="-25000" dirty="0" smtClean="0"/>
                  <a:t>td</a:t>
                </a:r>
                <a:r>
                  <a:rPr lang="en-US" dirty="0" smtClean="0"/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Can do this by </a:t>
                </a:r>
                <a:r>
                  <a:rPr lang="en-US" dirty="0" smtClean="0"/>
                  <a:t>carefully analyzing </a:t>
                </a:r>
                <a:r>
                  <a:rPr lang="en-US" dirty="0" smtClean="0"/>
                  <a:t>Gaussian distributions, or via </a:t>
                </a:r>
                <a:r>
                  <a:rPr lang="en-US" dirty="0" smtClean="0"/>
                  <a:t>rejection </a:t>
                </a:r>
                <a:r>
                  <a:rPr lang="en-US" dirty="0" smtClean="0"/>
                  <a:t>sampling.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844824"/>
                <a:ext cx="8712968" cy="4608512"/>
              </a:xfrm>
              <a:blipFill rotWithShape="0">
                <a:blip r:embed="rId2"/>
                <a:stretch>
                  <a:fillRect l="-1608" t="-1720" r="-1189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1520" y="3481844"/>
                <a:ext cx="631089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800" b="1" dirty="0" smtClean="0">
                    <a:solidFill>
                      <a:srgbClr val="0070C0"/>
                    </a:solidFill>
                  </a:rPr>
                  <a:t>(C,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R)  </a:t>
                </a:r>
                <a:r>
                  <a:rPr lang="en-US" sz="2800" dirty="0">
                    <a:solidFill>
                      <a:srgbClr val="0070C0"/>
                    </a:solidFill>
                  </a:rPr>
                  <a:t>:   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R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 err="1"/>
                  <a:t>ShortDist</a:t>
                </a:r>
                <a:r>
                  <a:rPr lang="en-US" sz="2800" dirty="0"/>
                  <a:t>,   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C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=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AR +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en-US" sz="2800" b="1" dirty="0" err="1" smtClean="0">
                    <a:solidFill>
                      <a:srgbClr val="0070C0"/>
                    </a:solidFill>
                  </a:rPr>
                  <a:t>G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481844"/>
                <a:ext cx="6310895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r="-7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1520" y="4437112"/>
                <a:ext cx="734079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lvl="1"/>
                <a:r>
                  <a:rPr lang="en-US" sz="2800" b="1" dirty="0" smtClean="0">
                    <a:solidFill>
                      <a:srgbClr val="0070C0"/>
                    </a:solidFill>
                  </a:rPr>
                  <a:t>(C,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R) </a:t>
                </a:r>
                <a:r>
                  <a:rPr lang="en-US" sz="2800" dirty="0"/>
                  <a:t>:   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C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800" dirty="0"/>
                  <a:t>  Uniform, 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←</m:t>
                    </m:r>
                  </m:oMath>
                </a14:m>
                <a:r>
                  <a:rPr lang="en-US" sz="2800" dirty="0"/>
                  <a:t>  </a:t>
                </a:r>
                <a:r>
                  <a:rPr lang="en-US" sz="2800" dirty="0" smtClean="0"/>
                  <a:t>Equivocate</a:t>
                </a:r>
                <a:r>
                  <a:rPr lang="en-US" sz="2800" baseline="-25000" dirty="0" smtClean="0"/>
                  <a:t>td</a:t>
                </a:r>
                <a:r>
                  <a:rPr lang="en-US" sz="2800" dirty="0" smtClean="0"/>
                  <a:t>(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C,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437112"/>
                <a:ext cx="7340792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49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0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65636</TotalTime>
  <Words>1517</Words>
  <Application>Microsoft Office PowerPoint</Application>
  <PresentationFormat>On-screen Show (4:3)</PresentationFormat>
  <Paragraphs>285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 Unicode MS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Homomorphic Computation on Commitments and Openings</vt:lpstr>
      <vt:lpstr>Homomorphic Computation on Commitments and Openings</vt:lpstr>
      <vt:lpstr>Homomorphic Computation on Commitments and Openings</vt:lpstr>
      <vt:lpstr>Two Flavors of Commitments</vt:lpstr>
      <vt:lpstr>SIS  Trapdoor [Ajtai99,…,MP12]</vt:lpstr>
      <vt:lpstr>SIS Trapdoor with Correct Distribution [GPV08, MP12, LW15]</vt:lpstr>
      <vt:lpstr>Summary: Homomorphic Commitments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Warm-Up:  1-Time, 1-Bit Signature from Equivocal Commitment</vt:lpstr>
      <vt:lpstr>Warm-Up:  1-Time, Multi-Bit Signature from Equivocal Commitment</vt:lpstr>
      <vt:lpstr>PowerPoint Presentation</vt:lpstr>
      <vt:lpstr>Extensions</vt:lpstr>
      <vt:lpstr>Open Problems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rtd</dc:creator>
  <cp:lastModifiedBy>Daniel Wichs</cp:lastModifiedBy>
  <cp:revision>1390</cp:revision>
  <dcterms:created xsi:type="dcterms:W3CDTF">2012-07-10T19:41:11Z</dcterms:created>
  <dcterms:modified xsi:type="dcterms:W3CDTF">2015-07-06T15:19:09Z</dcterms:modified>
</cp:coreProperties>
</file>