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70" r:id="rId1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A47F84-96F2-4D26-83FD-E0391513209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6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4152"/>
    <a:srgbClr val="5C2448"/>
    <a:srgbClr val="15093E"/>
    <a:srgbClr val="C56957"/>
    <a:srgbClr val="3515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C28C0-1467-4FAD-8127-E6061CD4B1DB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08D37-5931-4337-9E35-C243FDCE7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77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8D37-5931-4337-9E35-C243FDCE79D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77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en-GB" spc="300" noProof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6691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04225-2FEB-4575-8510-CFCC6487CEF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en-GB" sz="1600" noProof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 rtl="0">
              <a:buNone/>
            </a:pPr>
            <a:endParaRPr lang="en-GB" noProof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6064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en-US" sz="4000" spc="300" noProof="0"/>
              <a:t>Click to edit Master title style</a:t>
            </a:r>
            <a:endParaRPr lang="en-GB" sz="4000" spc="300" noProof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088224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rtlCol="0"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 rtlCol="0"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6336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4B04225-2FEB-4575-8510-CFCC6487CEF5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3138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n-GB" noProof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04225-2FEB-4575-8510-CFCC6487CEF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en-GB" sz="1600" noProof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 rtl="0">
              <a:buNone/>
            </a:pPr>
            <a:endParaRPr lang="en-GB" noProof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0355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en-GB" noProof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4B04225-2FEB-4575-8510-CFCC6487C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77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en-GB" noProof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04225-2FEB-4575-8510-CFCC6487CEF5}" type="slidenum">
              <a:rPr lang="en-GB" smtClean="0"/>
              <a:t>‹#›</a:t>
            </a:fld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74869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4B04225-2FEB-4575-8510-CFCC6487C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60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6993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en-US" sz="4800" noProof="0"/>
              <a:t>Click to edit Master title style</a:t>
            </a:r>
            <a:endParaRPr lang="en-GB" sz="4800" noProof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en-US" spc="3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en-US" spc="3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fld id="{E4B04225-2FEB-4575-8510-CFCC6487C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5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en-US" sz="4800" noProof="0"/>
              <a:t>Click to edit Master title style</a:t>
            </a:r>
            <a:endParaRPr lang="en-GB" sz="4800" noProof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fld id="{E4B04225-2FEB-4575-8510-CFCC6487C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99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-51000"/>
                    </a14:imgEffect>
                    <a14:imgEffect>
                      <a14:colorTemperature colorTemp="3822"/>
                    </a14:imgEffect>
                    <a14:imgEffect>
                      <a14:saturation sat="231000"/>
                    </a14:imgEffect>
                    <a14:imgEffect>
                      <a14:brightnessContrast bright="-41000" contrast="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04225-2FEB-4575-8510-CFCC6487C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29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3C7B5C2-FAFD-E700-82ED-38DBFC058B8A}"/>
              </a:ext>
            </a:extLst>
          </p:cNvPr>
          <p:cNvSpPr/>
          <p:nvPr/>
        </p:nvSpPr>
        <p:spPr>
          <a:xfrm>
            <a:off x="2204037" y="1060206"/>
            <a:ext cx="4571219" cy="4304713"/>
          </a:xfrm>
          <a:prstGeom prst="ellipse">
            <a:avLst/>
          </a:prstGeom>
          <a:gradFill flip="none" rotWithShape="1">
            <a:gsLst>
              <a:gs pos="0">
                <a:srgbClr val="5C2448"/>
              </a:gs>
              <a:gs pos="50000">
                <a:srgbClr val="A64152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AC845-EA2E-C530-3AD8-6B31A6B99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013810"/>
            <a:ext cx="2682240" cy="8171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400" b="0" i="1" cap="none" dirty="0"/>
              <a:t>by Emily Bradfield</a:t>
            </a:r>
          </a:p>
        </p:txBody>
      </p:sp>
      <p:pic>
        <p:nvPicPr>
          <p:cNvPr id="7" name="Graphic 6" descr="Cheers with solid fill">
            <a:extLst>
              <a:ext uri="{FF2B5EF4-FFF2-40B4-BE49-F238E27FC236}">
                <a16:creationId xmlns:a16="http://schemas.microsoft.com/office/drawing/2014/main" id="{90E80E1E-067A-4D7F-2C07-73CD8C6FD8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285" r="3395" b="6742"/>
          <a:stretch/>
        </p:blipFill>
        <p:spPr>
          <a:xfrm>
            <a:off x="2204036" y="1027036"/>
            <a:ext cx="4872013" cy="4337884"/>
          </a:xfrm>
          <a:prstGeom prst="ellipse">
            <a:avLst/>
          </a:prstGeom>
          <a:ln>
            <a:noFill/>
          </a:ln>
          <a:effectLst/>
          <a:scene3d>
            <a:camera prst="perspectiveRight"/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DA846C-4761-AE01-F99F-935D7AE81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0821" y="3195978"/>
            <a:ext cx="5277929" cy="207870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GB" sz="5400" cap="small" spc="400" dirty="0">
                <a:ln w="3175">
                  <a:noFill/>
                </a:ln>
                <a:latin typeface="Aharoni" panose="02010803020104030203" pitchFamily="2" charset="-79"/>
                <a:cs typeface="Aharoni" panose="02010803020104030203" pitchFamily="2" charset="-79"/>
              </a:rPr>
              <a:t>PartyPlanner</a:t>
            </a:r>
          </a:p>
        </p:txBody>
      </p:sp>
    </p:spTree>
    <p:extLst>
      <p:ext uri="{BB962C8B-B14F-4D97-AF65-F5344CB8AC3E}">
        <p14:creationId xmlns:p14="http://schemas.microsoft.com/office/powerpoint/2010/main" val="4053062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644F3B3E-4FC9-FA55-F547-9132CBFF9ADB}"/>
              </a:ext>
            </a:extLst>
          </p:cNvPr>
          <p:cNvGrpSpPr/>
          <p:nvPr/>
        </p:nvGrpSpPr>
        <p:grpSpPr>
          <a:xfrm>
            <a:off x="2176585" y="703385"/>
            <a:ext cx="4872013" cy="4337884"/>
            <a:chOff x="1248118" y="633046"/>
            <a:chExt cx="4872013" cy="433788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939E215-52E2-999A-77B7-2779A16AC983}"/>
                </a:ext>
              </a:extLst>
            </p:cNvPr>
            <p:cNvSpPr/>
            <p:nvPr/>
          </p:nvSpPr>
          <p:spPr>
            <a:xfrm>
              <a:off x="1303705" y="633046"/>
              <a:ext cx="4571219" cy="4304713"/>
            </a:xfrm>
            <a:prstGeom prst="ellipse">
              <a:avLst/>
            </a:prstGeom>
            <a:gradFill flip="none" rotWithShape="1">
              <a:gsLst>
                <a:gs pos="0">
                  <a:srgbClr val="5C2448"/>
                </a:gs>
                <a:gs pos="50000">
                  <a:srgbClr val="A64152"/>
                </a:gs>
                <a:gs pos="100000">
                  <a:schemeClr val="accent2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Graphic 26" descr="Cheers with solid fill">
              <a:extLst>
                <a:ext uri="{FF2B5EF4-FFF2-40B4-BE49-F238E27FC236}">
                  <a16:creationId xmlns:a16="http://schemas.microsoft.com/office/drawing/2014/main" id="{6CC52C75-76AA-22E4-CF4A-3B5E9DF3D7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2285" r="3395" b="6742"/>
            <a:stretch/>
          </p:blipFill>
          <p:spPr>
            <a:xfrm>
              <a:off x="1248118" y="633046"/>
              <a:ext cx="4872013" cy="4337884"/>
            </a:xfrm>
            <a:prstGeom prst="ellipse">
              <a:avLst/>
            </a:prstGeom>
            <a:ln>
              <a:noFill/>
            </a:ln>
            <a:effectLst/>
            <a:scene3d>
              <a:camera prst="perspectiveRight"/>
              <a:lightRig rig="threePt" dir="t"/>
            </a:scene3d>
          </p:spPr>
        </p:pic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1070A02-7CED-0078-DE0C-1B391C60C0AD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5693642">
            <a:off x="4103555" y="1283083"/>
            <a:ext cx="1753403" cy="6202408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vert"/>
          <a:lstStyle/>
          <a:p>
            <a:pPr marL="0" indent="0">
              <a:buNone/>
            </a:pPr>
            <a:r>
              <a:rPr lang="en-GB" sz="6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4179402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0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59679ACF-551A-119A-CE9E-E7D09938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652921"/>
            <a:ext cx="4114800" cy="4214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spc="300" dirty="0">
                <a:latin typeface="Abadi" panose="020B0604020104020204" pitchFamily="34" charset="0"/>
                <a:cs typeface="Aharoni" panose="02010803020104030203" pitchFamily="2" charset="-79"/>
              </a:rPr>
              <a:t>HOW DID IT GO?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46978CDA-93F5-157B-385F-0E189910AE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78756" y="950742"/>
            <a:ext cx="9234488" cy="13844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Sprint Review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E1E1A3-EBDB-4AD8-813F-4A82331E6B99}"/>
              </a:ext>
            </a:extLst>
          </p:cNvPr>
          <p:cNvSpPr/>
          <p:nvPr/>
        </p:nvSpPr>
        <p:spPr>
          <a:xfrm>
            <a:off x="1330574" y="2405579"/>
            <a:ext cx="1702188" cy="303861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SPRINT ONE</a:t>
            </a:r>
          </a:p>
          <a:p>
            <a:r>
              <a:rPr lang="en-GB" dirty="0"/>
              <a:t>All tasks completed by end of day one and documented throughout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13069E-37A7-4E99-CA13-7132B8DB09D4}"/>
              </a:ext>
            </a:extLst>
          </p:cNvPr>
          <p:cNvSpPr/>
          <p:nvPr/>
        </p:nvSpPr>
        <p:spPr>
          <a:xfrm>
            <a:off x="3300048" y="2405579"/>
            <a:ext cx="1702188" cy="3038620"/>
          </a:xfrm>
          <a:prstGeom prst="roundRect">
            <a:avLst/>
          </a:prstGeom>
          <a:solidFill>
            <a:srgbClr val="C569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SPRINT TWO</a:t>
            </a:r>
          </a:p>
          <a:p>
            <a:r>
              <a:rPr lang="en-GB" dirty="0"/>
              <a:t>All tasks completed by end of day, UMLs and Risk Assessment additionally completes and committed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93B9E3-DC48-FEBC-3561-BFE4527D7961}"/>
              </a:ext>
            </a:extLst>
          </p:cNvPr>
          <p:cNvSpPr/>
          <p:nvPr/>
        </p:nvSpPr>
        <p:spPr>
          <a:xfrm>
            <a:off x="5269522" y="2405578"/>
            <a:ext cx="1702188" cy="3038620"/>
          </a:xfrm>
          <a:prstGeom prst="roundRect">
            <a:avLst/>
          </a:prstGeom>
          <a:solidFill>
            <a:srgbClr val="A641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SPRINT THREE</a:t>
            </a:r>
          </a:p>
          <a:p>
            <a:r>
              <a:rPr lang="en-GB" dirty="0"/>
              <a:t>All tasks including “would” task completed by hallway through, presentation developed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C629A6-A9A1-D8E8-6113-D70918D0F0E3}"/>
              </a:ext>
            </a:extLst>
          </p:cNvPr>
          <p:cNvSpPr/>
          <p:nvPr/>
        </p:nvSpPr>
        <p:spPr>
          <a:xfrm>
            <a:off x="7238996" y="2405578"/>
            <a:ext cx="1702188" cy="3038620"/>
          </a:xfrm>
          <a:prstGeom prst="roundRect">
            <a:avLst/>
          </a:prstGeom>
          <a:solidFill>
            <a:srgbClr val="5C2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SPRINT FOUR</a:t>
            </a:r>
          </a:p>
          <a:p>
            <a:r>
              <a:rPr lang="en-GB" dirty="0"/>
              <a:t>Started sprint early, did not complete one user story – added to final sprint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53DA2A-0505-0F60-193B-883B68D54738}"/>
              </a:ext>
            </a:extLst>
          </p:cNvPr>
          <p:cNvSpPr/>
          <p:nvPr/>
        </p:nvSpPr>
        <p:spPr>
          <a:xfrm>
            <a:off x="9208470" y="2405578"/>
            <a:ext cx="1702188" cy="3038620"/>
          </a:xfrm>
          <a:prstGeom prst="roundRect">
            <a:avLst/>
          </a:prstGeom>
          <a:solidFill>
            <a:srgbClr val="351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SPRINT FIVE</a:t>
            </a:r>
          </a:p>
          <a:p>
            <a:r>
              <a:rPr lang="en-GB" dirty="0"/>
              <a:t>Did not complete user story added from previous sprint, but completed all other sprint 5 tasks</a:t>
            </a:r>
          </a:p>
        </p:txBody>
      </p:sp>
    </p:spTree>
    <p:extLst>
      <p:ext uri="{BB962C8B-B14F-4D97-AF65-F5344CB8AC3E}">
        <p14:creationId xmlns:p14="http://schemas.microsoft.com/office/powerpoint/2010/main" val="1409288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59679ACF-551A-119A-CE9E-E7D09938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090214"/>
            <a:ext cx="4114800" cy="4214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spc="300" dirty="0">
                <a:latin typeface="Abadi" panose="020B0604020104020204" pitchFamily="34" charset="0"/>
                <a:cs typeface="Aharoni" panose="02010803020104030203" pitchFamily="2" charset="-79"/>
              </a:rPr>
              <a:t>HOW DID I LEARN?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46978CDA-93F5-157B-385F-0E189910AE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78756" y="388035"/>
            <a:ext cx="9234488" cy="13844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Sprint Retrospective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BC51EE-791F-0BEA-E973-CADDBB98504D}"/>
              </a:ext>
            </a:extLst>
          </p:cNvPr>
          <p:cNvSpPr txBox="1"/>
          <p:nvPr/>
        </p:nvSpPr>
        <p:spPr>
          <a:xfrm>
            <a:off x="442436" y="1772531"/>
            <a:ext cx="5541023" cy="4527187"/>
          </a:xfrm>
          <a:prstGeom prst="ellipse">
            <a:avLst/>
          </a:prstGeom>
          <a:gradFill flip="none" rotWithShape="1">
            <a:gsLst>
              <a:gs pos="0">
                <a:srgbClr val="15093E"/>
              </a:gs>
              <a:gs pos="70000">
                <a:srgbClr val="C56957"/>
              </a:gs>
              <a:gs pos="24000">
                <a:srgbClr val="5C2448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PROJECT STRENGTHS</a:t>
            </a:r>
          </a:p>
          <a:p>
            <a:pPr algn="ctr"/>
            <a:endParaRPr lang="en-GB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Completed all tasks in 4/5 sprints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Had sufficient time and room to expand on initial concept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Development focused on one feature at a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MVP achieved and exceeded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7DB0D2-C8CE-839A-C406-8E66CB440048}"/>
              </a:ext>
            </a:extLst>
          </p:cNvPr>
          <p:cNvSpPr txBox="1"/>
          <p:nvPr/>
        </p:nvSpPr>
        <p:spPr>
          <a:xfrm>
            <a:off x="6208543" y="1772531"/>
            <a:ext cx="5541023" cy="4544318"/>
          </a:xfrm>
          <a:prstGeom prst="ellipse">
            <a:avLst/>
          </a:prstGeom>
          <a:gradFill flip="none" rotWithShape="1">
            <a:gsLst>
              <a:gs pos="0">
                <a:srgbClr val="15093E"/>
              </a:gs>
              <a:gs pos="72000">
                <a:srgbClr val="C56957"/>
              </a:gs>
              <a:gs pos="36000">
                <a:srgbClr val="5C2448"/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AREAS OF GROWTH</a:t>
            </a:r>
            <a:endParaRPr lang="en-GB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Define epics to avoid homogeneity between them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Review approach to </a:t>
            </a:r>
            <a:r>
              <a:rPr lang="en-GB" dirty="0" err="1"/>
              <a:t>storypoint</a:t>
            </a:r>
            <a:r>
              <a:rPr lang="en-GB" dirty="0"/>
              <a:t> allocation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Balance goals and timeframe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029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A251A11-A8D0-E79C-6FE3-11C30487107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67767" y="412341"/>
            <a:ext cx="6456461" cy="830649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sz="4000" b="1" spc="400" dirty="0">
                <a:latin typeface="Abadi" panose="020B0604020104020204" pitchFamily="34" charset="0"/>
                <a:cs typeface="Aharoni" panose="02010803020104030203" pitchFamily="2" charset="-79"/>
              </a:rPr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36B918-55B3-6939-0204-F4BBC5C488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0" y="1082797"/>
            <a:ext cx="5167313" cy="518795"/>
          </a:xfrm>
        </p:spPr>
        <p:txBody>
          <a:bodyPr/>
          <a:lstStyle/>
          <a:p>
            <a:r>
              <a:rPr lang="en-GB" dirty="0"/>
              <a:t>MY FINAL TAKEAWAY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507B7E-A251-56A1-7EDC-22C699E612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8194" y="2537059"/>
            <a:ext cx="3064668" cy="3908600"/>
          </a:xfrm>
        </p:spPr>
        <p:txBody>
          <a:bodyPr/>
          <a:lstStyle/>
          <a:p>
            <a:r>
              <a:rPr lang="en-GB" dirty="0"/>
              <a:t>What went well…</a:t>
            </a:r>
          </a:p>
          <a:p>
            <a:endParaRPr lang="en-GB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Finished product which look good and works well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Developed own knowledge through research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Effectively managed time and MVP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79D67F-3BB7-2885-FEFD-CA3DAF9C69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63664" y="2550733"/>
            <a:ext cx="3064668" cy="3894926"/>
          </a:xfrm>
        </p:spPr>
        <p:txBody>
          <a:bodyPr/>
          <a:lstStyle/>
          <a:p>
            <a:r>
              <a:rPr lang="en-GB" dirty="0"/>
              <a:t>I can grow from…</a:t>
            </a:r>
          </a:p>
          <a:p>
            <a:endParaRPr lang="en-GB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Reviewing approach to </a:t>
            </a:r>
            <a:r>
              <a:rPr lang="en-GB" sz="1600" dirty="0" err="1"/>
              <a:t>storypoint</a:t>
            </a:r>
            <a:r>
              <a:rPr lang="en-GB" sz="1600" dirty="0"/>
              <a:t> rating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Understand impact of documentation on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8F1CAD-E1E2-3014-FB6D-487A90E607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9138" y="2560529"/>
            <a:ext cx="3064668" cy="3885130"/>
          </a:xfrm>
        </p:spPr>
        <p:txBody>
          <a:bodyPr/>
          <a:lstStyle/>
          <a:p>
            <a:r>
              <a:rPr lang="en-GB" dirty="0"/>
              <a:t>Project potential…</a:t>
            </a:r>
          </a:p>
          <a:p>
            <a:endParaRPr lang="en-GB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Introduction of SMTP protocol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Expansion of response options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Party entity and structured party details</a:t>
            </a:r>
          </a:p>
        </p:txBody>
      </p:sp>
      <p:pic>
        <p:nvPicPr>
          <p:cNvPr id="15" name="Online Image Placeholder 14" descr="Good Idea with solid fill">
            <a:extLst>
              <a:ext uri="{FF2B5EF4-FFF2-40B4-BE49-F238E27FC236}">
                <a16:creationId xmlns:a16="http://schemas.microsoft.com/office/drawing/2014/main" id="{058EC51E-F14D-2DAA-22CA-71EF595ECBEA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5712" y="1720008"/>
            <a:ext cx="731520" cy="731520"/>
          </a:xfrm>
        </p:spPr>
      </p:pic>
      <p:pic>
        <p:nvPicPr>
          <p:cNvPr id="17" name="Online Image Placeholder 16" descr="Muscular arm with solid fill">
            <a:extLst>
              <a:ext uri="{FF2B5EF4-FFF2-40B4-BE49-F238E27FC236}">
                <a16:creationId xmlns:a16="http://schemas.microsoft.com/office/drawing/2014/main" id="{EC6740DD-02C7-DBBB-33BA-C2B8E66E75C8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875" y="1721278"/>
            <a:ext cx="730250" cy="730250"/>
          </a:xfrm>
        </p:spPr>
      </p:pic>
      <p:pic>
        <p:nvPicPr>
          <p:cNvPr id="19" name="Online Image Placeholder 18" descr="Bar graph with upward trend with solid fill">
            <a:extLst>
              <a:ext uri="{FF2B5EF4-FFF2-40B4-BE49-F238E27FC236}">
                <a16:creationId xmlns:a16="http://schemas.microsoft.com/office/drawing/2014/main" id="{F41EE744-2B46-F73A-2ADF-7A1E4505B9CA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54768" y="1740608"/>
            <a:ext cx="731520" cy="731520"/>
          </a:xfrm>
        </p:spPr>
      </p:pic>
    </p:spTree>
    <p:extLst>
      <p:ext uri="{BB962C8B-B14F-4D97-AF65-F5344CB8AC3E}">
        <p14:creationId xmlns:p14="http://schemas.microsoft.com/office/powerpoint/2010/main" val="900511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">
            <a:extLst>
              <a:ext uri="{FF2B5EF4-FFF2-40B4-BE49-F238E27FC236}">
                <a16:creationId xmlns:a16="http://schemas.microsoft.com/office/drawing/2014/main" id="{E3426082-87B0-53AA-0F34-6E12C4A23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693" y="3978319"/>
            <a:ext cx="5247053" cy="143594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Any questions?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CE095E7-39A6-ABB1-9BBE-5AA42A6F98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64142" y="3733553"/>
            <a:ext cx="3524153" cy="48953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you for your time!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1CDDABE-F26E-1B22-F17C-CA7B866778DB}"/>
              </a:ext>
            </a:extLst>
          </p:cNvPr>
          <p:cNvGrpSpPr/>
          <p:nvPr/>
        </p:nvGrpSpPr>
        <p:grpSpPr>
          <a:xfrm>
            <a:off x="1248118" y="633046"/>
            <a:ext cx="4872013" cy="4337884"/>
            <a:chOff x="1248118" y="633046"/>
            <a:chExt cx="4872013" cy="433788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46A979F-60E3-DB66-8ED2-02A2F59F1A68}"/>
                </a:ext>
              </a:extLst>
            </p:cNvPr>
            <p:cNvSpPr/>
            <p:nvPr/>
          </p:nvSpPr>
          <p:spPr>
            <a:xfrm>
              <a:off x="1303705" y="633046"/>
              <a:ext cx="4571219" cy="4304713"/>
            </a:xfrm>
            <a:prstGeom prst="ellipse">
              <a:avLst/>
            </a:prstGeom>
            <a:gradFill flip="none" rotWithShape="1">
              <a:gsLst>
                <a:gs pos="0">
                  <a:srgbClr val="5C2448"/>
                </a:gs>
                <a:gs pos="50000">
                  <a:srgbClr val="A64152"/>
                </a:gs>
                <a:gs pos="100000">
                  <a:schemeClr val="accent2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Graphic 15" descr="Cheers with solid fill">
              <a:extLst>
                <a:ext uri="{FF2B5EF4-FFF2-40B4-BE49-F238E27FC236}">
                  <a16:creationId xmlns:a16="http://schemas.microsoft.com/office/drawing/2014/main" id="{64ACD593-A077-ACF4-6FCC-425660B60B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2285" r="3395" b="6742"/>
            <a:stretch/>
          </p:blipFill>
          <p:spPr>
            <a:xfrm>
              <a:off x="1248118" y="633046"/>
              <a:ext cx="4872013" cy="4337884"/>
            </a:xfrm>
            <a:prstGeom prst="ellipse">
              <a:avLst/>
            </a:prstGeom>
            <a:ln>
              <a:noFill/>
            </a:ln>
            <a:effectLst/>
            <a:scene3d>
              <a:camera prst="perspectiveRight"/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307336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B35EE8-7C49-BB0D-F3AE-C52F8A4123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8" y="1190586"/>
            <a:ext cx="4516707" cy="464871"/>
          </a:xfrm>
        </p:spPr>
        <p:txBody>
          <a:bodyPr/>
          <a:lstStyle/>
          <a:p>
            <a:r>
              <a:rPr lang="en-GB" i="1" dirty="0"/>
              <a:t>Who am I, and what is PartyPlanner?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0FF6BA5-44E2-5D3D-0734-E67ECA730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5786" y="2110155"/>
            <a:ext cx="5790228" cy="41640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8555F3-8478-953B-E65D-61BA58344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246185"/>
            <a:ext cx="5897218" cy="884238"/>
          </a:xfrm>
        </p:spPr>
        <p:txBody>
          <a:bodyPr/>
          <a:lstStyle/>
          <a:p>
            <a:r>
              <a:rPr lang="en-GB" sz="3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04589F-2A29-F6C4-46E4-CCA56B4057BB}"/>
              </a:ext>
            </a:extLst>
          </p:cNvPr>
          <p:cNvSpPr txBox="1"/>
          <p:nvPr/>
        </p:nvSpPr>
        <p:spPr>
          <a:xfrm>
            <a:off x="253218" y="1140136"/>
            <a:ext cx="541606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A website designed for assisting with planning parties and managing guest RSVPs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Simple, effective, with database integration through an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Separate account types for host and their guest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Login redirects to appropriate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Different functionality allocated to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Host has full control over guest list (create, read, update, and delete)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Guests have control over account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Responses sent from guests through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Host can amend and share party details as they see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Each guest can only update their own account</a:t>
            </a:r>
          </a:p>
        </p:txBody>
      </p:sp>
    </p:spTree>
    <p:extLst>
      <p:ext uri="{BB962C8B-B14F-4D97-AF65-F5344CB8AC3E}">
        <p14:creationId xmlns:p14="http://schemas.microsoft.com/office/powerpoint/2010/main" val="1374875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C28998-4BF5-4F98-F903-7CC90C173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278180"/>
            <a:ext cx="4023360" cy="464871"/>
          </a:xfrm>
        </p:spPr>
        <p:txBody>
          <a:bodyPr/>
          <a:lstStyle/>
          <a:p>
            <a:r>
              <a:rPr lang="en-GB" dirty="0"/>
              <a:t>How did I approach the task?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40DE039-19DB-E08E-43D3-8A2686EFFE1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b="162"/>
          <a:stretch/>
        </p:blipFill>
        <p:spPr>
          <a:xfrm>
            <a:off x="198783" y="156203"/>
            <a:ext cx="5178164" cy="65455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BD775-93A5-E71F-EBA9-A1F36E86F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97614"/>
            <a:ext cx="4646246" cy="431878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Assess and consider MVP -&gt; CRUD functionality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Separate MVP from final concept and break down individual tasks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Consider priority of non-MVP tasks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Develop Jira Board (scrum) with 5 sprints (one per day)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Ensure sprint one produces MVP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Separate remainder of concept into features; allocate to sprints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Compare goals with current knowledge, resources, and timeline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Review priority and </a:t>
            </a:r>
            <a:r>
              <a:rPr lang="en-GB" dirty="0" err="1">
                <a:solidFill>
                  <a:schemeClr val="bg1"/>
                </a:solidFill>
              </a:rPr>
              <a:t>storypoints</a:t>
            </a:r>
            <a:r>
              <a:rPr lang="en-GB" dirty="0">
                <a:solidFill>
                  <a:schemeClr val="bg1"/>
                </a:solidFill>
              </a:rPr>
              <a:t>, note down specific tasks required of each user story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2CAE3F-F154-2AB1-BC25-4087C44F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93942"/>
            <a:ext cx="5897218" cy="884238"/>
          </a:xfrm>
        </p:spPr>
        <p:txBody>
          <a:bodyPr/>
          <a:lstStyle/>
          <a:p>
            <a:r>
              <a:rPr lang="en-GB" sz="3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Conceptualisation</a:t>
            </a:r>
          </a:p>
        </p:txBody>
      </p:sp>
    </p:spTree>
    <p:extLst>
      <p:ext uri="{BB962C8B-B14F-4D97-AF65-F5344CB8AC3E}">
        <p14:creationId xmlns:p14="http://schemas.microsoft.com/office/powerpoint/2010/main" val="2274362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D00C87-72D8-7F28-34AC-5598DC417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316" y="562318"/>
            <a:ext cx="3968312" cy="573989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Sprint One: CRUD (mvp)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29E7131-07E8-5E93-951A-D7C71E27E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4316" y="1371599"/>
            <a:ext cx="3859922" cy="46370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7DEE8D27-9742-2BBA-1512-009391E0E38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-98" b="55748"/>
          <a:stretch/>
        </p:blipFill>
        <p:spPr>
          <a:xfrm>
            <a:off x="2129448" y="418196"/>
            <a:ext cx="3207154" cy="19068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AE97DB16-0CA6-B2BD-C8DC-F155349CDCA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/>
          <a:srcRect t="43047" b="12603"/>
          <a:stretch/>
        </p:blipFill>
        <p:spPr>
          <a:xfrm>
            <a:off x="2129448" y="2475596"/>
            <a:ext cx="3207154" cy="19068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B41E9A29-8D61-AAA1-43C9-24A96F62369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/>
          <a:srcRect t="17122" b="9510"/>
          <a:stretch/>
        </p:blipFill>
        <p:spPr>
          <a:xfrm>
            <a:off x="2129448" y="4532996"/>
            <a:ext cx="3207154" cy="19068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55661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A4946E0-98AA-7912-0C50-E5ACA76C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All Sprints – My RoadMap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2E391CE-E481-B141-8CF2-30A55EDFF3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5" r="1811" b="17425"/>
          <a:stretch/>
        </p:blipFill>
        <p:spPr>
          <a:xfrm>
            <a:off x="472732" y="1420837"/>
            <a:ext cx="7230484" cy="24477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D8BD4F-616B-F5B9-296C-D0AA224F6F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082"/>
          <a:stretch/>
        </p:blipFill>
        <p:spPr>
          <a:xfrm>
            <a:off x="472731" y="4208900"/>
            <a:ext cx="7230484" cy="21611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3180E7FF-0A3B-A712-C7E9-29AD5A310D59}"/>
              </a:ext>
            </a:extLst>
          </p:cNvPr>
          <p:cNvSpPr/>
          <p:nvPr/>
        </p:nvSpPr>
        <p:spPr>
          <a:xfrm>
            <a:off x="8665697" y="1585332"/>
            <a:ext cx="2630659" cy="211878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GOAL:</a:t>
            </a:r>
          </a:p>
          <a:p>
            <a:pPr algn="ctr"/>
            <a:r>
              <a:rPr lang="en-GB" dirty="0"/>
              <a:t>Create the minimum viable product; a website with CRUD functionality communicated through an API to a Database</a:t>
            </a:r>
          </a:p>
        </p:txBody>
      </p:sp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261A6B7D-001B-E304-2D0E-9E9938A8307B}"/>
              </a:ext>
            </a:extLst>
          </p:cNvPr>
          <p:cNvSpPr/>
          <p:nvPr/>
        </p:nvSpPr>
        <p:spPr>
          <a:xfrm>
            <a:off x="8665696" y="4230056"/>
            <a:ext cx="2630659" cy="211878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GOAL:</a:t>
            </a:r>
          </a:p>
          <a:p>
            <a:pPr algn="ctr"/>
            <a:r>
              <a:rPr lang="en-GB" dirty="0"/>
              <a:t>Develop a functional login page, redirecting users to the appropriate section, and separating host/guest function between</a:t>
            </a:r>
          </a:p>
        </p:txBody>
      </p:sp>
    </p:spTree>
    <p:extLst>
      <p:ext uri="{BB962C8B-B14F-4D97-AF65-F5344CB8AC3E}">
        <p14:creationId xmlns:p14="http://schemas.microsoft.com/office/powerpoint/2010/main" val="3821911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B76279-1F99-AA4E-CA53-E24E8A8C82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4" b="14716"/>
          <a:stretch/>
        </p:blipFill>
        <p:spPr>
          <a:xfrm>
            <a:off x="472732" y="1267898"/>
            <a:ext cx="6199516" cy="18529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8A4946E0-98AA-7912-0C50-E5ACA76C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All Sprints – My RoadMap</a:t>
            </a:r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3180E7FF-0A3B-A712-C7E9-29AD5A310D59}"/>
              </a:ext>
            </a:extLst>
          </p:cNvPr>
          <p:cNvSpPr/>
          <p:nvPr/>
        </p:nvSpPr>
        <p:spPr>
          <a:xfrm>
            <a:off x="7320901" y="1502901"/>
            <a:ext cx="4276580" cy="138295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GOAL:</a:t>
            </a:r>
          </a:p>
          <a:p>
            <a:pPr algn="ctr"/>
            <a:r>
              <a:rPr lang="en-GB" dirty="0"/>
              <a:t>Relocate the response function to guests and introducing “edit event details” to the host</a:t>
            </a:r>
          </a:p>
        </p:txBody>
      </p:sp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261A6B7D-001B-E304-2D0E-9E9938A8307B}"/>
              </a:ext>
            </a:extLst>
          </p:cNvPr>
          <p:cNvSpPr/>
          <p:nvPr/>
        </p:nvSpPr>
        <p:spPr>
          <a:xfrm>
            <a:off x="7320901" y="3470988"/>
            <a:ext cx="4276580" cy="100232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GOAL:</a:t>
            </a:r>
          </a:p>
          <a:p>
            <a:pPr algn="ctr"/>
            <a:r>
              <a:rPr lang="en-GB" dirty="0"/>
              <a:t>Finetune frontend design and enhance user experience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43960-2B23-EF52-E7AE-930292504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30" y="3369829"/>
            <a:ext cx="6199515" cy="11695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13D984-17A6-359B-0BA9-C9019A260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10" y="4745680"/>
            <a:ext cx="6199515" cy="1797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5BDD0E87-3923-6AC8-BD27-04D29F3DC534}"/>
              </a:ext>
            </a:extLst>
          </p:cNvPr>
          <p:cNvSpPr/>
          <p:nvPr/>
        </p:nvSpPr>
        <p:spPr>
          <a:xfrm>
            <a:off x="7320901" y="4936777"/>
            <a:ext cx="4276580" cy="142955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GOAL:</a:t>
            </a:r>
          </a:p>
          <a:p>
            <a:pPr algn="ctr"/>
            <a:r>
              <a:rPr lang="en-GB" dirty="0"/>
              <a:t>Finalise post-production documentation, introduce initial setup features enabling easier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498478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7BD318C-CDBF-D016-9640-ECB905F2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Consultant Journey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30B2671-722A-E102-D8E7-B3F5EAEF45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9995" y="1479269"/>
            <a:ext cx="4899770" cy="47572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b="1" dirty="0">
                <a:solidFill>
                  <a:schemeClr val="bg1"/>
                </a:solidFill>
              </a:rPr>
              <a:t>Front End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HTML: creates the structure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Applying skills from QA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Understanding DOM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CSS: creates the style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Improved bootstrap implementation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JavaScript: creates the control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Understanding functions how they interact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Working with </a:t>
            </a:r>
            <a:r>
              <a:rPr lang="en-GB" sz="1600" dirty="0" err="1">
                <a:solidFill>
                  <a:schemeClr val="bg1"/>
                </a:solidFill>
              </a:rPr>
              <a:t>Axios</a:t>
            </a:r>
            <a:r>
              <a:rPr lang="en-GB" sz="1600" dirty="0">
                <a:solidFill>
                  <a:schemeClr val="bg1"/>
                </a:solidFill>
              </a:rPr>
              <a:t> for HTTP requests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Using </a:t>
            </a:r>
            <a:r>
              <a:rPr lang="en-GB" sz="1600" dirty="0" err="1">
                <a:solidFill>
                  <a:schemeClr val="bg1"/>
                </a:solidFill>
              </a:rPr>
              <a:t>localStorage</a:t>
            </a:r>
            <a:r>
              <a:rPr lang="en-GB" sz="1600" dirty="0">
                <a:solidFill>
                  <a:schemeClr val="bg1"/>
                </a:solidFill>
              </a:rPr>
              <a:t> to enable features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Using DOM to my advantage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0513221-47BA-0C86-AC7D-462ADFCD60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1491175"/>
            <a:ext cx="5266005" cy="47572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b="1" dirty="0">
                <a:solidFill>
                  <a:schemeClr val="bg1"/>
                </a:solidFill>
              </a:rPr>
              <a:t>Database and API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MySQL: the database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Applying previous skills and knowledge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Implementing JPA to communicate with Java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Understanding entity relationships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bg1"/>
                </a:solidFill>
              </a:rPr>
              <a:t>SpringBoot</a:t>
            </a:r>
            <a:r>
              <a:rPr lang="en-GB" sz="2000" dirty="0">
                <a:solidFill>
                  <a:schemeClr val="bg1"/>
                </a:solidFill>
              </a:rPr>
              <a:t>: the API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Developing CRUD functionality through HTTP requests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Use of repos, services, controllers, and domains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Ensuring separation of function as appropriate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Repeated and consistent testing throughout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2175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17BDB91-C740-4CF5-9CA1-AB508B621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820" y="980237"/>
            <a:ext cx="4846320" cy="6653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3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Version Control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87623B4-B0D0-F4BE-D02C-AF6E1CC614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68820" y="1839725"/>
            <a:ext cx="4114800" cy="379888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Through Git Bash and GitHub, the master/dev/feature model can be implemented to reduce risks when changing code or introducing features.</a:t>
            </a:r>
          </a:p>
          <a:p>
            <a:r>
              <a:rPr lang="en-GB" dirty="0">
                <a:solidFill>
                  <a:schemeClr val="bg1"/>
                </a:solidFill>
              </a:rPr>
              <a:t>Document branch additionally used to separate development and documentation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AD1098E-02D2-A50E-F678-DACD0D2FB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2"/>
          <a:stretch/>
        </p:blipFill>
        <p:spPr>
          <a:xfrm>
            <a:off x="1275666" y="934728"/>
            <a:ext cx="4649093" cy="1421754"/>
          </a:xfrm>
          <a:prstGeom prst="rect">
            <a:avLst/>
          </a:prstGeom>
          <a:ln>
            <a:solidFill>
              <a:schemeClr val="accent5">
                <a:lumMod val="25000"/>
                <a:lumOff val="7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205F8C-29BB-6B38-F207-2D7C30F14A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015"/>
          <a:stretch/>
        </p:blipFill>
        <p:spPr>
          <a:xfrm>
            <a:off x="184913" y="2924726"/>
            <a:ext cx="6623851" cy="40598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76634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CB5012D-AE9E-5E3A-C0ED-8A490E0EEC8C}"/>
              </a:ext>
            </a:extLst>
          </p:cNvPr>
          <p:cNvSpPr/>
          <p:nvPr/>
        </p:nvSpPr>
        <p:spPr>
          <a:xfrm>
            <a:off x="2616591" y="5739618"/>
            <a:ext cx="6752494" cy="67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haroni" panose="02010803020104030203" pitchFamily="2" charset="-79"/>
                <a:cs typeface="Aharoni" panose="02010803020104030203" pitchFamily="2" charset="-79"/>
              </a:rPr>
              <a:t>FINAL COVERAGE:		</a:t>
            </a:r>
            <a:r>
              <a:rPr lang="en-GB" sz="2800" dirty="0">
                <a:latin typeface="Aharoni" panose="02010803020104030203" pitchFamily="2" charset="-79"/>
                <a:cs typeface="Aharoni" panose="02010803020104030203" pitchFamily="2" charset="-79"/>
              </a:rPr>
              <a:t>96.7%</a:t>
            </a:r>
            <a:endParaRPr lang="en-GB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5C489D-2DBC-53D2-4D39-32D80A799819}"/>
              </a:ext>
            </a:extLst>
          </p:cNvPr>
          <p:cNvSpPr/>
          <p:nvPr/>
        </p:nvSpPr>
        <p:spPr>
          <a:xfrm>
            <a:off x="2616591" y="5739618"/>
            <a:ext cx="6752494" cy="67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haroni" panose="02010803020104030203" pitchFamily="2" charset="-79"/>
                <a:cs typeface="Aharoni" panose="02010803020104030203" pitchFamily="2" charset="-79"/>
              </a:rPr>
              <a:t>FINAL COVERAGE: 			</a:t>
            </a:r>
            <a:endParaRPr lang="en-GB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036CE6-BD3C-6A92-1312-6653808D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Testing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80F473E-8030-564E-5E8A-636246DFB0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Unit Testing on </a:t>
            </a:r>
            <a:r>
              <a:rPr lang="en-GB" sz="2000" dirty="0" err="1">
                <a:solidFill>
                  <a:schemeClr val="bg1"/>
                </a:solidFill>
              </a:rPr>
              <a:t>GuestService</a:t>
            </a:r>
            <a:r>
              <a:rPr lang="en-GB" sz="2000" dirty="0">
                <a:solidFill>
                  <a:schemeClr val="bg1"/>
                </a:solidFill>
              </a:rPr>
              <a:t> with Mockito and Assert Equals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54357443-D32A-5F06-1EAF-F660963BEDA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10" t="18866" r="-10" b="52498"/>
          <a:stretch/>
        </p:blipFill>
        <p:spPr>
          <a:xfrm>
            <a:off x="960438" y="1624013"/>
            <a:ext cx="3108325" cy="1892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A13170A0-A394-F703-F68B-F1E3578B077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10" t="41643" r="-10" b="29721"/>
          <a:stretch/>
        </p:blipFill>
        <p:spPr>
          <a:xfrm>
            <a:off x="4542155" y="1623219"/>
            <a:ext cx="3108325" cy="1892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CDA32C27-8709-A1AF-BCA2-0A048DFAAEB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t="65339" b="6025"/>
          <a:stretch/>
        </p:blipFill>
        <p:spPr>
          <a:xfrm>
            <a:off x="8122920" y="1623219"/>
            <a:ext cx="3108325" cy="1892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75F7FDE-3B3F-DD72-334A-1E79ACCED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Unit Testing on </a:t>
            </a:r>
            <a:r>
              <a:rPr lang="en-GB" sz="2000" dirty="0" err="1">
                <a:solidFill>
                  <a:schemeClr val="bg1"/>
                </a:solidFill>
              </a:rPr>
              <a:t>GuestController</a:t>
            </a:r>
            <a:r>
              <a:rPr lang="en-GB" sz="2000" dirty="0">
                <a:solidFill>
                  <a:schemeClr val="bg1"/>
                </a:solidFill>
              </a:rPr>
              <a:t> with Mockito and </a:t>
            </a:r>
            <a:r>
              <a:rPr lang="en-GB" sz="2000" dirty="0" err="1">
                <a:solidFill>
                  <a:schemeClr val="bg1"/>
                </a:solidFill>
              </a:rPr>
              <a:t>MockMvc</a:t>
            </a:r>
            <a:endParaRPr lang="en-GB" sz="2000" dirty="0">
              <a:solidFill>
                <a:schemeClr val="bg1"/>
              </a:solidFill>
            </a:endParaRPr>
          </a:p>
          <a:p>
            <a:pPr algn="ctr"/>
            <a:endParaRPr lang="en-GB" sz="200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76C5B12-09EE-BFAF-60AB-E3F0B286BF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Integration Testing on </a:t>
            </a:r>
            <a:r>
              <a:rPr lang="en-GB" sz="2000" dirty="0" err="1">
                <a:solidFill>
                  <a:schemeClr val="bg1"/>
                </a:solidFill>
              </a:rPr>
              <a:t>GuestController</a:t>
            </a:r>
            <a:r>
              <a:rPr lang="en-GB" sz="2000" dirty="0">
                <a:solidFill>
                  <a:schemeClr val="bg1"/>
                </a:solidFill>
              </a:rPr>
              <a:t> with Mockito and </a:t>
            </a:r>
            <a:r>
              <a:rPr lang="en-GB" sz="2000" dirty="0" err="1">
                <a:solidFill>
                  <a:schemeClr val="bg1"/>
                </a:solidFill>
              </a:rPr>
              <a:t>MockMvc</a:t>
            </a:r>
            <a:endParaRPr lang="en-GB" sz="2000" dirty="0">
              <a:solidFill>
                <a:schemeClr val="bg1"/>
              </a:solidFill>
            </a:endParaRPr>
          </a:p>
          <a:p>
            <a:pPr algn="ctr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9770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37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5" grpId="1" animBg="1"/>
      <p:bldP spid="15" grpId="0" build="p"/>
      <p:bldP spid="16" grpId="0" build="p"/>
      <p:bldP spid="17" grpId="0" build="p"/>
    </p:bldLst>
  </p:timing>
</p:sld>
</file>

<file path=ppt/theme/theme1.xml><?xml version="1.0" encoding="utf-8"?>
<a:theme xmlns:a="http://schemas.openxmlformats.org/drawingml/2006/main" name="tf55661986_win32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420184_TF55661986_Win32.potx" id="{1CDDDD57-F79A-457F-AE74-3E6C5B14A091}" vid="{35255769-D38C-493F-A69A-9781C0DDBB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683</Words>
  <Application>Microsoft Office PowerPoint</Application>
  <PresentationFormat>Widescreen</PresentationFormat>
  <Paragraphs>114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Abadi</vt:lpstr>
      <vt:lpstr>Aharoni</vt:lpstr>
      <vt:lpstr>Arial</vt:lpstr>
      <vt:lpstr>Calibri</vt:lpstr>
      <vt:lpstr>Calibri Light</vt:lpstr>
      <vt:lpstr>Wingdings</vt:lpstr>
      <vt:lpstr>tf55661986_win32</vt:lpstr>
      <vt:lpstr>PartyPlanner</vt:lpstr>
      <vt:lpstr>Introduction</vt:lpstr>
      <vt:lpstr>Conceptualisation</vt:lpstr>
      <vt:lpstr>Sprint One: CRUD (mvp)</vt:lpstr>
      <vt:lpstr>All Sprints – My RoadMap</vt:lpstr>
      <vt:lpstr>All Sprints – My RoadMap</vt:lpstr>
      <vt:lpstr>Consultant Journey</vt:lpstr>
      <vt:lpstr>Version Control</vt:lpstr>
      <vt:lpstr>Testing</vt:lpstr>
      <vt:lpstr>PowerPoint Presentation</vt:lpstr>
      <vt:lpstr>HOW DID IT GO?</vt:lpstr>
      <vt:lpstr>HOW DID I LEARN?</vt:lpstr>
      <vt:lpstr>Conclusion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Bradfield</dc:creator>
  <cp:lastModifiedBy>Emily Bradfield</cp:lastModifiedBy>
  <cp:revision>12</cp:revision>
  <dcterms:created xsi:type="dcterms:W3CDTF">2022-08-17T09:24:28Z</dcterms:created>
  <dcterms:modified xsi:type="dcterms:W3CDTF">2022-08-18T10:51:54Z</dcterms:modified>
</cp:coreProperties>
</file>