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>
        <p:scale>
          <a:sx n="80" d="100"/>
          <a:sy n="80" d="100"/>
        </p:scale>
        <p:origin x="18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895CC-A4C0-2046-BED8-C7A6C8C43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E4BD22-AA3A-6843-92E3-093E96CAF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C203A-3AE1-BC46-B4C5-DF39BA7C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02697-C2D8-6648-BD5E-B2755A40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AD45F-E147-0C4D-87C2-50288115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8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4C5B3-A89B-9C4A-ACF7-65DC0583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451305-94F0-BE45-AF93-BE0C8469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A02439-981B-0C42-9460-4780FE11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C68CB6-7FF9-EC4E-8371-BAA8CBC5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590D1-C6C2-2147-931D-D68B355A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5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58BE4A-D309-1E49-813A-03998988E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C7A4D2-DA84-874B-A439-A4872A6D1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241B8-D10E-A044-A5E7-5D4120D5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FDCFD-EE65-CE43-A3AA-A44A086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DD52D-E6B6-324D-9AA0-EB37BF98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5AAA7-6733-C94C-B960-BB1031FC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1E9A-08BC-7C4B-AF6B-CFBBCD09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8F47D-D2E7-304B-A37B-75DAD8F6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16DAA-79A2-DE42-A9F0-FDE897E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07FAF2-9907-E24F-9F53-ADAF4C93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7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CD4ED-0188-3745-B3AF-2A0064B9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34208-4498-2749-959C-8F3C2F38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6A99D-74E5-3748-BC4F-9A31B17E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79981C-5941-2C47-A882-6FB3DB51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E4E34F-6429-FF46-ADA4-7C059C03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29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13D0-B1ED-FA45-BDB0-4B042673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A8AF6C-E63B-B847-A4E4-4FF7E71B7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9A7FD8-24C3-9741-85B8-D4499E8A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F94604-4073-7141-84FC-1F849BF6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CEC0DD-DF5A-C84C-88EC-FDC0925D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00B41A-8FA3-BB4D-AD9C-24704B88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6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D8694-51CD-8649-B58A-924B8C36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015A34-8529-E94F-A2C9-B652C954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AAB11E-1225-5444-9DD7-C71E6DF5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DBAA41-AFAA-DD47-8C39-CD0565A0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F3689A-6F42-2945-B3E8-47D25C435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044A6C-B51A-9541-939E-08BF60AF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9F17EA-93E4-B34F-A1F2-808AC29B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689C6E-725F-E54B-A2EC-5FEF3B7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6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0FBF4-AE1B-D543-BFFD-DDAB2A96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29654B-18FF-5748-8B72-D9AB7591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35770C-AC2D-7347-9E4E-790D5285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E876A8-78EE-3B4B-B3E6-272A45A1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9111FD-50A4-8341-8E1E-6F85678D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9D50C5-11AB-754B-8F15-F96412D0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C30690-199C-7C4B-9B38-488A7CCD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9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64838-C97D-D546-8CD1-56897DD9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D8A67-7212-804F-BA87-D22FC667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F0094C-F488-D04E-98A4-B7ECBAB2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4CA76A-EA12-7441-AB04-02609618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7E6A04-9050-F741-A926-AB451FFA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45B304-1255-6844-95D7-296BDF4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8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58DDC-9233-C34E-B58E-75D7B6BA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E6215A-79F0-E14C-AEC0-8D685CF01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CC942F-5C03-EC4C-AE69-74A18CBC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23F5EC-1933-C743-8847-F2F02436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7FF4B7-9BA7-BC43-92FC-F40951C3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39841-53D1-1640-AD5D-E3AD7C1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2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579160-2ADD-1045-AA9E-9F804048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202A4B-874C-E74B-A6A5-D119C339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57139-865C-4949-BD1B-89933EA44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A7DF-2266-824A-B9CA-46E7D9BC792B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FACA19-6D48-9A4C-9554-46893B177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3E820-11A2-7D44-9F2B-4B482A63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2D0-DC2C-9B4F-92D0-63A11F69C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97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EF318-527A-074A-A6D2-95B5124D3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fr-CA" sz="6100" b="1" dirty="0" err="1"/>
              <a:t>Repeated</a:t>
            </a:r>
            <a:r>
              <a:rPr lang="fr-CA" sz="6100" b="1" dirty="0"/>
              <a:t> </a:t>
            </a:r>
            <a:r>
              <a:rPr lang="fr-CA" sz="6100" b="1" dirty="0" err="1"/>
              <a:t>Measures</a:t>
            </a:r>
            <a:r>
              <a:rPr lang="fr-CA" sz="6100" b="1" dirty="0"/>
              <a:t> ANOVA in R</a:t>
            </a:r>
            <a:br>
              <a:rPr lang="fr-CA" sz="6100" b="1" dirty="0"/>
            </a:br>
            <a:endParaRPr lang="fr-FR" sz="61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DB33A2-AFA5-AE4D-B359-5F524A57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fr-FR" dirty="0" err="1"/>
              <a:t>Coding</a:t>
            </a:r>
            <a:r>
              <a:rPr lang="fr-FR" dirty="0"/>
              <a:t> club 2021-11-05</a:t>
            </a:r>
          </a:p>
          <a:p>
            <a:r>
              <a:rPr lang="fr-FR" dirty="0"/>
              <a:t>Emmy L’Espérance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3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997B2A-1302-9B4D-A7AD-3F50949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Simple </a:t>
            </a:r>
            <a:r>
              <a:rPr lang="fr-FR" dirty="0" err="1"/>
              <a:t>pairwise</a:t>
            </a:r>
            <a:r>
              <a:rPr lang="fr-FR" dirty="0"/>
              <a:t> </a:t>
            </a:r>
            <a:r>
              <a:rPr lang="fr-FR" dirty="0" err="1"/>
              <a:t>comparison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7F3F6-AAD6-1141-9554-612760D5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recommended</a:t>
            </a:r>
            <a:r>
              <a:rPr lang="fr-FR" sz="2400" dirty="0"/>
              <a:t> to </a:t>
            </a:r>
            <a:r>
              <a:rPr lang="fr-FR" sz="2400" dirty="0" err="1"/>
              <a:t>adjust</a:t>
            </a:r>
            <a:r>
              <a:rPr lang="fr-FR" sz="2400" dirty="0"/>
              <a:t> the p-value for multiple </a:t>
            </a:r>
            <a:r>
              <a:rPr lang="fr-FR" sz="2400" dirty="0" err="1"/>
              <a:t>testing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/>
              <a:t>Apply</a:t>
            </a:r>
            <a:r>
              <a:rPr lang="fr-FR" sz="2400" b="1" dirty="0"/>
              <a:t> a </a:t>
            </a:r>
            <a:r>
              <a:rPr lang="fr-FR" sz="2400" b="1" dirty="0" err="1"/>
              <a:t>Bonferroni</a:t>
            </a:r>
            <a:r>
              <a:rPr lang="fr-FR" sz="2400" b="1" dirty="0"/>
              <a:t> </a:t>
            </a:r>
            <a:r>
              <a:rPr lang="fr-FR" sz="2400" b="1" dirty="0" err="1"/>
              <a:t>adjustement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This </a:t>
            </a:r>
            <a:r>
              <a:rPr lang="fr-FR" sz="2400" dirty="0" err="1"/>
              <a:t>adjustement</a:t>
            </a:r>
            <a:r>
              <a:rPr lang="fr-FR" sz="2400" dirty="0"/>
              <a:t> </a:t>
            </a:r>
            <a:r>
              <a:rPr lang="fr-FR" sz="2400" dirty="0" err="1"/>
              <a:t>divide</a:t>
            </a:r>
            <a:r>
              <a:rPr lang="fr-FR" sz="2400" dirty="0"/>
              <a:t> the </a:t>
            </a:r>
            <a:r>
              <a:rPr lang="fr-FR" sz="2400" dirty="0" err="1"/>
              <a:t>level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declare</a:t>
            </a:r>
            <a:r>
              <a:rPr lang="fr-FR" sz="2400" dirty="0"/>
              <a:t>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err="1"/>
              <a:t>significance</a:t>
            </a:r>
            <a:r>
              <a:rPr lang="fr-FR" sz="2400" dirty="0"/>
              <a:t> ( p-value &lt; 0.05) by the </a:t>
            </a:r>
            <a:r>
              <a:rPr lang="fr-FR" sz="2400" dirty="0" err="1"/>
              <a:t>number</a:t>
            </a:r>
            <a:r>
              <a:rPr lang="fr-FR" sz="2400" dirty="0"/>
              <a:t> of simple 2 </a:t>
            </a:r>
            <a:r>
              <a:rPr lang="fr-FR" sz="2400" dirty="0" err="1"/>
              <a:t>way</a:t>
            </a:r>
            <a:r>
              <a:rPr lang="fr-FR" sz="2400" dirty="0"/>
              <a:t> interaction </a:t>
            </a:r>
            <a:r>
              <a:rPr lang="fr-FR" sz="2400" dirty="0" err="1"/>
              <a:t>you</a:t>
            </a:r>
            <a:r>
              <a:rPr lang="fr-FR" sz="2400" dirty="0"/>
              <a:t> are </a:t>
            </a:r>
            <a:r>
              <a:rPr lang="fr-FR" sz="2400" dirty="0" err="1"/>
              <a:t>computing</a:t>
            </a:r>
            <a:r>
              <a:rPr lang="fr-FR" sz="2400" dirty="0"/>
              <a:t> ( p- value &lt; 0.025)</a:t>
            </a:r>
            <a:endParaRPr lang="fr-FR" sz="24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01B0B3-D9B0-9241-A0E0-05A65858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3102"/>
            <a:ext cx="9042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1C268B-A0FC-8B40-8F59-1BC236E7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Today’s</a:t>
            </a:r>
            <a:r>
              <a:rPr lang="fr-FR" dirty="0"/>
              <a:t> 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20583-F815-3C40-9A59-7D7B460A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 err="1"/>
              <a:t>Little</a:t>
            </a:r>
            <a:r>
              <a:rPr lang="fr-FR" sz="2400" dirty="0"/>
              <a:t> lecture about the </a:t>
            </a:r>
            <a:r>
              <a:rPr lang="fr-FR" sz="2400" dirty="0" err="1"/>
              <a:t>repeated</a:t>
            </a:r>
            <a:r>
              <a:rPr lang="fr-FR" sz="2400" dirty="0"/>
              <a:t> </a:t>
            </a:r>
            <a:r>
              <a:rPr lang="fr-FR" sz="2400" dirty="0" err="1"/>
              <a:t>measures</a:t>
            </a:r>
            <a:r>
              <a:rPr lang="fr-FR" sz="2400" dirty="0"/>
              <a:t> ANOVA in R ( RM ANOVA)</a:t>
            </a:r>
          </a:p>
          <a:p>
            <a:endParaRPr lang="fr-FR" sz="2400" dirty="0"/>
          </a:p>
          <a:p>
            <a:r>
              <a:rPr lang="fr-FR" sz="2400" dirty="0" err="1"/>
              <a:t>Viewing</a:t>
            </a:r>
            <a:r>
              <a:rPr lang="fr-FR" sz="2400" dirty="0"/>
              <a:t> </a:t>
            </a:r>
            <a:r>
              <a:rPr lang="fr-FR" sz="2400" dirty="0" err="1"/>
              <a:t>my</a:t>
            </a:r>
            <a:r>
              <a:rPr lang="fr-FR" sz="2400" dirty="0"/>
              <a:t> R script : </a:t>
            </a:r>
            <a:r>
              <a:rPr lang="fr-FR" sz="2400" i="1" dirty="0" err="1"/>
              <a:t>Rhizosphere</a:t>
            </a:r>
            <a:r>
              <a:rPr lang="fr-FR" sz="2400" i="1" dirty="0"/>
              <a:t> </a:t>
            </a:r>
            <a:r>
              <a:rPr lang="fr-FR" sz="2400" i="1" dirty="0" err="1"/>
              <a:t>analysis</a:t>
            </a:r>
            <a:r>
              <a:rPr lang="fr-FR" sz="2400" i="1" dirty="0"/>
              <a:t> of the </a:t>
            </a:r>
            <a:r>
              <a:rPr lang="fr-FR" sz="2400" i="1" dirty="0" err="1"/>
              <a:t>field</a:t>
            </a:r>
            <a:r>
              <a:rPr lang="fr-FR" sz="2400" i="1" dirty="0"/>
              <a:t> </a:t>
            </a:r>
            <a:r>
              <a:rPr lang="fr-FR" sz="2400" i="1" dirty="0" err="1"/>
              <a:t>experiment</a:t>
            </a:r>
            <a:r>
              <a:rPr lang="fr-FR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59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9E8173-9F46-D240-9DF0-F0A5690D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RM ANOVA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D49A9-0692-1D4A-B076-0DD65C01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FR" sz="2400" dirty="0"/>
              <a:t>The RM ANOVA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for data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sample</a:t>
            </a:r>
            <a:r>
              <a:rPr lang="fr-FR" sz="2400" dirty="0"/>
              <a:t> (</a:t>
            </a:r>
            <a:r>
              <a:rPr lang="fr-FR" sz="2400" dirty="0" err="1"/>
              <a:t>subjects</a:t>
            </a:r>
            <a:r>
              <a:rPr lang="fr-FR" sz="2400" dirty="0"/>
              <a:t>) are </a:t>
            </a:r>
            <a:r>
              <a:rPr lang="fr-FR" sz="2400" dirty="0" err="1"/>
              <a:t>measured</a:t>
            </a:r>
            <a:r>
              <a:rPr lang="fr-FR" sz="2400" dirty="0"/>
              <a:t> more </a:t>
            </a:r>
            <a:r>
              <a:rPr lang="fr-FR" sz="2400" dirty="0" err="1"/>
              <a:t>than</a:t>
            </a:r>
            <a:r>
              <a:rPr lang="fr-FR" sz="2400" dirty="0"/>
              <a:t> once.</a:t>
            </a:r>
          </a:p>
          <a:p>
            <a:endParaRPr lang="fr-FR" sz="2400" dirty="0"/>
          </a:p>
          <a:p>
            <a:r>
              <a:rPr lang="fr-FR" sz="2400" dirty="0"/>
              <a:t>The RM ANOVA </a:t>
            </a:r>
            <a:r>
              <a:rPr lang="fr-FR" sz="2400" dirty="0" err="1"/>
              <a:t>can</a:t>
            </a:r>
            <a:r>
              <a:rPr lang="fr-FR" sz="2400" dirty="0"/>
              <a:t> have one </a:t>
            </a:r>
            <a:r>
              <a:rPr lang="fr-FR" sz="2400" dirty="0" err="1"/>
              <a:t>two</a:t>
            </a:r>
            <a:r>
              <a:rPr lang="fr-FR" sz="2400" dirty="0"/>
              <a:t> or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factors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 </a:t>
            </a:r>
            <a:r>
              <a:rPr lang="fr-FR" sz="2400" b="1" dirty="0"/>
              <a:t>Main Goal of the 2 </a:t>
            </a:r>
            <a:r>
              <a:rPr lang="fr-FR" sz="2400" b="1" dirty="0" err="1"/>
              <a:t>ways</a:t>
            </a:r>
            <a:r>
              <a:rPr lang="fr-FR" sz="2400" b="1" dirty="0"/>
              <a:t> or 3 </a:t>
            </a:r>
            <a:r>
              <a:rPr lang="fr-FR" sz="2400" b="1" dirty="0" err="1"/>
              <a:t>ways</a:t>
            </a:r>
            <a:r>
              <a:rPr lang="fr-FR" sz="2400" b="1" dirty="0"/>
              <a:t> RM ANOVA</a:t>
            </a:r>
            <a:r>
              <a:rPr lang="fr-FR" sz="2400" dirty="0"/>
              <a:t>: </a:t>
            </a:r>
            <a:r>
              <a:rPr lang="fr-FR" sz="2400" dirty="0" err="1"/>
              <a:t>Evaluate</a:t>
            </a:r>
            <a:r>
              <a:rPr lang="fr-FR" sz="2400" dirty="0"/>
              <a:t> if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statistically</a:t>
            </a:r>
            <a:r>
              <a:rPr lang="fr-FR" sz="2400" dirty="0"/>
              <a:t> </a:t>
            </a:r>
            <a:r>
              <a:rPr lang="fr-FR" sz="2400" dirty="0" err="1"/>
              <a:t>significant</a:t>
            </a:r>
            <a:r>
              <a:rPr lang="fr-FR" sz="2400" dirty="0"/>
              <a:t> interaction </a:t>
            </a:r>
            <a:r>
              <a:rPr lang="fr-FR" sz="2400" dirty="0" err="1"/>
              <a:t>effect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2 or 3 </a:t>
            </a:r>
            <a:r>
              <a:rPr lang="fr-FR" sz="2400" dirty="0" err="1"/>
              <a:t>within</a:t>
            </a:r>
            <a:r>
              <a:rPr lang="fr-FR" sz="2400" dirty="0"/>
              <a:t> </a:t>
            </a:r>
            <a:r>
              <a:rPr lang="fr-FR" sz="2400" dirty="0" err="1"/>
              <a:t>subjects</a:t>
            </a:r>
            <a:r>
              <a:rPr lang="fr-FR" sz="2400" dirty="0"/>
              <a:t> </a:t>
            </a:r>
            <a:r>
              <a:rPr lang="fr-FR" sz="2400" dirty="0" err="1"/>
              <a:t>factors</a:t>
            </a:r>
            <a:r>
              <a:rPr lang="fr-FR" sz="2400" dirty="0"/>
              <a:t> in </a:t>
            </a:r>
            <a:r>
              <a:rPr lang="fr-FR" sz="2400" dirty="0" err="1"/>
              <a:t>explaining</a:t>
            </a:r>
            <a:r>
              <a:rPr lang="fr-FR" sz="2400" dirty="0"/>
              <a:t> a </a:t>
            </a:r>
            <a:r>
              <a:rPr lang="fr-FR" sz="2400" dirty="0" err="1"/>
              <a:t>continuous</a:t>
            </a:r>
            <a:r>
              <a:rPr lang="fr-FR" sz="2400" dirty="0"/>
              <a:t> </a:t>
            </a:r>
            <a:r>
              <a:rPr lang="fr-FR" sz="2400" dirty="0" err="1"/>
              <a:t>outcome</a:t>
            </a:r>
            <a:r>
              <a:rPr lang="fr-FR" sz="2400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49749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001009-1BC0-3F46-87EF-75C66CC8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experiment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C5C94-275C-AE4E-A75A-8658E892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Factors</a:t>
            </a:r>
            <a:r>
              <a:rPr lang="fr-FR" sz="2400" b="1" dirty="0"/>
              <a:t> </a:t>
            </a:r>
            <a:r>
              <a:rPr lang="fr-FR" sz="2400" dirty="0"/>
              <a:t>: </a:t>
            </a:r>
            <a:r>
              <a:rPr lang="fr-FR" sz="2400" dirty="0" err="1"/>
              <a:t>Treatment</a:t>
            </a:r>
            <a:r>
              <a:rPr lang="fr-FR" sz="2400" dirty="0"/>
              <a:t>, </a:t>
            </a:r>
            <a:r>
              <a:rPr lang="fr-FR" sz="2400" dirty="0" err="1"/>
              <a:t>Organic</a:t>
            </a:r>
            <a:r>
              <a:rPr lang="fr-FR" sz="2400" dirty="0"/>
              <a:t> </a:t>
            </a:r>
            <a:r>
              <a:rPr lang="fr-FR" sz="2400" dirty="0" err="1"/>
              <a:t>matter</a:t>
            </a:r>
            <a:r>
              <a:rPr lang="fr-FR" sz="2400" dirty="0"/>
              <a:t>, time</a:t>
            </a:r>
          </a:p>
          <a:p>
            <a:r>
              <a:rPr lang="fr-FR" sz="2400" b="1" dirty="0" err="1"/>
              <a:t>Continuous</a:t>
            </a:r>
            <a:r>
              <a:rPr lang="fr-FR" sz="2400" b="1" dirty="0"/>
              <a:t> </a:t>
            </a:r>
            <a:r>
              <a:rPr lang="fr-FR" sz="2400" b="1" dirty="0" err="1"/>
              <a:t>outcome</a:t>
            </a:r>
            <a:r>
              <a:rPr lang="fr-FR" sz="2400" b="1" dirty="0"/>
              <a:t> variable </a:t>
            </a:r>
            <a:r>
              <a:rPr lang="fr-FR" sz="2400" dirty="0"/>
              <a:t>: The </a:t>
            </a:r>
            <a:r>
              <a:rPr lang="fr-FR" sz="2400" dirty="0" err="1"/>
              <a:t>fungi</a:t>
            </a:r>
            <a:r>
              <a:rPr lang="fr-FR" sz="2400" dirty="0"/>
              <a:t> : </a:t>
            </a:r>
            <a:r>
              <a:rPr lang="fr-FR" sz="2400" dirty="0" err="1"/>
              <a:t>bacteria</a:t>
            </a:r>
            <a:r>
              <a:rPr lang="fr-FR" sz="2400" dirty="0"/>
              <a:t> ratio</a:t>
            </a:r>
          </a:p>
          <a:p>
            <a:r>
              <a:rPr lang="fr-FR" sz="2400" b="1" dirty="0" err="1"/>
              <a:t>Subjects</a:t>
            </a:r>
            <a:r>
              <a:rPr lang="fr-FR" sz="2400" dirty="0"/>
              <a:t> : </a:t>
            </a:r>
            <a:r>
              <a:rPr lang="fr-FR" sz="2400" dirty="0" err="1"/>
              <a:t>rhizosphere</a:t>
            </a:r>
            <a:r>
              <a:rPr lang="fr-FR" sz="2400" dirty="0"/>
              <a:t> </a:t>
            </a:r>
            <a:r>
              <a:rPr lang="fr-FR" sz="2400" dirty="0" err="1"/>
              <a:t>sample</a:t>
            </a:r>
            <a:r>
              <a:rPr lang="fr-FR" sz="2400" dirty="0"/>
              <a:t> of </a:t>
            </a:r>
            <a:r>
              <a:rPr lang="fr-FR" sz="2400" dirty="0" err="1"/>
              <a:t>my</a:t>
            </a:r>
            <a:r>
              <a:rPr lang="fr-FR" sz="2400" dirty="0"/>
              <a:t> </a:t>
            </a:r>
            <a:r>
              <a:rPr lang="fr-FR" sz="2400" dirty="0" err="1"/>
              <a:t>field</a:t>
            </a:r>
            <a:r>
              <a:rPr lang="fr-FR" sz="2400" dirty="0"/>
              <a:t> </a:t>
            </a:r>
            <a:r>
              <a:rPr lang="fr-FR" sz="2400" dirty="0" err="1"/>
              <a:t>experiment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/>
              <a:t>sampled</a:t>
            </a:r>
            <a:r>
              <a:rPr lang="fr-FR" sz="2400" dirty="0"/>
              <a:t> at 4 </a:t>
            </a:r>
            <a:r>
              <a:rPr lang="fr-FR" sz="2400" dirty="0" err="1"/>
              <a:t>differents</a:t>
            </a:r>
            <a:r>
              <a:rPr lang="fr-FR" sz="2400" dirty="0"/>
              <a:t> time point.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In </a:t>
            </a:r>
            <a:r>
              <a:rPr lang="fr-FR" sz="2400" dirty="0" err="1"/>
              <a:t>my</a:t>
            </a:r>
            <a:r>
              <a:rPr lang="fr-FR" sz="2400" dirty="0"/>
              <a:t> case,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3 </a:t>
            </a:r>
            <a:r>
              <a:rPr lang="fr-FR" sz="2400" dirty="0" err="1"/>
              <a:t>ways</a:t>
            </a:r>
            <a:r>
              <a:rPr lang="fr-FR" sz="2400" dirty="0"/>
              <a:t> </a:t>
            </a:r>
            <a:r>
              <a:rPr lang="fr-FR" sz="2400" dirty="0" err="1"/>
              <a:t>repeated</a:t>
            </a:r>
            <a:r>
              <a:rPr lang="fr-FR" sz="2400" dirty="0"/>
              <a:t> mesure ANOVA.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2212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B21DF0-0E6E-B540-A422-E351E389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err="1"/>
              <a:t>Assumption</a:t>
            </a:r>
            <a:r>
              <a:rPr lang="fr-FR" dirty="0"/>
              <a:t> of the RM ANOVA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B43E7-5D6F-7846-AD29-C83179D7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200" b="1" dirty="0"/>
              <a:t>1- No </a:t>
            </a:r>
            <a:r>
              <a:rPr lang="fr-FR" sz="2200" b="1" dirty="0" err="1"/>
              <a:t>significant</a:t>
            </a:r>
            <a:r>
              <a:rPr lang="fr-FR" sz="2200" b="1" dirty="0"/>
              <a:t> </a:t>
            </a:r>
            <a:r>
              <a:rPr lang="fr-FR" sz="2200" b="1" dirty="0" err="1"/>
              <a:t>outliers</a:t>
            </a:r>
            <a:endParaRPr lang="fr-FR" sz="2200" b="1" dirty="0"/>
          </a:p>
          <a:p>
            <a:pPr marL="0" indent="0">
              <a:buNone/>
            </a:pPr>
            <a:r>
              <a:rPr lang="fr-FR" sz="2200" b="1" dirty="0"/>
              <a:t>2- </a:t>
            </a:r>
            <a:r>
              <a:rPr lang="fr-FR" sz="2200" b="1" dirty="0" err="1"/>
              <a:t>Normality</a:t>
            </a:r>
            <a:r>
              <a:rPr lang="fr-FR" sz="2200" b="1" dirty="0"/>
              <a:t> </a:t>
            </a:r>
            <a:br>
              <a:rPr lang="fr-FR" sz="2200" dirty="0"/>
            </a:br>
            <a:r>
              <a:rPr lang="fr-FR" sz="2200" dirty="0"/>
              <a:t>     Can </a:t>
            </a:r>
            <a:r>
              <a:rPr lang="fr-FR" sz="2200" dirty="0" err="1"/>
              <a:t>be</a:t>
            </a:r>
            <a:r>
              <a:rPr lang="fr-FR" sz="2200" dirty="0"/>
              <a:t> check </a:t>
            </a:r>
            <a:r>
              <a:rPr lang="fr-FR" sz="2200" dirty="0" err="1"/>
              <a:t>with</a:t>
            </a:r>
            <a:r>
              <a:rPr lang="fr-FR" sz="2200" dirty="0"/>
              <a:t> the </a:t>
            </a:r>
            <a:r>
              <a:rPr lang="fr-FR" sz="2200" dirty="0" err="1"/>
              <a:t>shapiro-wilk</a:t>
            </a:r>
            <a:r>
              <a:rPr lang="fr-FR" sz="2200" dirty="0"/>
              <a:t> test</a:t>
            </a:r>
          </a:p>
          <a:p>
            <a:pPr marL="0" indent="0">
              <a:buNone/>
            </a:pPr>
            <a:r>
              <a:rPr lang="fr-FR" sz="2200" b="1" dirty="0"/>
              <a:t>3- </a:t>
            </a:r>
            <a:r>
              <a:rPr lang="fr-FR" sz="2200" b="1" dirty="0" err="1"/>
              <a:t>Sphericity</a:t>
            </a:r>
            <a:r>
              <a:rPr lang="fr-FR" sz="2200" b="1" dirty="0"/>
              <a:t> : </a:t>
            </a:r>
            <a:r>
              <a:rPr lang="fr-FR" sz="2200" dirty="0"/>
              <a:t>variance of the </a:t>
            </a:r>
            <a:r>
              <a:rPr lang="fr-FR" sz="2200" dirty="0" err="1"/>
              <a:t>differences</a:t>
            </a:r>
            <a:r>
              <a:rPr lang="fr-FR" sz="2200" dirty="0"/>
              <a:t> </a:t>
            </a:r>
            <a:r>
              <a:rPr lang="fr-FR" sz="2200" dirty="0" err="1"/>
              <a:t>between</a:t>
            </a:r>
            <a:r>
              <a:rPr lang="fr-FR" sz="2200" dirty="0"/>
              <a:t> groups </a:t>
            </a:r>
            <a:r>
              <a:rPr lang="fr-FR" sz="2200" dirty="0" err="1"/>
              <a:t>should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equal</a:t>
            </a:r>
            <a:br>
              <a:rPr lang="fr-FR" sz="2200" dirty="0"/>
            </a:br>
            <a:r>
              <a:rPr lang="fr-FR" sz="2200" dirty="0"/>
              <a:t>     Can </a:t>
            </a:r>
            <a:r>
              <a:rPr lang="fr-FR" sz="2200" dirty="0" err="1"/>
              <a:t>be</a:t>
            </a:r>
            <a:r>
              <a:rPr lang="fr-FR" sz="2200" dirty="0"/>
              <a:t> check </a:t>
            </a:r>
            <a:r>
              <a:rPr lang="fr-FR" sz="2200" dirty="0" err="1"/>
              <a:t>with</a:t>
            </a:r>
            <a:r>
              <a:rPr lang="fr-FR" sz="2200" dirty="0"/>
              <a:t> the </a:t>
            </a:r>
            <a:r>
              <a:rPr lang="fr-FR" sz="2200" dirty="0" err="1"/>
              <a:t>Mauchly’s</a:t>
            </a:r>
            <a:r>
              <a:rPr lang="fr-FR" sz="2200" dirty="0"/>
              <a:t> test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*If </a:t>
            </a:r>
            <a:r>
              <a:rPr lang="fr-FR" sz="2200" dirty="0" err="1"/>
              <a:t>these</a:t>
            </a:r>
            <a:r>
              <a:rPr lang="fr-FR" sz="2200" dirty="0"/>
              <a:t> </a:t>
            </a:r>
            <a:r>
              <a:rPr lang="fr-FR" sz="2200" dirty="0" err="1"/>
              <a:t>assumptions</a:t>
            </a:r>
            <a:r>
              <a:rPr lang="fr-FR" sz="2200" dirty="0"/>
              <a:t> </a:t>
            </a:r>
            <a:r>
              <a:rPr lang="fr-FR" sz="2200" dirty="0" err="1"/>
              <a:t>isn’t</a:t>
            </a:r>
            <a:r>
              <a:rPr lang="fr-FR" sz="2200" dirty="0"/>
              <a:t> </a:t>
            </a:r>
            <a:r>
              <a:rPr lang="fr-FR" sz="2200" dirty="0" err="1"/>
              <a:t>reach</a:t>
            </a:r>
            <a:r>
              <a:rPr lang="fr-FR" sz="2200" dirty="0"/>
              <a:t>, </a:t>
            </a:r>
            <a:r>
              <a:rPr lang="fr-FR" sz="2200" dirty="0" err="1"/>
              <a:t>there</a:t>
            </a:r>
            <a:r>
              <a:rPr lang="fr-FR" sz="2200" dirty="0"/>
              <a:t> are a non-</a:t>
            </a:r>
            <a:r>
              <a:rPr lang="fr-FR" sz="2200" dirty="0" err="1"/>
              <a:t>parametric</a:t>
            </a:r>
            <a:r>
              <a:rPr lang="fr-FR" sz="2200" dirty="0"/>
              <a:t> test (Friedman test) for the ONE </a:t>
            </a:r>
            <a:r>
              <a:rPr lang="fr-FR" sz="2200" dirty="0" err="1"/>
              <a:t>way</a:t>
            </a:r>
            <a:r>
              <a:rPr lang="fr-FR" sz="2200" dirty="0"/>
              <a:t> ANOVA.</a:t>
            </a:r>
          </a:p>
          <a:p>
            <a:pPr marL="0" indent="0">
              <a:buNone/>
            </a:pPr>
            <a:br>
              <a:rPr lang="fr-FR" sz="2200" dirty="0"/>
            </a:br>
            <a:r>
              <a:rPr lang="fr-FR" sz="2200" dirty="0"/>
              <a:t>*For the </a:t>
            </a:r>
            <a:r>
              <a:rPr lang="fr-FR" sz="2200" dirty="0" err="1"/>
              <a:t>two</a:t>
            </a:r>
            <a:r>
              <a:rPr lang="fr-FR" sz="2200" dirty="0"/>
              <a:t> and </a:t>
            </a:r>
            <a:r>
              <a:rPr lang="fr-FR" sz="2200" dirty="0" err="1"/>
              <a:t>three</a:t>
            </a:r>
            <a:r>
              <a:rPr lang="fr-FR" sz="2200" dirty="0"/>
              <a:t> </a:t>
            </a:r>
            <a:r>
              <a:rPr lang="fr-FR" sz="2200" dirty="0" err="1"/>
              <a:t>way</a:t>
            </a:r>
            <a:r>
              <a:rPr lang="fr-FR" sz="2200" dirty="0"/>
              <a:t> ANOVA, </a:t>
            </a:r>
            <a:r>
              <a:rPr lang="fr-FR" sz="2200" dirty="0" err="1"/>
              <a:t>there</a:t>
            </a:r>
            <a:r>
              <a:rPr lang="fr-FR" sz="2200" dirty="0"/>
              <a:t> </a:t>
            </a:r>
            <a:r>
              <a:rPr lang="fr-FR" sz="2200" dirty="0" err="1"/>
              <a:t>aren’t</a:t>
            </a:r>
            <a:r>
              <a:rPr lang="fr-FR" sz="2200" dirty="0"/>
              <a:t> a non </a:t>
            </a:r>
            <a:r>
              <a:rPr lang="fr-FR" sz="2200" dirty="0" err="1"/>
              <a:t>parametric</a:t>
            </a:r>
            <a:r>
              <a:rPr lang="fr-FR" sz="2200" dirty="0"/>
              <a:t> test, </a:t>
            </a:r>
            <a:r>
              <a:rPr lang="fr-FR" sz="2200" dirty="0" err="1"/>
              <a:t>you</a:t>
            </a:r>
            <a:r>
              <a:rPr lang="fr-FR" sz="2200" dirty="0"/>
              <a:t> </a:t>
            </a:r>
            <a:r>
              <a:rPr lang="fr-FR" sz="2200" dirty="0" err="1"/>
              <a:t>need</a:t>
            </a:r>
            <a:r>
              <a:rPr lang="fr-FR" sz="2200" dirty="0"/>
              <a:t> to </a:t>
            </a:r>
            <a:r>
              <a:rPr lang="fr-FR" sz="2200" dirty="0" err="1"/>
              <a:t>transform</a:t>
            </a:r>
            <a:r>
              <a:rPr lang="fr-FR" sz="2200" dirty="0"/>
              <a:t> </a:t>
            </a:r>
            <a:r>
              <a:rPr lang="fr-FR" sz="2200" dirty="0" err="1"/>
              <a:t>your</a:t>
            </a:r>
            <a:r>
              <a:rPr lang="fr-FR" sz="22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36903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B21DF0-0E6E-B540-A422-E351E389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Assumption</a:t>
            </a:r>
            <a:r>
              <a:rPr lang="fr-FR" dirty="0"/>
              <a:t> 1 : No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B43E7-5D6F-7846-AD29-C83179D7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FR" sz="2400" dirty="0"/>
              <a:t>The </a:t>
            </a:r>
            <a:r>
              <a:rPr lang="fr-FR" sz="2400" dirty="0" err="1"/>
              <a:t>problem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extreme</a:t>
            </a:r>
            <a:r>
              <a:rPr lang="fr-FR" sz="2400" dirty="0"/>
              <a:t> </a:t>
            </a:r>
            <a:r>
              <a:rPr lang="fr-FR" sz="2400" dirty="0" err="1"/>
              <a:t>outliers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pPr marL="0" indent="0">
              <a:buNone/>
            </a:pPr>
            <a:r>
              <a:rPr lang="fr-FR" sz="2400" dirty="0"/>
              <a:t>If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some</a:t>
            </a:r>
            <a:r>
              <a:rPr lang="fr-FR" sz="2400" dirty="0"/>
              <a:t>,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keep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think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the </a:t>
            </a:r>
            <a:r>
              <a:rPr lang="fr-FR" sz="2400" dirty="0" err="1"/>
              <a:t>result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not </a:t>
            </a:r>
            <a:r>
              <a:rPr lang="fr-FR" sz="2400" dirty="0" err="1"/>
              <a:t>be</a:t>
            </a:r>
            <a:r>
              <a:rPr lang="fr-FR" sz="2400" dirty="0"/>
              <a:t> affect. </a:t>
            </a:r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A5796B-05BB-D247-B8EF-1E589BA6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03282"/>
            <a:ext cx="9042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BE7487-DA64-E44C-8F7C-F933BDAF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Assumption</a:t>
            </a:r>
            <a:r>
              <a:rPr lang="fr-FR" dirty="0"/>
              <a:t> 2 : </a:t>
            </a:r>
            <a:r>
              <a:rPr lang="fr-FR" dirty="0" err="1"/>
              <a:t>Normality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659949-2D59-8142-8BAA-FA9072240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/>
                  <a:t>If </a:t>
                </a:r>
                <a:r>
                  <a:rPr lang="fr-FR" sz="2400" dirty="0" err="1"/>
                  <a:t>you</a:t>
                </a:r>
                <a:r>
                  <a:rPr lang="fr-FR" sz="2400" dirty="0"/>
                  <a:t> </a:t>
                </a:r>
                <a:r>
                  <a:rPr lang="fr-FR" sz="2400" dirty="0" err="1"/>
                  <a:t>don’t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reach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normality</a:t>
                </a:r>
                <a:r>
                  <a:rPr lang="fr-FR" sz="2400" dirty="0"/>
                  <a:t>, </a:t>
                </a:r>
                <a:r>
                  <a:rPr lang="fr-FR" sz="2400" dirty="0" err="1"/>
                  <a:t>you</a:t>
                </a:r>
                <a:r>
                  <a:rPr lang="fr-FR" sz="2400" dirty="0"/>
                  <a:t> </a:t>
                </a:r>
                <a:r>
                  <a:rPr lang="fr-FR" sz="2400" dirty="0" err="1"/>
                  <a:t>need</a:t>
                </a:r>
                <a:r>
                  <a:rPr lang="fr-FR" sz="2400" dirty="0"/>
                  <a:t> to </a:t>
                </a:r>
                <a:r>
                  <a:rPr lang="fr-FR" sz="2400" dirty="0" err="1"/>
                  <a:t>transform</a:t>
                </a:r>
                <a:r>
                  <a:rPr lang="fr-FR" sz="2400" dirty="0"/>
                  <a:t> </a:t>
                </a:r>
                <a:r>
                  <a:rPr lang="fr-FR" sz="2400" dirty="0" err="1"/>
                  <a:t>your</a:t>
                </a:r>
                <a:r>
                  <a:rPr lang="fr-FR" sz="2400" dirty="0"/>
                  <a:t> data.</a:t>
                </a:r>
                <a:br>
                  <a:rPr lang="fr-FR" sz="2400" dirty="0"/>
                </a:br>
                <a:r>
                  <a:rPr lang="fr-FR" sz="2400" dirty="0"/>
                  <a:t> - Log</a:t>
                </a:r>
                <a:br>
                  <a:rPr lang="fr-FR" sz="2400" dirty="0"/>
                </a:br>
                <a:r>
                  <a:rPr lang="fr-FR" sz="2400" dirty="0"/>
                  <a:t> - Square</a:t>
                </a:r>
                <a:br>
                  <a:rPr lang="fr-FR" sz="2400" dirty="0"/>
                </a:br>
                <a:r>
                  <a:rPr lang="fr-FR" sz="2400" dirty="0"/>
                  <a:t> - </a:t>
                </a:r>
                <a:r>
                  <a:rPr lang="fr-FR" sz="2400" dirty="0" err="1"/>
                  <a:t>Boxcox</a:t>
                </a:r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 err="1"/>
                  <a:t>Boxcox</a:t>
                </a:r>
                <a:r>
                  <a:rPr lang="fr-FR" sz="2400" dirty="0"/>
                  <a:t> transformation </a:t>
                </a:r>
                <a:r>
                  <a:rPr lang="fr-FR" sz="2400" dirty="0" err="1"/>
                  <a:t>will</a:t>
                </a:r>
                <a:r>
                  <a:rPr lang="fr-FR" sz="2400" dirty="0"/>
                  <a:t> </a:t>
                </a:r>
                <a:r>
                  <a:rPr lang="fr-FR" sz="2400" dirty="0" err="1"/>
                  <a:t>transform</a:t>
                </a:r>
                <a:r>
                  <a:rPr lang="fr-FR" sz="2400" dirty="0"/>
                  <a:t> </a:t>
                </a:r>
                <a:r>
                  <a:rPr lang="fr-FR" sz="2400" dirty="0" err="1"/>
                  <a:t>your</a:t>
                </a:r>
                <a:r>
                  <a:rPr lang="fr-FR" sz="2400" dirty="0"/>
                  <a:t> data </a:t>
                </a:r>
                <a:r>
                  <a:rPr lang="fr-FR" sz="2400" dirty="0" err="1"/>
                  <a:t>so</a:t>
                </a:r>
                <a:r>
                  <a:rPr lang="fr-FR" sz="2400" dirty="0"/>
                  <a:t> </a:t>
                </a:r>
                <a:r>
                  <a:rPr lang="fr-FR" sz="2400" dirty="0" err="1"/>
                  <a:t>that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it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closely</a:t>
                </a:r>
                <a:r>
                  <a:rPr lang="fr-FR" sz="2400" dirty="0"/>
                  <a:t> </a:t>
                </a:r>
                <a:r>
                  <a:rPr lang="fr-FR" sz="2400" dirty="0" err="1"/>
                  <a:t>resemble</a:t>
                </a:r>
                <a:r>
                  <a:rPr lang="fr-FR" sz="2400" dirty="0"/>
                  <a:t> a normal distribution. This transformation </a:t>
                </a:r>
                <a:r>
                  <a:rPr lang="fr-FR" sz="2400" dirty="0" err="1"/>
                  <a:t>will</a:t>
                </a:r>
                <a:r>
                  <a:rPr lang="fr-FR" sz="2400" dirty="0"/>
                  <a:t> chose a lambda (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) </a:t>
                </a:r>
                <a:r>
                  <a:rPr lang="fr-FR" sz="2400" dirty="0" err="1"/>
                  <a:t>that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transform</a:t>
                </a:r>
                <a:r>
                  <a:rPr lang="fr-FR" sz="2400" dirty="0"/>
                  <a:t> the data to a normal distribution.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659949-2D59-8142-8BAA-FA9072240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965" t="-1961" r="-8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A81E4A92-8C9B-2740-ADCB-9F86D4F0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2099"/>
            <a:ext cx="9042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3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D8FC07-4A5F-3C4C-AA77-884FE99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Assumption</a:t>
            </a:r>
            <a:r>
              <a:rPr lang="fr-FR" dirty="0"/>
              <a:t> 3: </a:t>
            </a:r>
            <a:r>
              <a:rPr lang="fr-FR" dirty="0" err="1"/>
              <a:t>Sphericity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8CD42-A553-AD40-943E-8F77276C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FR" sz="2400"/>
              <a:t>** Which each additional RM factor, the risk of violating increase.**</a:t>
            </a:r>
          </a:p>
          <a:p>
            <a:endParaRPr lang="fr-FR" sz="2400"/>
          </a:p>
          <a:p>
            <a:pPr marL="0" indent="0">
              <a:buNone/>
            </a:pPr>
            <a:r>
              <a:rPr lang="fr-FR" sz="2400"/>
              <a:t>If this assumption ins’t reach, it exist transformation for helping to reduce this violation.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0A467F5-10FE-2849-9431-D40A00A4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73830"/>
            <a:ext cx="9042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2458D-0097-AF47-A8BA-CC6CAB03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POST-HOC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90DB0-BACF-894D-9128-2462049D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FR" sz="2400"/>
              <a:t>3 differents post-hoc tests</a:t>
            </a:r>
          </a:p>
          <a:p>
            <a:endParaRPr lang="fr-FR" sz="2400"/>
          </a:p>
          <a:p>
            <a:pPr marL="0" indent="0">
              <a:buNone/>
            </a:pPr>
            <a:r>
              <a:rPr lang="fr-FR" sz="2400"/>
              <a:t>1- Simple 2 way interaction ( at each level of the third variable)</a:t>
            </a:r>
          </a:p>
          <a:p>
            <a:pPr marL="0" indent="0">
              <a:buNone/>
            </a:pPr>
            <a:r>
              <a:rPr lang="fr-FR" sz="2400"/>
              <a:t>2- Simple main effect ( at each level of second and third variable)</a:t>
            </a:r>
          </a:p>
          <a:p>
            <a:pPr marL="0" indent="0">
              <a:buNone/>
            </a:pPr>
            <a:r>
              <a:rPr lang="fr-FR" sz="2400"/>
              <a:t>3- Simple pairwise comparison</a:t>
            </a:r>
          </a:p>
        </p:txBody>
      </p:sp>
    </p:spTree>
    <p:extLst>
      <p:ext uri="{BB962C8B-B14F-4D97-AF65-F5344CB8AC3E}">
        <p14:creationId xmlns:p14="http://schemas.microsoft.com/office/powerpoint/2010/main" val="1953690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456</Words>
  <Application>Microsoft Macintosh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Repeated Measures ANOVA in R </vt:lpstr>
      <vt:lpstr>Today’s agenda</vt:lpstr>
      <vt:lpstr>RM ANOVA</vt:lpstr>
      <vt:lpstr>My experiment</vt:lpstr>
      <vt:lpstr>Assumption of the RM ANOVA </vt:lpstr>
      <vt:lpstr>Assumption 1 : No outliers</vt:lpstr>
      <vt:lpstr>Assumption 2 : Normality</vt:lpstr>
      <vt:lpstr>Assumption 3: Sphericity</vt:lpstr>
      <vt:lpstr>POST-HOC tests</vt:lpstr>
      <vt:lpstr>Simple pairwise comparison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 Measures ANOVA in R </dc:title>
  <dc:creator>Emmy L'Espérance</dc:creator>
  <cp:lastModifiedBy>Emmy L'Espérance</cp:lastModifiedBy>
  <cp:revision>1</cp:revision>
  <dcterms:created xsi:type="dcterms:W3CDTF">2021-11-01T16:26:52Z</dcterms:created>
  <dcterms:modified xsi:type="dcterms:W3CDTF">2021-11-01T18:48:07Z</dcterms:modified>
</cp:coreProperties>
</file>