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5"/>
  </p:notesMasterIdLst>
  <p:sldIdLst>
    <p:sldId id="257" r:id="rId2"/>
    <p:sldId id="256" r:id="rId3"/>
    <p:sldId id="258" r:id="rId4"/>
    <p:sldId id="259" r:id="rId5"/>
    <p:sldId id="265" r:id="rId6"/>
    <p:sldId id="266" r:id="rId7"/>
    <p:sldId id="267" r:id="rId8"/>
    <p:sldId id="269" r:id="rId9"/>
    <p:sldId id="268" r:id="rId10"/>
    <p:sldId id="260" r:id="rId11"/>
    <p:sldId id="261"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0AF81-A7E6-4369-8F73-C5377B1A79F6}" type="datetimeFigureOut">
              <a:rPr lang="fr-FR" smtClean="0"/>
              <a:t>01/11/2023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DF9E6-B5D7-490D-8A1B-C7ADBED5527A}" type="slidenum">
              <a:rPr lang="fr-FR" smtClean="0"/>
              <a:t>‹N°›</a:t>
            </a:fld>
            <a:endParaRPr lang="fr-FR"/>
          </a:p>
        </p:txBody>
      </p:sp>
    </p:spTree>
    <p:extLst>
      <p:ext uri="{BB962C8B-B14F-4D97-AF65-F5344CB8AC3E}">
        <p14:creationId xmlns:p14="http://schemas.microsoft.com/office/powerpoint/2010/main" val="2724818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1200"/>
              </a:spcAft>
            </a:pPr>
            <a:r>
              <a:rPr lang="fr-FR" sz="2000" b="1" dirty="0">
                <a:latin typeface="Arial" panose="020B0604020202020204" pitchFamily="34" charset="0"/>
                <a:ea typeface="Times New Roman" panose="02020603050405020304" pitchFamily="18" charset="0"/>
              </a:rPr>
              <a:t>1.</a:t>
            </a:r>
            <a:r>
              <a:rPr lang="fr-FR" sz="2000" dirty="0">
                <a:latin typeface="Arial" panose="020B0604020202020204" pitchFamily="34" charset="0"/>
                <a:ea typeface="Times New Roman" panose="02020603050405020304" pitchFamily="18" charset="0"/>
              </a:rPr>
              <a:t> </a:t>
            </a:r>
            <a:r>
              <a:rPr lang="fr-FR" sz="1200" dirty="0">
                <a:latin typeface="Arial" panose="020B0604020202020204" pitchFamily="34" charset="0"/>
                <a:ea typeface="Times New Roman" panose="02020603050405020304" pitchFamily="18" charset="0"/>
              </a:rPr>
              <a:t>L'étudiant soumet son travail dans les 3 à 7 jours suivant le début de la super compétence.</a:t>
            </a:r>
            <a:endParaRPr lang="fr-FR" dirty="0">
              <a:effectLst/>
              <a:latin typeface="Times New Roman" panose="02020603050405020304" pitchFamily="18" charset="0"/>
              <a:ea typeface="Times New Roman" panose="02020603050405020304" pitchFamily="18" charset="0"/>
            </a:endParaRPr>
          </a:p>
          <a:p>
            <a:pPr>
              <a:spcAft>
                <a:spcPts val="1200"/>
              </a:spcAft>
            </a:pPr>
            <a:r>
              <a:rPr lang="fr-FR" sz="1200" b="1" dirty="0">
                <a:latin typeface="Arial" panose="020B0604020202020204" pitchFamily="34" charset="0"/>
                <a:ea typeface="Times New Roman" panose="02020603050405020304" pitchFamily="18" charset="0"/>
              </a:rPr>
              <a:t>2.</a:t>
            </a:r>
            <a:r>
              <a:rPr lang="fr-FR" sz="1200" dirty="0">
                <a:latin typeface="Arial" panose="020B0604020202020204" pitchFamily="34" charset="0"/>
                <a:ea typeface="Times New Roman" panose="02020603050405020304" pitchFamily="18" charset="0"/>
              </a:rPr>
              <a:t> L'instructeur vérifie les points de contrôle et donne son feedback.</a:t>
            </a:r>
          </a:p>
          <a:p>
            <a:pPr>
              <a:spcAft>
                <a:spcPts val="1200"/>
              </a:spcAft>
            </a:pPr>
            <a:r>
              <a:rPr lang="fr-FR" sz="1200" b="1" dirty="0">
                <a:latin typeface="Arial" panose="020B0604020202020204" pitchFamily="34" charset="0"/>
                <a:ea typeface="Times New Roman" panose="02020603050405020304" pitchFamily="18" charset="0"/>
              </a:rPr>
              <a:t>3.</a:t>
            </a:r>
            <a:r>
              <a:rPr lang="fr-FR" sz="1200" dirty="0">
                <a:latin typeface="Arial" panose="020B0604020202020204" pitchFamily="34" charset="0"/>
                <a:ea typeface="Times New Roman" panose="02020603050405020304" pitchFamily="18" charset="0"/>
              </a:rPr>
              <a:t> Lors de la dernière séance de la semaine, les élèves forment des groupes de deux ou trois (à chaque point de contrôle, les membres doivent changer et tourner) et discutent pendant 15 minutes de la manière dont ils ont trouvé leurs solutions. La comparaison ouvrira davantage d’options de solutions et explorera d’autres façons de penser ! cette Interactivité spécifique aidera les élèves à s'auto-évaluer et à s'entraider pour atteindre un objectif commun et ne pas se sentir seuls face à ce point de contrôle les </a:t>
            </a:r>
            <a:endParaRPr lang="fr-FR" dirty="0">
              <a:effectLst/>
              <a:latin typeface="Times New Roman" panose="02020603050405020304" pitchFamily="18" charset="0"/>
              <a:ea typeface="Times New Roman" panose="02020603050405020304" pitchFamily="18" charset="0"/>
            </a:endParaRPr>
          </a:p>
          <a:p>
            <a:pPr>
              <a:spcAft>
                <a:spcPts val="1200"/>
              </a:spcAft>
            </a:pPr>
            <a:r>
              <a:rPr lang="fr-FR" sz="1200" b="1" dirty="0">
                <a:latin typeface="Arial" panose="020B0604020202020204" pitchFamily="34" charset="0"/>
                <a:ea typeface="Times New Roman" panose="02020603050405020304" pitchFamily="18" charset="0"/>
              </a:rPr>
              <a:t>4.</a:t>
            </a:r>
            <a:r>
              <a:rPr lang="fr-FR" sz="1200" dirty="0">
                <a:latin typeface="Arial" panose="020B0604020202020204" pitchFamily="34" charset="0"/>
                <a:ea typeface="Times New Roman" panose="02020603050405020304" pitchFamily="18" charset="0"/>
              </a:rPr>
              <a:t> Seulement après cette discussion et les commentaires de l'enseignant. On corrige le point de contrôle en choisissant un binôme pour présenter son travail et l'expliquer à ses pairs.</a:t>
            </a:r>
            <a:br>
              <a:rPr lang="fr-FR" sz="1200" dirty="0">
                <a:latin typeface="Arial" panose="020B0604020202020204" pitchFamily="34" charset="0"/>
                <a:ea typeface="Times New Roman" panose="02020603050405020304" pitchFamily="18" charset="0"/>
              </a:rPr>
            </a:br>
            <a:r>
              <a:rPr lang="fr-FR" sz="1200" dirty="0">
                <a:latin typeface="Arial" panose="020B0604020202020204" pitchFamily="34" charset="0"/>
                <a:ea typeface="Times New Roman" panose="02020603050405020304" pitchFamily="18" charset="0"/>
              </a:rPr>
              <a:t>Pendant 15 minutes, on discutera cette correction.</a:t>
            </a:r>
            <a:endParaRPr lang="fr-FR" dirty="0">
              <a:effectLst/>
              <a:latin typeface="Times New Roman" panose="02020603050405020304" pitchFamily="18" charset="0"/>
              <a:ea typeface="Times New Roman" panose="02020603050405020304" pitchFamily="18" charset="0"/>
            </a:endParaRPr>
          </a:p>
          <a:p>
            <a:pPr>
              <a:spcAft>
                <a:spcPts val="1200"/>
              </a:spcAft>
            </a:pPr>
            <a:r>
              <a:rPr lang="fr-FR" sz="1200" b="1" dirty="0">
                <a:latin typeface="Arial" panose="020B0604020202020204" pitchFamily="34" charset="0"/>
                <a:ea typeface="Times New Roman" panose="02020603050405020304" pitchFamily="18" charset="0"/>
              </a:rPr>
              <a:t>5.</a:t>
            </a:r>
            <a:r>
              <a:rPr lang="fr-FR" sz="1200" dirty="0">
                <a:latin typeface="Arial" panose="020B0604020202020204" pitchFamily="34" charset="0"/>
                <a:ea typeface="Times New Roman" panose="02020603050405020304" pitchFamily="18" charset="0"/>
              </a:rPr>
              <a:t> L'instructeur note enfin la performance de son </a:t>
            </a:r>
            <a:r>
              <a:rPr lang="fr-FR" sz="1200" dirty="0" err="1">
                <a:latin typeface="Arial" panose="020B0604020202020204" pitchFamily="34" charset="0"/>
                <a:ea typeface="Times New Roman" panose="02020603050405020304" pitchFamily="18" charset="0"/>
              </a:rPr>
              <a:t>éleves</a:t>
            </a:r>
            <a:r>
              <a:rPr lang="fr-FR" sz="1200" dirty="0">
                <a:latin typeface="Arial" panose="020B0604020202020204" pitchFamily="34" charset="0"/>
                <a:ea typeface="Times New Roman" panose="02020603050405020304" pitchFamily="18" charset="0"/>
              </a:rPr>
              <a:t>. L'instructeur ferme le point de contrôle sur la </a:t>
            </a:r>
            <a:r>
              <a:rPr lang="fr-FR" sz="1200" dirty="0" err="1">
                <a:latin typeface="Arial" panose="020B0604020202020204" pitchFamily="34" charset="0"/>
                <a:ea typeface="Times New Roman" panose="02020603050405020304" pitchFamily="18" charset="0"/>
              </a:rPr>
              <a:t>Learn</a:t>
            </a:r>
            <a:r>
              <a:rPr lang="fr-FR" sz="1200" dirty="0">
                <a:latin typeface="Arial" panose="020B0604020202020204" pitchFamily="34" charset="0"/>
                <a:ea typeface="Times New Roman" panose="02020603050405020304" pitchFamily="18" charset="0"/>
              </a:rPr>
              <a:t> Platform.</a:t>
            </a:r>
            <a:endParaRPr lang="fr-FR"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6DDDF9E6-B5D7-490D-8A1B-C7ADBED5527A}" type="slidenum">
              <a:rPr lang="fr-FR" smtClean="0"/>
              <a:t>10</a:t>
            </a:fld>
            <a:endParaRPr lang="fr-FR"/>
          </a:p>
        </p:txBody>
      </p:sp>
    </p:spTree>
    <p:extLst>
      <p:ext uri="{BB962C8B-B14F-4D97-AF65-F5344CB8AC3E}">
        <p14:creationId xmlns:p14="http://schemas.microsoft.com/office/powerpoint/2010/main" val="57067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B1EE51D-B67F-418A-81DB-55F89604F6C7}"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319191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1EE51D-B67F-418A-81DB-55F89604F6C7}"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174946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1EE51D-B67F-418A-81DB-55F89604F6C7}"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218662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1EE51D-B67F-418A-81DB-55F89604F6C7}"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53491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B1EE51D-B67F-418A-81DB-55F89604F6C7}" type="datetimeFigureOut">
              <a:rPr lang="fr-FR" smtClean="0"/>
              <a:t>01/11/2023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261923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B1EE51D-B67F-418A-81DB-55F89604F6C7}" type="datetimeFigureOut">
              <a:rPr lang="fr-FR" smtClean="0"/>
              <a:t>01/11/2023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4174806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B1EE51D-B67F-418A-81DB-55F89604F6C7}" type="datetimeFigureOut">
              <a:rPr lang="fr-FR" smtClean="0"/>
              <a:t>01/11/2023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402613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B1EE51D-B67F-418A-81DB-55F89604F6C7}" type="datetimeFigureOut">
              <a:rPr lang="fr-FR" smtClean="0"/>
              <a:t>01/11/2023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347625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EE51D-B67F-418A-81DB-55F89604F6C7}" type="datetimeFigureOut">
              <a:rPr lang="fr-FR" smtClean="0"/>
              <a:t>01/11/2023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423071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1EE51D-B67F-418A-81DB-55F89604F6C7}" type="datetimeFigureOut">
              <a:rPr lang="fr-FR" smtClean="0"/>
              <a:t>01/11/2023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29331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1EE51D-B67F-418A-81DB-55F89604F6C7}" type="datetimeFigureOut">
              <a:rPr lang="fr-FR" smtClean="0"/>
              <a:t>01/11/2023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B19E0F-46CF-4392-B157-1615CD1D4BD5}" type="slidenum">
              <a:rPr lang="fr-FR" smtClean="0"/>
              <a:t>‹N°›</a:t>
            </a:fld>
            <a:endParaRPr lang="fr-FR"/>
          </a:p>
        </p:txBody>
      </p:sp>
    </p:spTree>
    <p:extLst>
      <p:ext uri="{BB962C8B-B14F-4D97-AF65-F5344CB8AC3E}">
        <p14:creationId xmlns:p14="http://schemas.microsoft.com/office/powerpoint/2010/main" val="147690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EE51D-B67F-418A-81DB-55F89604F6C7}" type="datetimeFigureOut">
              <a:rPr lang="fr-FR" smtClean="0"/>
              <a:t>01/11/2023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19E0F-46CF-4392-B157-1615CD1D4BD5}" type="slidenum">
              <a:rPr lang="fr-FR" smtClean="0"/>
              <a:t>‹N°›</a:t>
            </a:fld>
            <a:endParaRPr lang="fr-FR"/>
          </a:p>
        </p:txBody>
      </p:sp>
    </p:spTree>
    <p:extLst>
      <p:ext uri="{BB962C8B-B14F-4D97-AF65-F5344CB8AC3E}">
        <p14:creationId xmlns:p14="http://schemas.microsoft.com/office/powerpoint/2010/main" val="1491231626"/>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emna-magri-ba8146146/" TargetMode="External"/><Relationship Id="rId2" Type="http://schemas.openxmlformats.org/officeDocument/2006/relationships/hyperlink" Target="mailto:Emna.magri94@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5C9092E-FAA0-4BD6-BDC9-284FB28E4E97}"/>
              </a:ext>
            </a:extLst>
          </p:cNvPr>
          <p:cNvSpPr>
            <a:spLocks noGrp="1"/>
          </p:cNvSpPr>
          <p:nvPr>
            <p:ph idx="1"/>
          </p:nvPr>
        </p:nvSpPr>
        <p:spPr>
          <a:xfrm>
            <a:off x="838200" y="1055063"/>
            <a:ext cx="10515600" cy="4351338"/>
          </a:xfrm>
        </p:spPr>
        <p:txBody>
          <a:bodyPr/>
          <a:lstStyle/>
          <a:p>
            <a:r>
              <a:rPr lang="fr-FR" dirty="0"/>
              <a:t>Emna Magri</a:t>
            </a:r>
          </a:p>
          <a:p>
            <a:r>
              <a:rPr lang="fr-FR" dirty="0"/>
              <a:t>Ingénieur en mécatronique issue de l’école d’Ingénieurs de Carthage.</a:t>
            </a:r>
          </a:p>
          <a:p>
            <a:r>
              <a:rPr lang="fr-FR" dirty="0"/>
              <a:t>Formatrice ISTQB chez </a:t>
            </a:r>
            <a:r>
              <a:rPr lang="fr-FR" dirty="0" err="1"/>
              <a:t>GOMyCode</a:t>
            </a:r>
            <a:r>
              <a:rPr lang="fr-FR" dirty="0"/>
              <a:t>.</a:t>
            </a:r>
          </a:p>
          <a:p>
            <a:r>
              <a:rPr lang="fr-FR" dirty="0"/>
              <a:t>Certifiée ISTQB.</a:t>
            </a:r>
          </a:p>
          <a:p>
            <a:r>
              <a:rPr lang="fr-FR" dirty="0">
                <a:hlinkClick r:id="rId2"/>
              </a:rPr>
              <a:t>Emna.magri94@gmail.com</a:t>
            </a:r>
            <a:endParaRPr lang="fr-FR" dirty="0"/>
          </a:p>
          <a:p>
            <a:r>
              <a:rPr lang="fr-FR" dirty="0">
                <a:hlinkClick r:id="rId3"/>
              </a:rPr>
              <a:t>https://www.linkedin.com/in/emna-magri-ba8146146/</a:t>
            </a:r>
            <a:endParaRPr lang="fr-FR" dirty="0"/>
          </a:p>
          <a:p>
            <a:endParaRPr lang="fr-FR" dirty="0"/>
          </a:p>
          <a:p>
            <a:r>
              <a:rPr lang="fr-FR" dirty="0"/>
              <a:t>+21694395366</a:t>
            </a:r>
          </a:p>
        </p:txBody>
      </p:sp>
    </p:spTree>
    <p:extLst>
      <p:ext uri="{BB962C8B-B14F-4D97-AF65-F5344CB8AC3E}">
        <p14:creationId xmlns:p14="http://schemas.microsoft.com/office/powerpoint/2010/main" val="237995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A22D7A-E3C0-4FBC-BD10-4A70C95BC2C9}"/>
              </a:ext>
            </a:extLst>
          </p:cNvPr>
          <p:cNvSpPr>
            <a:spLocks noGrp="1"/>
          </p:cNvSpPr>
          <p:nvPr>
            <p:ph type="title"/>
          </p:nvPr>
        </p:nvSpPr>
        <p:spPr>
          <a:xfrm>
            <a:off x="838200" y="0"/>
            <a:ext cx="10515600" cy="1325563"/>
          </a:xfrm>
        </p:spPr>
        <p:txBody>
          <a:bodyPr>
            <a:normAutofit/>
          </a:bodyPr>
          <a:lstStyle/>
          <a:p>
            <a:r>
              <a:rPr lang="fr-FR" b="1" dirty="0">
                <a:solidFill>
                  <a:srgbClr val="FF0000"/>
                </a:solidFill>
              </a:rPr>
              <a:t>Point de contrôle et réunion point de contrôle</a:t>
            </a:r>
          </a:p>
        </p:txBody>
      </p:sp>
      <p:pic>
        <p:nvPicPr>
          <p:cNvPr id="4" name="Espace réservé du contenu 3" descr="https://imgur.com/iAjvydd.png">
            <a:extLst>
              <a:ext uri="{FF2B5EF4-FFF2-40B4-BE49-F238E27FC236}">
                <a16:creationId xmlns:a16="http://schemas.microsoft.com/office/drawing/2014/main" id="{7745AABE-7D0B-4C19-A622-5952B7F583A5}"/>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3265" y="1521557"/>
            <a:ext cx="11785470" cy="4727839"/>
          </a:xfrm>
          <a:prstGeom prst="rect">
            <a:avLst/>
          </a:prstGeom>
          <a:noFill/>
          <a:ln>
            <a:noFill/>
          </a:ln>
        </p:spPr>
      </p:pic>
      <p:sp>
        <p:nvSpPr>
          <p:cNvPr id="5" name="Rectangle 4">
            <a:extLst>
              <a:ext uri="{FF2B5EF4-FFF2-40B4-BE49-F238E27FC236}">
                <a16:creationId xmlns:a16="http://schemas.microsoft.com/office/drawing/2014/main" id="{CEF904DA-80DA-4249-BF15-0C00A584F628}"/>
              </a:ext>
            </a:extLst>
          </p:cNvPr>
          <p:cNvSpPr/>
          <p:nvPr/>
        </p:nvSpPr>
        <p:spPr>
          <a:xfrm>
            <a:off x="1062781" y="967694"/>
            <a:ext cx="9827825" cy="400110"/>
          </a:xfrm>
          <a:prstGeom prst="rect">
            <a:avLst/>
          </a:prstGeom>
        </p:spPr>
        <p:txBody>
          <a:bodyPr wrap="square">
            <a:spAutoFit/>
          </a:bodyPr>
          <a:lstStyle/>
          <a:p>
            <a:pPr>
              <a:spcAft>
                <a:spcPts val="1200"/>
              </a:spcAft>
            </a:pPr>
            <a:r>
              <a:rPr lang="fr-FR" sz="2000" b="1" dirty="0">
                <a:latin typeface="Arial" panose="020B0604020202020204" pitchFamily="34" charset="0"/>
                <a:ea typeface="Times New Roman" panose="02020603050405020304" pitchFamily="18" charset="0"/>
              </a:rPr>
              <a:t>Le point de contrôle est le projet qui conclut une super compétence.</a:t>
            </a:r>
            <a:endParaRPr lang="fr-FR"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475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78B82-9642-485A-A731-8BA5415F21E9}"/>
              </a:ext>
            </a:extLst>
          </p:cNvPr>
          <p:cNvSpPr>
            <a:spLocks noGrp="1"/>
          </p:cNvSpPr>
          <p:nvPr>
            <p:ph type="title"/>
          </p:nvPr>
        </p:nvSpPr>
        <p:spPr>
          <a:xfrm>
            <a:off x="838200" y="18255"/>
            <a:ext cx="10515600" cy="1325563"/>
          </a:xfrm>
        </p:spPr>
        <p:txBody>
          <a:bodyPr/>
          <a:lstStyle/>
          <a:p>
            <a:r>
              <a:rPr lang="fr-FR" b="1" dirty="0">
                <a:solidFill>
                  <a:srgbClr val="FF0000"/>
                </a:solidFill>
              </a:rPr>
              <a:t>Atelier</a:t>
            </a:r>
          </a:p>
        </p:txBody>
      </p:sp>
      <p:sp>
        <p:nvSpPr>
          <p:cNvPr id="3" name="Espace réservé du contenu 2">
            <a:extLst>
              <a:ext uri="{FF2B5EF4-FFF2-40B4-BE49-F238E27FC236}">
                <a16:creationId xmlns:a16="http://schemas.microsoft.com/office/drawing/2014/main" id="{EAC930B5-1C9E-4C89-B7BA-F28116755353}"/>
              </a:ext>
            </a:extLst>
          </p:cNvPr>
          <p:cNvSpPr>
            <a:spLocks noGrp="1"/>
          </p:cNvSpPr>
          <p:nvPr>
            <p:ph idx="1"/>
          </p:nvPr>
        </p:nvSpPr>
        <p:spPr>
          <a:xfrm>
            <a:off x="838200" y="1232899"/>
            <a:ext cx="10515600" cy="4944064"/>
          </a:xfrm>
        </p:spPr>
        <p:txBody>
          <a:bodyPr/>
          <a:lstStyle/>
          <a:p>
            <a:pPr marL="514350" indent="-514350">
              <a:buFont typeface="+mj-lt"/>
              <a:buAutoNum type="arabicPeriod"/>
            </a:pPr>
            <a:r>
              <a:rPr lang="fr-FR" dirty="0"/>
              <a:t>STAND UP meeting, l’atelier est dérouillé. On fixe l’objectif de l’atelier, ou les résumé du problèmes, et le répartit en 3 groupes de 3-4 étudiants.</a:t>
            </a:r>
          </a:p>
          <a:p>
            <a:pPr marL="514350" indent="-514350">
              <a:buFont typeface="+mj-lt"/>
              <a:buAutoNum type="arabicPeriod"/>
            </a:pPr>
            <a:r>
              <a:rPr lang="fr-FR" dirty="0"/>
              <a:t>Les groupes commencent à travailler et à discuter de projet de l’atelier. (2 heures et 30 min)</a:t>
            </a:r>
          </a:p>
          <a:p>
            <a:pPr marL="514350" indent="-514350">
              <a:buFont typeface="+mj-lt"/>
              <a:buAutoNum type="arabicPeriod"/>
            </a:pPr>
            <a:r>
              <a:rPr lang="fr-FR" dirty="0"/>
              <a:t>L’enseignant supervise l’avancement de l’atelier.</a:t>
            </a:r>
          </a:p>
          <a:p>
            <a:pPr marL="514350" indent="-514350">
              <a:buFont typeface="+mj-lt"/>
              <a:buAutoNum type="arabicPeriod"/>
            </a:pPr>
            <a:r>
              <a:rPr lang="fr-FR" dirty="0"/>
              <a:t>Une fois le temps écoulé, chaque groupe présente son travail en choisissant un défenseur.</a:t>
            </a:r>
          </a:p>
          <a:p>
            <a:pPr marL="514350" indent="-514350">
              <a:buFont typeface="+mj-lt"/>
              <a:buAutoNum type="arabicPeriod"/>
            </a:pPr>
            <a:r>
              <a:rPr lang="fr-FR" dirty="0"/>
              <a:t>Correction et discussion.</a:t>
            </a:r>
          </a:p>
          <a:p>
            <a:pPr marL="514350" indent="-514350">
              <a:buFont typeface="+mj-lt"/>
              <a:buAutoNum type="arabicPeriod"/>
            </a:pPr>
            <a:endParaRPr lang="fr-FR" dirty="0"/>
          </a:p>
          <a:p>
            <a:pPr marL="514350" indent="-514350">
              <a:buFont typeface="+mj-lt"/>
              <a:buAutoNum type="arabicPeriod"/>
            </a:pPr>
            <a:endParaRPr lang="fr-FR" dirty="0"/>
          </a:p>
        </p:txBody>
      </p:sp>
    </p:spTree>
    <p:extLst>
      <p:ext uri="{BB962C8B-B14F-4D97-AF65-F5344CB8AC3E}">
        <p14:creationId xmlns:p14="http://schemas.microsoft.com/office/powerpoint/2010/main" val="325188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E2889390-2332-4125-B809-0D416482B819}"/>
              </a:ext>
            </a:extLst>
          </p:cNvPr>
          <p:cNvPicPr>
            <a:picLocks noGrp="1" noChangeAspect="1"/>
          </p:cNvPicPr>
          <p:nvPr>
            <p:ph idx="1"/>
          </p:nvPr>
        </p:nvPicPr>
        <p:blipFill>
          <a:blip r:embed="rId2"/>
          <a:stretch>
            <a:fillRect/>
          </a:stretch>
        </p:blipFill>
        <p:spPr>
          <a:xfrm>
            <a:off x="838200" y="1854427"/>
            <a:ext cx="10243335" cy="4367756"/>
          </a:xfrm>
          <a:prstGeom prst="rect">
            <a:avLst/>
          </a:prstGeom>
        </p:spPr>
      </p:pic>
      <p:sp>
        <p:nvSpPr>
          <p:cNvPr id="5" name="Rectangle 1">
            <a:extLst>
              <a:ext uri="{FF2B5EF4-FFF2-40B4-BE49-F238E27FC236}">
                <a16:creationId xmlns:a16="http://schemas.microsoft.com/office/drawing/2014/main" id="{09E2ACD4-086D-4EE8-9DB4-BACFD64B9CD9}"/>
              </a:ext>
            </a:extLst>
          </p:cNvPr>
          <p:cNvSpPr>
            <a:spLocks noGrp="1" noChangeArrowheads="1"/>
          </p:cNvSpPr>
          <p:nvPr>
            <p:ph type="title"/>
          </p:nvPr>
        </p:nvSpPr>
        <p:spPr bwMode="auto">
          <a:xfrm>
            <a:off x="626724" y="394395"/>
            <a:ext cx="11168008" cy="1267022"/>
          </a:xfrm>
          <a:prstGeom prst="rect">
            <a:avLst/>
          </a:prstGeom>
          <a:solidFill>
            <a:schemeClr val="bg1"/>
          </a:solidFill>
          <a:ln>
            <a:noFill/>
          </a:ln>
          <a:effectLst/>
        </p:spPr>
        <p:txBody>
          <a:bodyPr vert="horz" wrap="square" lIns="0" tIns="-12696" rIns="0" bIns="-12696"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00" b="0" i="0" u="none" strike="noStrike" cap="none" normalizeH="0" baseline="0" dirty="0">
                <a:ln>
                  <a:noFill/>
                </a:ln>
                <a:effectLst/>
                <a:latin typeface="inherit"/>
              </a:rPr>
              <a:t>A la fin de votre formation vous recevrez naturellement un Certificat GOMYCODE.</a:t>
            </a:r>
            <a:br>
              <a:rPr kumimoji="0" lang="fr-FR" altLang="fr-FR" sz="2100" b="0" i="0" u="none" strike="noStrike" cap="none" normalizeH="0" baseline="0" dirty="0">
                <a:ln>
                  <a:noFill/>
                </a:ln>
                <a:effectLst/>
                <a:latin typeface="inherit"/>
              </a:rPr>
            </a:br>
            <a:r>
              <a:rPr kumimoji="0" lang="fr-FR" altLang="fr-FR" sz="2100" b="0" i="0" u="sng" strike="noStrike" cap="none" normalizeH="0" baseline="0" dirty="0">
                <a:ln>
                  <a:noFill/>
                </a:ln>
                <a:effectLst/>
                <a:latin typeface="inherit"/>
              </a:rPr>
              <a:t>Mais</a:t>
            </a:r>
            <a:r>
              <a:rPr kumimoji="0" lang="fr-FR" altLang="fr-FR" sz="2100" b="0" i="0" u="none" strike="noStrike" cap="none" normalizeH="0" baseline="0" dirty="0">
                <a:ln>
                  <a:noFill/>
                </a:ln>
                <a:effectLst/>
                <a:latin typeface="inherit"/>
              </a:rPr>
              <a:t> vous devez terminer votre cours à 100 %, c'est-à-dire terminer tous vos points de contrôle, réunions et ateliers individuels, une fois que vous aurez fait cela, notre plateforme générera automatiquement votre certificat numérique, prêt à imprimer.</a:t>
            </a:r>
            <a:r>
              <a:rPr kumimoji="0" lang="fr-FR" altLang="fr-FR" sz="800" b="0" i="0" u="none" strike="noStrike" cap="none" normalizeH="0" baseline="0" dirty="0">
                <a:ln>
                  <a:noFill/>
                </a:ln>
                <a:effectLst/>
              </a:rPr>
              <a:t> </a:t>
            </a:r>
            <a:endParaRPr kumimoji="0" lang="fr-FR" altLang="fr-FR"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2747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A82B9BEE-CC58-4DC9-9154-3DEDD3AAE952}"/>
              </a:ext>
            </a:extLst>
          </p:cNvPr>
          <p:cNvPicPr>
            <a:picLocks noGrp="1" noChangeAspect="1"/>
          </p:cNvPicPr>
          <p:nvPr>
            <p:ph idx="1"/>
          </p:nvPr>
        </p:nvPicPr>
        <p:blipFill>
          <a:blip r:embed="rId2"/>
          <a:stretch>
            <a:fillRect/>
          </a:stretch>
        </p:blipFill>
        <p:spPr>
          <a:xfrm>
            <a:off x="324928" y="739739"/>
            <a:ext cx="11695836" cy="5938463"/>
          </a:xfrm>
          <a:prstGeom prst="rect">
            <a:avLst/>
          </a:prstGeom>
        </p:spPr>
      </p:pic>
    </p:spTree>
    <p:extLst>
      <p:ext uri="{BB962C8B-B14F-4D97-AF65-F5344CB8AC3E}">
        <p14:creationId xmlns:p14="http://schemas.microsoft.com/office/powerpoint/2010/main" val="322817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8E5D17-8C88-463B-BBBD-7CD4E2CF9460}"/>
              </a:ext>
            </a:extLst>
          </p:cNvPr>
          <p:cNvSpPr>
            <a:spLocks noGrp="1"/>
          </p:cNvSpPr>
          <p:nvPr>
            <p:ph type="ctrTitle"/>
          </p:nvPr>
        </p:nvSpPr>
        <p:spPr>
          <a:xfrm>
            <a:off x="0" y="-400049"/>
            <a:ext cx="12192000" cy="1295400"/>
          </a:xfrm>
        </p:spPr>
        <p:txBody>
          <a:bodyPr>
            <a:normAutofit/>
          </a:bodyPr>
          <a:lstStyle/>
          <a:p>
            <a:r>
              <a:rPr lang="fr-FR" sz="4800" b="1" dirty="0">
                <a:solidFill>
                  <a:srgbClr val="FF0000"/>
                </a:solidFill>
                <a:effectLst>
                  <a:outerShdw blurRad="38100" dist="38100" dir="2700000" algn="tl">
                    <a:srgbClr val="000000">
                      <a:alpha val="43137"/>
                    </a:srgbClr>
                  </a:outerShdw>
                </a:effectLst>
              </a:rPr>
              <a:t>C’est qui GoMyCode??</a:t>
            </a:r>
          </a:p>
        </p:txBody>
      </p:sp>
      <p:sp>
        <p:nvSpPr>
          <p:cNvPr id="3" name="Sous-titre 2">
            <a:extLst>
              <a:ext uri="{FF2B5EF4-FFF2-40B4-BE49-F238E27FC236}">
                <a16:creationId xmlns:a16="http://schemas.microsoft.com/office/drawing/2014/main" id="{66413605-B6BD-4C62-A619-40ACC9EEC03E}"/>
              </a:ext>
            </a:extLst>
          </p:cNvPr>
          <p:cNvSpPr>
            <a:spLocks noGrp="1"/>
          </p:cNvSpPr>
          <p:nvPr>
            <p:ph type="subTitle" idx="1"/>
          </p:nvPr>
        </p:nvSpPr>
        <p:spPr>
          <a:xfrm>
            <a:off x="85725" y="2314574"/>
            <a:ext cx="12020550" cy="4815806"/>
          </a:xfrm>
        </p:spPr>
        <p:txBody>
          <a:bodyPr>
            <a:normAutofit/>
          </a:bodyPr>
          <a:lstStyle/>
          <a:p>
            <a:pPr marL="285750" indent="-285750">
              <a:buFont typeface="Arial" panose="020B0604020202020204" pitchFamily="34" charset="0"/>
              <a:buChar char="•"/>
            </a:pPr>
            <a:r>
              <a:rPr lang="fr-FR" sz="1800" b="1" dirty="0"/>
              <a:t>Ecole de haute performance qui accueille des étudiants de différents âges et niveaux, afin de les accompagner pour améliorer leur connaissances en leur mettant sur la bonne voie pour commencer leur vie professionnelle.  </a:t>
            </a:r>
          </a:p>
          <a:p>
            <a:pPr marL="285750" indent="-285750">
              <a:buFont typeface="Arial" panose="020B0604020202020204" pitchFamily="34" charset="0"/>
              <a:buChar char="•"/>
            </a:pPr>
            <a:r>
              <a:rPr lang="fr-FR" sz="1800" b="1" dirty="0"/>
              <a:t>Fondée en 2017, et a formé plus de 10000 étudiants dans plusieurs hackerspace à travers le monde tel que: Maroc, Algérie, France , Egypte, Bahreïn, Nigéria , Sénégal et cote d’ivoire.</a:t>
            </a:r>
          </a:p>
          <a:p>
            <a:pPr marL="285750" indent="-285750">
              <a:buFont typeface="Arial" panose="020B0604020202020204" pitchFamily="34" charset="0"/>
              <a:buChar char="•"/>
            </a:pPr>
            <a:r>
              <a:rPr lang="fr-FR" sz="1800" b="1" dirty="0"/>
              <a:t>Réussi à créer des associations avec pas moins de 100 partenaires des organismes privés et publics.</a:t>
            </a:r>
          </a:p>
          <a:p>
            <a:pPr marL="285750" indent="-285750">
              <a:buFont typeface="Arial" panose="020B0604020202020204" pitchFamily="34" charset="0"/>
              <a:buChar char="•"/>
            </a:pPr>
            <a:r>
              <a:rPr lang="fr-FR" sz="1800" b="1" dirty="0"/>
              <a:t>Son objectif est d’être un leader dans le monde en matière d’éducation et d’emploi.</a:t>
            </a:r>
          </a:p>
          <a:p>
            <a:pPr marL="285750" indent="-285750">
              <a:buFont typeface="Arial" panose="020B0604020202020204" pitchFamily="34" charset="0"/>
              <a:buChar char="•"/>
            </a:pPr>
            <a:r>
              <a:rPr lang="fr-FR" sz="1800" b="1" dirty="0"/>
              <a:t>S’est plongé dans le monde numérique afin de suivre l’évolution du monde et des nouvelles technologies dont le but est de déchiffrer ce que demandent les nouveaux métiers.</a:t>
            </a:r>
          </a:p>
          <a:p>
            <a:pPr marL="285750" indent="-285750">
              <a:buFont typeface="Arial" panose="020B0604020202020204" pitchFamily="34" charset="0"/>
              <a:buChar char="•"/>
            </a:pPr>
            <a:r>
              <a:rPr lang="fr-FR" sz="1800" b="1" dirty="0"/>
              <a:t>Elle donne la possibilité d’acquérir de nouvelles compétences et des connaissances et vous accompagner pour décrocher votre emploi.</a:t>
            </a:r>
          </a:p>
          <a:p>
            <a:pPr marL="285750" indent="-285750">
              <a:buFont typeface="Arial" panose="020B0604020202020204" pitchFamily="34" charset="0"/>
              <a:buChar char="•"/>
            </a:pPr>
            <a:r>
              <a:rPr lang="fr-FR" sz="1800" b="1" dirty="0"/>
              <a:t>Elle vise à développer sa communité sur l’échelle mondiale avec plus de 50 hackerspace à travers le monde en mettant l’accent sur les régions africaines et MENA, rendant ainsi l’éducation aux nouvelles technologies accessible à tous.</a:t>
            </a:r>
          </a:p>
        </p:txBody>
      </p:sp>
      <p:pic>
        <p:nvPicPr>
          <p:cNvPr id="1026" name="Picture 2" descr="GOMYCODE Online : Formation en ligne pour un emploi Tech">
            <a:extLst>
              <a:ext uri="{FF2B5EF4-FFF2-40B4-BE49-F238E27FC236}">
                <a16:creationId xmlns:a16="http://schemas.microsoft.com/office/drawing/2014/main" id="{9AFECD5B-4B97-47B7-A61A-99270814F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7" y="760163"/>
            <a:ext cx="6143625" cy="15544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513D3C6-E25D-407D-9EF2-9ED87FBAAAC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ZoneTexte 10">
            <a:extLst>
              <a:ext uri="{FF2B5EF4-FFF2-40B4-BE49-F238E27FC236}">
                <a16:creationId xmlns:a16="http://schemas.microsoft.com/office/drawing/2014/main" id="{7212699E-59A4-4B45-984E-F1B2BC68C344}"/>
              </a:ext>
            </a:extLst>
          </p:cNvPr>
          <p:cNvSpPr txBox="1"/>
          <p:nvPr/>
        </p:nvSpPr>
        <p:spPr>
          <a:xfrm>
            <a:off x="9420225" y="6550223"/>
            <a:ext cx="4162425" cy="307777"/>
          </a:xfrm>
          <a:prstGeom prst="rect">
            <a:avLst/>
          </a:prstGeom>
          <a:noFill/>
        </p:spPr>
        <p:txBody>
          <a:bodyPr wrap="square" rtlCol="0">
            <a:spAutoFit/>
          </a:bodyPr>
          <a:lstStyle/>
          <a:p>
            <a:r>
              <a:rPr lang="fr-FR" sz="1400" dirty="0"/>
              <a:t>Emna Magri_ISTQB foundation level</a:t>
            </a:r>
          </a:p>
        </p:txBody>
      </p:sp>
    </p:spTree>
    <p:extLst>
      <p:ext uri="{BB962C8B-B14F-4D97-AF65-F5344CB8AC3E}">
        <p14:creationId xmlns:p14="http://schemas.microsoft.com/office/powerpoint/2010/main" val="176400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DCA750-00E3-47CB-B577-417908E28A60}"/>
              </a:ext>
            </a:extLst>
          </p:cNvPr>
          <p:cNvSpPr>
            <a:spLocks noGrp="1"/>
          </p:cNvSpPr>
          <p:nvPr>
            <p:ph type="title"/>
          </p:nvPr>
        </p:nvSpPr>
        <p:spPr>
          <a:xfrm>
            <a:off x="704636" y="112712"/>
            <a:ext cx="10515600" cy="1325563"/>
          </a:xfrm>
        </p:spPr>
        <p:txBody>
          <a:bodyPr/>
          <a:lstStyle/>
          <a:p>
            <a:r>
              <a:rPr lang="fr-FR" b="1" dirty="0">
                <a:solidFill>
                  <a:srgbClr val="FF0000"/>
                </a:solidFill>
              </a:rPr>
              <a:t>Pourquoi choisir GoMyCode?</a:t>
            </a:r>
          </a:p>
        </p:txBody>
      </p:sp>
      <p:sp>
        <p:nvSpPr>
          <p:cNvPr id="3" name="Espace réservé du contenu 2">
            <a:extLst>
              <a:ext uri="{FF2B5EF4-FFF2-40B4-BE49-F238E27FC236}">
                <a16:creationId xmlns:a16="http://schemas.microsoft.com/office/drawing/2014/main" id="{2301A157-341B-4848-A023-989443C8A2AB}"/>
              </a:ext>
            </a:extLst>
          </p:cNvPr>
          <p:cNvSpPr>
            <a:spLocks noGrp="1"/>
          </p:cNvSpPr>
          <p:nvPr>
            <p:ph idx="1"/>
          </p:nvPr>
        </p:nvSpPr>
        <p:spPr>
          <a:xfrm>
            <a:off x="838200" y="1438275"/>
            <a:ext cx="10515600" cy="5054600"/>
          </a:xfrm>
        </p:spPr>
        <p:txBody>
          <a:bodyPr>
            <a:normAutofit fontScale="92500" lnSpcReduction="10000"/>
          </a:bodyPr>
          <a:lstStyle/>
          <a:p>
            <a:r>
              <a:rPr lang="fr-FR" dirty="0"/>
              <a:t>C’est une équipe qui a prouvé sa discipline et sa responsabilité envers ses étudiants.</a:t>
            </a:r>
          </a:p>
          <a:p>
            <a:r>
              <a:rPr lang="fr-FR" dirty="0"/>
              <a:t>Elle a développé des méthodes de travail et d’éducation de haute performances.</a:t>
            </a:r>
          </a:p>
          <a:p>
            <a:r>
              <a:rPr lang="fr-FR" dirty="0"/>
              <a:t>Notre objectif et de vous guider avec tous les moyens vers la réussite.</a:t>
            </a:r>
          </a:p>
          <a:p>
            <a:r>
              <a:rPr lang="fr-FR" dirty="0"/>
              <a:t>Vous êtes en sécurité, respecté et valorisé.</a:t>
            </a:r>
          </a:p>
          <a:p>
            <a:r>
              <a:rPr lang="fr-FR" dirty="0"/>
              <a:t>C’est une équipe sévère vis à vis la ponctualité avec l’avancement des taches et les délais. </a:t>
            </a:r>
          </a:p>
          <a:p>
            <a:r>
              <a:rPr lang="fr-FR" dirty="0"/>
              <a:t>Elle vous a offert une plateforme pour suivre l’avancement de notre cours, donner votre avis ou encore communiquer avec l’équipe GoMyCode.</a:t>
            </a:r>
          </a:p>
          <a:p>
            <a:r>
              <a:rPr lang="fr-FR" dirty="0"/>
              <a:t>Elle continue de s’améliorer en apportant les meilleurs technologies et offrant les meilleurs circonstances pour apprendre.</a:t>
            </a:r>
          </a:p>
          <a:p>
            <a:endParaRPr lang="fr-FR" dirty="0"/>
          </a:p>
          <a:p>
            <a:endParaRPr lang="fr-FR" dirty="0"/>
          </a:p>
        </p:txBody>
      </p:sp>
    </p:spTree>
    <p:extLst>
      <p:ext uri="{BB962C8B-B14F-4D97-AF65-F5344CB8AC3E}">
        <p14:creationId xmlns:p14="http://schemas.microsoft.com/office/powerpoint/2010/main" val="346863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B12A4-C26D-4452-A6DE-23F1EF086FB7}"/>
              </a:ext>
            </a:extLst>
          </p:cNvPr>
          <p:cNvSpPr>
            <a:spLocks noGrp="1"/>
          </p:cNvSpPr>
          <p:nvPr>
            <p:ph type="title"/>
          </p:nvPr>
        </p:nvSpPr>
        <p:spPr>
          <a:xfrm>
            <a:off x="567267" y="195792"/>
            <a:ext cx="10515600" cy="871008"/>
          </a:xfrm>
        </p:spPr>
        <p:txBody>
          <a:bodyPr/>
          <a:lstStyle/>
          <a:p>
            <a:r>
              <a:rPr lang="fr-FR" b="1" dirty="0">
                <a:solidFill>
                  <a:srgbClr val="FF0000"/>
                </a:solidFill>
              </a:rPr>
              <a:t>Comment se déroule la formation</a:t>
            </a:r>
          </a:p>
        </p:txBody>
      </p:sp>
      <p:sp>
        <p:nvSpPr>
          <p:cNvPr id="3" name="Espace réservé du contenu 2">
            <a:extLst>
              <a:ext uri="{FF2B5EF4-FFF2-40B4-BE49-F238E27FC236}">
                <a16:creationId xmlns:a16="http://schemas.microsoft.com/office/drawing/2014/main" id="{1DEE4613-F229-4214-8FEA-5671C5E4E0EC}"/>
              </a:ext>
            </a:extLst>
          </p:cNvPr>
          <p:cNvSpPr>
            <a:spLocks noGrp="1"/>
          </p:cNvSpPr>
          <p:nvPr>
            <p:ph idx="1"/>
          </p:nvPr>
        </p:nvSpPr>
        <p:spPr>
          <a:xfrm>
            <a:off x="838200" y="1185333"/>
            <a:ext cx="10515600" cy="5307542"/>
          </a:xfrm>
        </p:spPr>
        <p:txBody>
          <a:bodyPr>
            <a:normAutofit/>
          </a:bodyPr>
          <a:lstStyle/>
          <a:p>
            <a:r>
              <a:rPr lang="fr-FR" dirty="0"/>
              <a:t>Chaque cours </a:t>
            </a:r>
            <a:r>
              <a:rPr lang="fr-FR" b="1" dirty="0">
                <a:effectLst>
                  <a:outerShdw blurRad="38100" dist="38100" dir="2700000" algn="tl">
                    <a:srgbClr val="000000">
                      <a:alpha val="43137"/>
                    </a:srgbClr>
                  </a:outerShdw>
                </a:effectLst>
              </a:rPr>
              <a:t>(</a:t>
            </a:r>
            <a:r>
              <a:rPr lang="fr-FR" b="1" dirty="0" err="1">
                <a:effectLst>
                  <a:outerShdw blurRad="38100" dist="38100" dir="2700000" algn="tl">
                    <a:srgbClr val="000000">
                      <a:alpha val="43137"/>
                    </a:srgbClr>
                  </a:outerShdw>
                </a:effectLst>
              </a:rPr>
              <a:t>track</a:t>
            </a:r>
            <a:r>
              <a:rPr lang="fr-FR" b="1" dirty="0">
                <a:effectLst>
                  <a:outerShdw blurRad="38100" dist="38100" dir="2700000" algn="tl">
                    <a:srgbClr val="000000">
                      <a:alpha val="43137"/>
                    </a:srgbClr>
                  </a:outerShdw>
                </a:effectLst>
              </a:rPr>
              <a:t>) </a:t>
            </a:r>
            <a:r>
              <a:rPr lang="fr-FR" dirty="0"/>
              <a:t>contient plusieurs chapitres </a:t>
            </a:r>
            <a:r>
              <a:rPr lang="fr-FR" b="1" dirty="0">
                <a:effectLst>
                  <a:outerShdw blurRad="38100" dist="38100" dir="2700000" algn="tl">
                    <a:srgbClr val="000000">
                      <a:alpha val="43137"/>
                    </a:srgbClr>
                  </a:outerShdw>
                </a:effectLst>
              </a:rPr>
              <a:t>(</a:t>
            </a:r>
            <a:r>
              <a:rPr lang="fr-FR" b="1" dirty="0" err="1">
                <a:effectLst>
                  <a:outerShdw blurRad="38100" dist="38100" dir="2700000" algn="tl">
                    <a:srgbClr val="000000">
                      <a:alpha val="43137"/>
                    </a:srgbClr>
                  </a:outerShdw>
                </a:effectLst>
              </a:rPr>
              <a:t>superskills</a:t>
            </a:r>
            <a:r>
              <a:rPr lang="fr-FR" b="1" dirty="0">
                <a:effectLst>
                  <a:outerShdw blurRad="38100" dist="38100" dir="2700000" algn="tl">
                    <a:srgbClr val="000000">
                      <a:alpha val="43137"/>
                    </a:srgbClr>
                  </a:outerShdw>
                </a:effectLst>
              </a:rPr>
              <a:t>) </a:t>
            </a:r>
            <a:r>
              <a:rPr lang="fr-FR" dirty="0"/>
              <a:t>et un projet final </a:t>
            </a:r>
            <a:r>
              <a:rPr lang="fr-FR" b="1" dirty="0">
                <a:effectLst>
                  <a:outerShdw blurRad="38100" dist="38100" dir="2700000" algn="tl">
                    <a:srgbClr val="000000">
                      <a:alpha val="43137"/>
                    </a:srgbClr>
                  </a:outerShdw>
                </a:effectLst>
              </a:rPr>
              <a:t>(</a:t>
            </a:r>
            <a:r>
              <a:rPr lang="fr-FR" b="1" dirty="0" err="1">
                <a:effectLst>
                  <a:outerShdw blurRad="38100" dist="38100" dir="2700000" algn="tl">
                    <a:srgbClr val="000000">
                      <a:alpha val="43137"/>
                    </a:srgbClr>
                  </a:outerShdw>
                </a:effectLst>
              </a:rPr>
              <a:t>Lab</a:t>
            </a:r>
            <a:r>
              <a:rPr lang="fr-FR" b="1" dirty="0">
                <a:effectLst>
                  <a:outerShdw blurRad="38100" dist="38100" dir="2700000" algn="tl">
                    <a:srgbClr val="000000">
                      <a:alpha val="43137"/>
                    </a:srgbClr>
                  </a:outerShdw>
                </a:effectLst>
              </a:rPr>
              <a:t> PHASE) </a:t>
            </a:r>
            <a:r>
              <a:rPr lang="fr-FR" dirty="0"/>
              <a:t>pour lancer votre portfolio.</a:t>
            </a:r>
          </a:p>
          <a:p>
            <a:r>
              <a:rPr lang="fr-FR" dirty="0"/>
              <a:t>Chaque </a:t>
            </a:r>
            <a:r>
              <a:rPr lang="fr-FR" b="1" dirty="0" err="1">
                <a:effectLst>
                  <a:outerShdw blurRad="38100" dist="38100" dir="2700000" algn="tl">
                    <a:srgbClr val="000000">
                      <a:alpha val="43137"/>
                    </a:srgbClr>
                  </a:outerShdw>
                </a:effectLst>
              </a:rPr>
              <a:t>superskill</a:t>
            </a:r>
            <a:r>
              <a:rPr lang="fr-FR" dirty="0"/>
              <a:t> est composée de compétences et de multiple pratiques:</a:t>
            </a:r>
          </a:p>
          <a:p>
            <a:pPr marL="0" indent="0">
              <a:buNone/>
            </a:pPr>
            <a:r>
              <a:rPr lang="fr-FR" dirty="0"/>
              <a:t>  -</a:t>
            </a:r>
            <a:r>
              <a:rPr lang="fr-FR" b="1" u="sng" dirty="0"/>
              <a:t>les compétences</a:t>
            </a:r>
            <a:r>
              <a:rPr lang="fr-FR" dirty="0"/>
              <a:t>: contiennent deux parties:</a:t>
            </a:r>
          </a:p>
          <a:p>
            <a:pPr marL="0" indent="0">
              <a:buNone/>
            </a:pPr>
            <a:r>
              <a:rPr lang="fr-FR" dirty="0"/>
              <a:t>                                        - Apprentissage.</a:t>
            </a:r>
          </a:p>
          <a:p>
            <a:pPr marL="0" indent="0">
              <a:buNone/>
            </a:pPr>
            <a:r>
              <a:rPr lang="fr-FR" dirty="0"/>
              <a:t>                                         -Evaluation: mini quiz.</a:t>
            </a:r>
          </a:p>
          <a:p>
            <a:pPr marL="0" indent="0">
              <a:buNone/>
            </a:pPr>
            <a:r>
              <a:rPr lang="fr-FR" dirty="0"/>
              <a:t>  </a:t>
            </a:r>
            <a:r>
              <a:rPr lang="fr-FR" b="1" u="sng" dirty="0"/>
              <a:t>-points de contrôle</a:t>
            </a:r>
            <a:r>
              <a:rPr lang="fr-FR" dirty="0"/>
              <a:t>: projet de pratique à la fin de chaque chapitre. </a:t>
            </a:r>
          </a:p>
          <a:p>
            <a:pPr marL="0" indent="0">
              <a:buNone/>
            </a:pPr>
            <a:r>
              <a:rPr lang="fr-FR" dirty="0"/>
              <a:t>  </a:t>
            </a:r>
            <a:r>
              <a:rPr lang="fr-FR" b="1" u="sng" dirty="0"/>
              <a:t>-atelier</a:t>
            </a:r>
            <a:r>
              <a:rPr lang="fr-FR" dirty="0"/>
              <a:t>: projet collaboratif.</a:t>
            </a:r>
          </a:p>
          <a:p>
            <a:pPr marL="0" indent="0">
              <a:buNone/>
            </a:pPr>
            <a:r>
              <a:rPr lang="fr-FR" b="1" dirty="0"/>
              <a:t>  -</a:t>
            </a:r>
            <a:r>
              <a:rPr lang="fr-FR" b="1" u="sng" dirty="0"/>
              <a:t>One to One</a:t>
            </a:r>
            <a:r>
              <a:rPr lang="fr-FR" dirty="0"/>
              <a:t>: entretien questions/réponse.                   </a:t>
            </a:r>
          </a:p>
        </p:txBody>
      </p:sp>
    </p:spTree>
    <p:extLst>
      <p:ext uri="{BB962C8B-B14F-4D97-AF65-F5344CB8AC3E}">
        <p14:creationId xmlns:p14="http://schemas.microsoft.com/office/powerpoint/2010/main" val="207511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536D3-CFE5-49EF-8413-AB13EDB8D23B}"/>
              </a:ext>
            </a:extLst>
          </p:cNvPr>
          <p:cNvSpPr>
            <a:spLocks noGrp="1"/>
          </p:cNvSpPr>
          <p:nvPr>
            <p:ph type="title"/>
          </p:nvPr>
        </p:nvSpPr>
        <p:spPr>
          <a:xfrm>
            <a:off x="684088" y="18255"/>
            <a:ext cx="10515600" cy="1325563"/>
          </a:xfrm>
        </p:spPr>
        <p:txBody>
          <a:bodyPr/>
          <a:lstStyle/>
          <a:p>
            <a:r>
              <a:rPr lang="fr-FR" b="1" dirty="0">
                <a:solidFill>
                  <a:srgbClr val="FF0000"/>
                </a:solidFill>
              </a:rPr>
              <a:t>Plateforme étudiants</a:t>
            </a:r>
          </a:p>
        </p:txBody>
      </p:sp>
      <p:pic>
        <p:nvPicPr>
          <p:cNvPr id="4" name="Espace réservé du contenu 3">
            <a:extLst>
              <a:ext uri="{FF2B5EF4-FFF2-40B4-BE49-F238E27FC236}">
                <a16:creationId xmlns:a16="http://schemas.microsoft.com/office/drawing/2014/main" id="{28042EFE-3A17-4339-8313-48704D8BF52E}"/>
              </a:ext>
            </a:extLst>
          </p:cNvPr>
          <p:cNvPicPr>
            <a:picLocks noGrp="1" noChangeAspect="1"/>
          </p:cNvPicPr>
          <p:nvPr>
            <p:ph idx="1"/>
          </p:nvPr>
        </p:nvPicPr>
        <p:blipFill>
          <a:blip r:embed="rId2"/>
          <a:stretch>
            <a:fillRect/>
          </a:stretch>
        </p:blipFill>
        <p:spPr>
          <a:xfrm>
            <a:off x="992312" y="1253331"/>
            <a:ext cx="10515600" cy="5279236"/>
          </a:xfrm>
          <a:prstGeom prst="rect">
            <a:avLst/>
          </a:prstGeom>
        </p:spPr>
      </p:pic>
    </p:spTree>
    <p:extLst>
      <p:ext uri="{BB962C8B-B14F-4D97-AF65-F5344CB8AC3E}">
        <p14:creationId xmlns:p14="http://schemas.microsoft.com/office/powerpoint/2010/main" val="157564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B51AB7-1669-4782-87A3-25522F475417}"/>
              </a:ext>
            </a:extLst>
          </p:cNvPr>
          <p:cNvSpPr>
            <a:spLocks noGrp="1"/>
          </p:cNvSpPr>
          <p:nvPr>
            <p:ph type="title"/>
          </p:nvPr>
        </p:nvSpPr>
        <p:spPr/>
        <p:txBody>
          <a:bodyPr/>
          <a:lstStyle/>
          <a:p>
            <a:r>
              <a:rPr lang="fr-FR" b="1" dirty="0">
                <a:solidFill>
                  <a:srgbClr val="FF0000"/>
                </a:solidFill>
              </a:rPr>
              <a:t>COURS</a:t>
            </a:r>
          </a:p>
        </p:txBody>
      </p:sp>
      <p:pic>
        <p:nvPicPr>
          <p:cNvPr id="4" name="Espace réservé du contenu 3">
            <a:extLst>
              <a:ext uri="{FF2B5EF4-FFF2-40B4-BE49-F238E27FC236}">
                <a16:creationId xmlns:a16="http://schemas.microsoft.com/office/drawing/2014/main" id="{83A77A62-1179-41F5-A0AB-0B67376834CC}"/>
              </a:ext>
            </a:extLst>
          </p:cNvPr>
          <p:cNvPicPr>
            <a:picLocks noGrp="1" noChangeAspect="1"/>
          </p:cNvPicPr>
          <p:nvPr>
            <p:ph idx="1"/>
          </p:nvPr>
        </p:nvPicPr>
        <p:blipFill>
          <a:blip r:embed="rId2"/>
          <a:stretch>
            <a:fillRect/>
          </a:stretch>
        </p:blipFill>
        <p:spPr>
          <a:xfrm>
            <a:off x="1183282" y="1825625"/>
            <a:ext cx="9825436" cy="4351338"/>
          </a:xfrm>
          <a:prstGeom prst="rect">
            <a:avLst/>
          </a:prstGeom>
        </p:spPr>
      </p:pic>
    </p:spTree>
    <p:extLst>
      <p:ext uri="{BB962C8B-B14F-4D97-AF65-F5344CB8AC3E}">
        <p14:creationId xmlns:p14="http://schemas.microsoft.com/office/powerpoint/2010/main" val="35201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50AFD-5AEB-4DA2-BC42-C3CDED296116}"/>
              </a:ext>
            </a:extLst>
          </p:cNvPr>
          <p:cNvSpPr>
            <a:spLocks noGrp="1"/>
          </p:cNvSpPr>
          <p:nvPr>
            <p:ph type="title"/>
          </p:nvPr>
        </p:nvSpPr>
        <p:spPr/>
        <p:txBody>
          <a:bodyPr/>
          <a:lstStyle/>
          <a:p>
            <a:r>
              <a:rPr lang="fr-FR" b="1" dirty="0">
                <a:solidFill>
                  <a:srgbClr val="FF0000"/>
                </a:solidFill>
              </a:rPr>
              <a:t>REUNION ONE TO ONE</a:t>
            </a:r>
          </a:p>
        </p:txBody>
      </p:sp>
      <p:pic>
        <p:nvPicPr>
          <p:cNvPr id="4" name="Espace réservé du contenu 3">
            <a:extLst>
              <a:ext uri="{FF2B5EF4-FFF2-40B4-BE49-F238E27FC236}">
                <a16:creationId xmlns:a16="http://schemas.microsoft.com/office/drawing/2014/main" id="{922E3352-B0A6-4011-A63E-72C80F09C547}"/>
              </a:ext>
            </a:extLst>
          </p:cNvPr>
          <p:cNvPicPr>
            <a:picLocks noGrp="1" noChangeAspect="1"/>
          </p:cNvPicPr>
          <p:nvPr>
            <p:ph idx="1"/>
          </p:nvPr>
        </p:nvPicPr>
        <p:blipFill>
          <a:blip r:embed="rId2"/>
          <a:stretch>
            <a:fillRect/>
          </a:stretch>
        </p:blipFill>
        <p:spPr>
          <a:xfrm>
            <a:off x="1183282" y="1825625"/>
            <a:ext cx="9825436" cy="4351338"/>
          </a:xfrm>
          <a:prstGeom prst="rect">
            <a:avLst/>
          </a:prstGeom>
        </p:spPr>
      </p:pic>
    </p:spTree>
    <p:extLst>
      <p:ext uri="{BB962C8B-B14F-4D97-AF65-F5344CB8AC3E}">
        <p14:creationId xmlns:p14="http://schemas.microsoft.com/office/powerpoint/2010/main" val="3525394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A30C-1F94-447D-94A6-2F95BAAB6482}"/>
              </a:ext>
            </a:extLst>
          </p:cNvPr>
          <p:cNvSpPr>
            <a:spLocks noGrp="1"/>
          </p:cNvSpPr>
          <p:nvPr>
            <p:ph type="title"/>
          </p:nvPr>
        </p:nvSpPr>
        <p:spPr/>
        <p:txBody>
          <a:bodyPr/>
          <a:lstStyle/>
          <a:p>
            <a:r>
              <a:rPr lang="fr-FR" b="1" dirty="0">
                <a:solidFill>
                  <a:srgbClr val="FF0000"/>
                </a:solidFill>
              </a:rPr>
              <a:t>One to One: entre l’étudiant et l’instructeur</a:t>
            </a:r>
          </a:p>
        </p:txBody>
      </p:sp>
      <p:sp>
        <p:nvSpPr>
          <p:cNvPr id="3" name="Espace réservé du contenu 2">
            <a:extLst>
              <a:ext uri="{FF2B5EF4-FFF2-40B4-BE49-F238E27FC236}">
                <a16:creationId xmlns:a16="http://schemas.microsoft.com/office/drawing/2014/main" id="{47A6A6CB-06E7-4238-9CB5-3F8DECBAAE6D}"/>
              </a:ext>
            </a:extLst>
          </p:cNvPr>
          <p:cNvSpPr>
            <a:spLocks noGrp="1"/>
          </p:cNvSpPr>
          <p:nvPr>
            <p:ph idx="1"/>
          </p:nvPr>
        </p:nvSpPr>
        <p:spPr/>
        <p:txBody>
          <a:bodyPr/>
          <a:lstStyle/>
          <a:p>
            <a:r>
              <a:rPr lang="fr-FR" b="1" dirty="0"/>
              <a:t>1.</a:t>
            </a:r>
            <a:r>
              <a:rPr lang="fr-FR" dirty="0"/>
              <a:t> L'étudiant réserve un rendez-vous en tête-à-tête sur la plateforme d'apprentissage.</a:t>
            </a:r>
            <a:br>
              <a:rPr lang="fr-FR" dirty="0"/>
            </a:br>
            <a:r>
              <a:rPr lang="fr-FR" b="1" dirty="0"/>
              <a:t>2.</a:t>
            </a:r>
            <a:r>
              <a:rPr lang="fr-FR" dirty="0"/>
              <a:t> L'étudiant et le professeur auront une réunion de 15 minutes maximum.</a:t>
            </a:r>
            <a:br>
              <a:rPr lang="fr-FR" dirty="0"/>
            </a:br>
            <a:r>
              <a:rPr lang="fr-FR" b="1" dirty="0"/>
              <a:t>3.</a:t>
            </a:r>
            <a:r>
              <a:rPr lang="fr-FR" dirty="0"/>
              <a:t> Le professeur corrige l'élève sur chaque réponse et lui explique brièvement tout ce qui le bloque.</a:t>
            </a:r>
            <a:br>
              <a:rPr lang="fr-FR" dirty="0"/>
            </a:br>
            <a:r>
              <a:rPr lang="fr-FR" b="1" dirty="0"/>
              <a:t>4.</a:t>
            </a:r>
            <a:r>
              <a:rPr lang="fr-FR" dirty="0"/>
              <a:t> L'instructeur détectera les faiblesses théoriques de chaque étudiant et prendra des mesures pendant la séance pour résoudre et éliminer toute erreur ou malentendu courant.</a:t>
            </a:r>
            <a:br>
              <a:rPr lang="fr-FR" dirty="0"/>
            </a:br>
            <a:endParaRPr lang="fr-FR" dirty="0"/>
          </a:p>
        </p:txBody>
      </p:sp>
    </p:spTree>
    <p:extLst>
      <p:ext uri="{BB962C8B-B14F-4D97-AF65-F5344CB8AC3E}">
        <p14:creationId xmlns:p14="http://schemas.microsoft.com/office/powerpoint/2010/main" val="186533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0B2521-1FAD-4338-8F74-3BB90387D457}"/>
              </a:ext>
            </a:extLst>
          </p:cNvPr>
          <p:cNvSpPr>
            <a:spLocks noGrp="1"/>
          </p:cNvSpPr>
          <p:nvPr>
            <p:ph type="title"/>
          </p:nvPr>
        </p:nvSpPr>
        <p:spPr/>
        <p:txBody>
          <a:bodyPr/>
          <a:lstStyle/>
          <a:p>
            <a:r>
              <a:rPr lang="fr-FR" b="1" dirty="0">
                <a:solidFill>
                  <a:srgbClr val="FF0000"/>
                </a:solidFill>
              </a:rPr>
              <a:t>LES CHECKPOINTS</a:t>
            </a:r>
          </a:p>
        </p:txBody>
      </p:sp>
      <p:pic>
        <p:nvPicPr>
          <p:cNvPr id="4" name="Espace réservé du contenu 3">
            <a:extLst>
              <a:ext uri="{FF2B5EF4-FFF2-40B4-BE49-F238E27FC236}">
                <a16:creationId xmlns:a16="http://schemas.microsoft.com/office/drawing/2014/main" id="{23B87B3C-92D9-45B4-BBCD-1E740F79C404}"/>
              </a:ext>
            </a:extLst>
          </p:cNvPr>
          <p:cNvPicPr>
            <a:picLocks noGrp="1" noChangeAspect="1"/>
          </p:cNvPicPr>
          <p:nvPr>
            <p:ph idx="1"/>
          </p:nvPr>
        </p:nvPicPr>
        <p:blipFill>
          <a:blip r:embed="rId2"/>
          <a:stretch>
            <a:fillRect/>
          </a:stretch>
        </p:blipFill>
        <p:spPr>
          <a:xfrm>
            <a:off x="1183282" y="1825625"/>
            <a:ext cx="9825436" cy="4351338"/>
          </a:xfrm>
          <a:prstGeom prst="rect">
            <a:avLst/>
          </a:prstGeom>
        </p:spPr>
      </p:pic>
    </p:spTree>
    <p:extLst>
      <p:ext uri="{BB962C8B-B14F-4D97-AF65-F5344CB8AC3E}">
        <p14:creationId xmlns:p14="http://schemas.microsoft.com/office/powerpoint/2010/main" val="1731480489"/>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900</Words>
  <Application>Microsoft Office PowerPoint</Application>
  <PresentationFormat>Grand écran</PresentationFormat>
  <Paragraphs>55</Paragraphs>
  <Slides>13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Calibri Light</vt:lpstr>
      <vt:lpstr>inherit</vt:lpstr>
      <vt:lpstr>Times New Roman</vt:lpstr>
      <vt:lpstr>Office Theme</vt:lpstr>
      <vt:lpstr>Présentation PowerPoint</vt:lpstr>
      <vt:lpstr>C’est qui GoMyCode??</vt:lpstr>
      <vt:lpstr>Pourquoi choisir GoMyCode?</vt:lpstr>
      <vt:lpstr>Comment se déroule la formation</vt:lpstr>
      <vt:lpstr>Plateforme étudiants</vt:lpstr>
      <vt:lpstr>COURS</vt:lpstr>
      <vt:lpstr>REUNION ONE TO ONE</vt:lpstr>
      <vt:lpstr>One to One: entre l’étudiant et l’instructeur</vt:lpstr>
      <vt:lpstr>LES CHECKPOINTS</vt:lpstr>
      <vt:lpstr>Point de contrôle et réunion point de contrôle</vt:lpstr>
      <vt:lpstr>Atelier</vt:lpstr>
      <vt:lpstr>A la fin de votre formation vous recevrez naturellement un Certificat GOMYCODE. Mais vous devez terminer votre cours à 100 %, c'est-à-dire terminer tous vos points de contrôle, réunions et ateliers individuels, une fois que vous aurez fait cela, notre plateforme générera automatiquement votre certificat numérique, prêt à imprimer.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C’est quoi GoMyCode??</dc:title>
  <dc:creator>Admin</dc:creator>
  <cp:lastModifiedBy>Admin</cp:lastModifiedBy>
  <cp:revision>15</cp:revision>
  <dcterms:created xsi:type="dcterms:W3CDTF">2023-11-01T08:33:36Z</dcterms:created>
  <dcterms:modified xsi:type="dcterms:W3CDTF">2023-11-01T10:50:55Z</dcterms:modified>
</cp:coreProperties>
</file>