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Lst>
  <p:sldSz cx="12192000" cy="6858000"/>
  <p:notesSz cx="6858000" cy="9144000"/>
  <p:photoAlbum showCaptions="1" layout="1picTitle"/>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C4A5C-36A0-4498-9360-BE28A818AF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5AA3266-F02F-4F5E-A1A1-B53F346FB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C1C5332-3AC4-4177-8F32-40F8F8E18461}"/>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489CDBC3-03CD-4A57-B0AF-8B1653B161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AD3EEBA-F98E-43D3-A9BD-1BD3CED972FD}"/>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261102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7FFDD-711B-43B5-BC82-4FE12300A67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97E8320-7D4C-4E3C-9DE3-74F7F418BD3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FB9622-19D1-4224-B7B3-2A33D331DBFA}"/>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040A5677-28A2-4FB6-91DB-94DEA1FDD9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824D24-A6D5-4A68-B95D-6A82355BFB7A}"/>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237688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81F67A3-555E-44EF-BD81-1F8E2AEE156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2E19A8C-8F55-4014-98C7-1E55780D9A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F49C4B-178B-4FDF-883C-B7DADC2762CB}"/>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E00F3BBE-CB71-4F75-B281-32B4B705E5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4F10A7-055C-4192-B9C9-0D434E70E37E}"/>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360709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FF81C-00B4-46BE-B8E3-92982AB63A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86EAA2-8B27-4153-BE22-60D4885DC47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F8EFD8-C52B-41FC-8D8C-1595A01D498D}"/>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F6F19364-90E5-46C5-971D-9B996D6788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D76B00-E0F9-4B87-8F63-BE5AB7006B76}"/>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82340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1B433-3427-465C-AF16-CBF04F53DB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28BBB0-1BCC-46CF-BCC5-C420502829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264F077-0A42-445B-A78E-2F10C3E6411C}"/>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61CA992B-6090-4863-8E31-B8C12A5313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27010C-9C58-4A3F-83CB-2C7F3C8F636B}"/>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388744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DC77-93F8-4054-8107-E67D3C7623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294280-A163-4436-97F5-0E946C95AC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36BF90B-D350-4C76-BA56-9CA900E83FE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36844ED-2525-4049-8B33-51E709F64E54}"/>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6" name="Espace réservé du pied de page 5">
            <a:extLst>
              <a:ext uri="{FF2B5EF4-FFF2-40B4-BE49-F238E27FC236}">
                <a16:creationId xmlns:a16="http://schemas.microsoft.com/office/drawing/2014/main" id="{E576E449-E123-4A71-B0F2-B3C4B7A1DE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784701-681B-4206-B9E2-D6609D8DACBF}"/>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334123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C554A-52D5-498A-BAC5-22AA3330959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9274B9-8ABF-4CBC-A83C-062661824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AB30884-D0ED-491D-AE05-7392985D804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DE454F-DD8E-448D-9C1E-C5A46BA2E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DA39B76-AC26-4317-9311-EF83032279E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64CD179-6F6E-4E41-8AF2-A9B0453C8606}"/>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8" name="Espace réservé du pied de page 7">
            <a:extLst>
              <a:ext uri="{FF2B5EF4-FFF2-40B4-BE49-F238E27FC236}">
                <a16:creationId xmlns:a16="http://schemas.microsoft.com/office/drawing/2014/main" id="{F9D8E6D2-697C-4BA0-A9C0-06FD39289DE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674FC0B-41ED-4D79-8B6C-EC83BA502FE7}"/>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237308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BEC4C-2A76-4879-8E56-0857B9CF3FD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43A1EF6-29D8-479A-B7F6-AAA57B432E7B}"/>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4" name="Espace réservé du pied de page 3">
            <a:extLst>
              <a:ext uri="{FF2B5EF4-FFF2-40B4-BE49-F238E27FC236}">
                <a16:creationId xmlns:a16="http://schemas.microsoft.com/office/drawing/2014/main" id="{43F0745B-35AC-4129-AD3C-9719925670E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CCE21DD-2302-429E-8391-95C4704132FB}"/>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115020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E1EFBF0-3D64-479C-983A-844F2F847698}"/>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3" name="Espace réservé du pied de page 2">
            <a:extLst>
              <a:ext uri="{FF2B5EF4-FFF2-40B4-BE49-F238E27FC236}">
                <a16:creationId xmlns:a16="http://schemas.microsoft.com/office/drawing/2014/main" id="{9D594BE3-F39C-4914-BC83-7F7FB8987B4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65BA562-08F4-4C5D-8F38-E2BE3247533A}"/>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345451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102770-BB7E-447D-BB15-2DD4FA9674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2C53C90-5055-4DD6-A167-3C76D8157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9BEBE17-6F87-49F3-BABD-6B3C1E169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8CB877-8FD0-4C1E-80E9-3F21BA811BFA}"/>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6" name="Espace réservé du pied de page 5">
            <a:extLst>
              <a:ext uri="{FF2B5EF4-FFF2-40B4-BE49-F238E27FC236}">
                <a16:creationId xmlns:a16="http://schemas.microsoft.com/office/drawing/2014/main" id="{81003D63-D59C-4E04-97F3-EB9D75808BF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044991-412B-4615-BF21-675012405F1F}"/>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218589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54EFE2-E900-4EF6-B6D3-3F061F286B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5B2305-5F8C-4E49-B16E-F725C5698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730A84C-4160-49B8-B779-C576DECEE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783201-D28B-457B-BF76-21B094C3468B}"/>
              </a:ext>
            </a:extLst>
          </p:cNvPr>
          <p:cNvSpPr>
            <a:spLocks noGrp="1"/>
          </p:cNvSpPr>
          <p:nvPr>
            <p:ph type="dt" sz="half" idx="10"/>
          </p:nvPr>
        </p:nvSpPr>
        <p:spPr/>
        <p:txBody>
          <a:bodyPr/>
          <a:lstStyle/>
          <a:p>
            <a:fld id="{DE8FC205-D151-48E1-A62D-87990AE70CB1}" type="datetimeFigureOut">
              <a:rPr lang="fr-FR" smtClean="0"/>
              <a:t>25/02/2024</a:t>
            </a:fld>
            <a:endParaRPr lang="fr-FR"/>
          </a:p>
        </p:txBody>
      </p:sp>
      <p:sp>
        <p:nvSpPr>
          <p:cNvPr id="6" name="Espace réservé du pied de page 5">
            <a:extLst>
              <a:ext uri="{FF2B5EF4-FFF2-40B4-BE49-F238E27FC236}">
                <a16:creationId xmlns:a16="http://schemas.microsoft.com/office/drawing/2014/main" id="{2E23A879-A788-4181-BA12-A014D07C6F8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C4B3EB5-615C-4D66-9B2C-EF0BE1B24038}"/>
              </a:ext>
            </a:extLst>
          </p:cNvPr>
          <p:cNvSpPr>
            <a:spLocks noGrp="1"/>
          </p:cNvSpPr>
          <p:nvPr>
            <p:ph type="sldNum" sz="quarter" idx="12"/>
          </p:nvPr>
        </p:nvSpPr>
        <p:spPr/>
        <p:txBody>
          <a:bodyPr/>
          <a:lstStyle/>
          <a:p>
            <a:fld id="{F5F87EC0-8D4C-4B68-B782-89D9C188D7A4}" type="slidenum">
              <a:rPr lang="fr-FR" smtClean="0"/>
              <a:t>‹N°›</a:t>
            </a:fld>
            <a:endParaRPr lang="fr-FR"/>
          </a:p>
        </p:txBody>
      </p:sp>
    </p:spTree>
    <p:extLst>
      <p:ext uri="{BB962C8B-B14F-4D97-AF65-F5344CB8AC3E}">
        <p14:creationId xmlns:p14="http://schemas.microsoft.com/office/powerpoint/2010/main" val="283000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083A5B-3E60-4A96-A3A3-16F887980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80F3AF-6E0C-4A67-8B3A-003BD5127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B17851-611B-4330-BB64-6225DA9D0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FC205-D151-48E1-A62D-87990AE70CB1}" type="datetimeFigureOut">
              <a:rPr lang="fr-FR" smtClean="0"/>
              <a:t>25/02/2024</a:t>
            </a:fld>
            <a:endParaRPr lang="fr-FR"/>
          </a:p>
        </p:txBody>
      </p:sp>
      <p:sp>
        <p:nvSpPr>
          <p:cNvPr id="5" name="Espace réservé du pied de page 4">
            <a:extLst>
              <a:ext uri="{FF2B5EF4-FFF2-40B4-BE49-F238E27FC236}">
                <a16:creationId xmlns:a16="http://schemas.microsoft.com/office/drawing/2014/main" id="{6006063B-79CB-488E-856D-0F4D5F591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004D4F9-AECE-4BAF-BCD1-552BF738B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87EC0-8D4C-4B68-B782-89D9C188D7A4}" type="slidenum">
              <a:rPr lang="fr-FR" smtClean="0"/>
              <a:t>‹N°›</a:t>
            </a:fld>
            <a:endParaRPr lang="fr-FR"/>
          </a:p>
        </p:txBody>
      </p:sp>
    </p:spTree>
    <p:extLst>
      <p:ext uri="{BB962C8B-B14F-4D97-AF65-F5344CB8AC3E}">
        <p14:creationId xmlns:p14="http://schemas.microsoft.com/office/powerpoint/2010/main" val="185721029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learn.microsoft.com/en-us/azure/architecture/data-guide/big-data/non-relational-data"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CEA69-4376-44E8-9414-36C023D70450}"/>
              </a:ext>
            </a:extLst>
          </p:cNvPr>
          <p:cNvSpPr>
            <a:spLocks noGrp="1"/>
          </p:cNvSpPr>
          <p:nvPr>
            <p:ph type="title"/>
          </p:nvPr>
        </p:nvSpPr>
        <p:spPr>
          <a:xfrm>
            <a:off x="904102" y="2243352"/>
            <a:ext cx="10515600" cy="1325563"/>
          </a:xfrm>
        </p:spPr>
        <p:txBody>
          <a:bodyPr/>
          <a:lstStyle/>
          <a:p>
            <a:pPr algn="ctr"/>
            <a:r>
              <a:rPr lang="fr-FR" dirty="0"/>
              <a:t>SQL ET NOSQL</a:t>
            </a:r>
          </a:p>
        </p:txBody>
      </p:sp>
      <p:grpSp>
        <p:nvGrpSpPr>
          <p:cNvPr id="6" name="Groupe 5" descr="SQL ET NOSQL&#10;">
            <a:extLst>
              <a:ext uri="{FF2B5EF4-FFF2-40B4-BE49-F238E27FC236}">
                <a16:creationId xmlns:a16="http://schemas.microsoft.com/office/drawing/2014/main" id="{5F13E6E8-3D82-4A4B-AC6C-A9F683970911}"/>
              </a:ext>
            </a:extLst>
          </p:cNvPr>
          <p:cNvGrpSpPr>
            <a:grpSpLocks noGrp="1" noUngrp="1" noChangeAspect="1"/>
          </p:cNvGrpSpPr>
          <p:nvPr/>
        </p:nvGrpSpPr>
        <p:grpSpPr>
          <a:xfrm>
            <a:off x="0" y="0"/>
            <a:ext cx="12192000" cy="6846945"/>
            <a:chOff x="2141538" y="1919288"/>
            <a:chExt cx="7908925" cy="4519612"/>
          </a:xfrm>
        </p:grpSpPr>
        <p:pic>
          <p:nvPicPr>
            <p:cNvPr id="4" name="Image 3" descr="mongo1200x628">
              <a:extLst>
                <a:ext uri="{FF2B5EF4-FFF2-40B4-BE49-F238E27FC236}">
                  <a16:creationId xmlns:a16="http://schemas.microsoft.com/office/drawing/2014/main" id="{44E659BD-C19F-44E5-B307-9B331479DA95}"/>
                </a:ext>
              </a:extLst>
            </p:cNvPr>
            <p:cNvPicPr>
              <a:picLocks noRot="1" noChangeAspect="1" noMove="1" noResize="1"/>
            </p:cNvPicPr>
            <p:nvPr isPhoto="1"/>
          </p:nvPicPr>
          <p:blipFill>
            <a:blip r:embed="rId2">
              <a:lum/>
              <a:extLst>
                <a:ext uri="{28A0092B-C50C-407E-A947-70E740481C1C}">
                  <a14:useLocalDpi xmlns:a14="http://schemas.microsoft.com/office/drawing/2010/main" val="0"/>
                </a:ext>
              </a:extLst>
            </a:blip>
            <a:stretch>
              <a:fillRect/>
            </a:stretch>
          </p:blipFill>
          <p:spPr>
            <a:xfrm>
              <a:off x="2141538" y="1919288"/>
              <a:ext cx="7908925" cy="4138612"/>
            </a:xfrm>
            <a:prstGeom prst="rect">
              <a:avLst/>
            </a:prstGeom>
          </p:spPr>
        </p:pic>
        <p:sp>
          <p:nvSpPr>
            <p:cNvPr id="5" name="Rectangle 4">
              <a:extLst>
                <a:ext uri="{FF2B5EF4-FFF2-40B4-BE49-F238E27FC236}">
                  <a16:creationId xmlns:a16="http://schemas.microsoft.com/office/drawing/2014/main" id="{F1253EE9-060D-4EEA-949D-A7717E265E4F}"/>
                </a:ext>
              </a:extLst>
            </p:cNvPr>
            <p:cNvSpPr/>
            <p:nvPr/>
          </p:nvSpPr>
          <p:spPr>
            <a:xfrm>
              <a:off x="2141538" y="6096000"/>
              <a:ext cx="7908925" cy="342900"/>
            </a:xfrm>
            <a:prstGeom prst="rect">
              <a:avLst/>
            </a:prstGeom>
            <a:noFill/>
            <a:ln>
              <a:noFill/>
            </a:ln>
          </p:spPr>
          <p:txBody>
            <a:bodyPr anchor="ctr">
              <a:normAutofit/>
            </a:bodyPr>
            <a:lstStyle/>
            <a:p>
              <a:pPr algn="ctr"/>
              <a:r>
                <a:rPr lang="fr-FR" sz="2400" dirty="0"/>
                <a:t>MHIRI EMNA</a:t>
              </a:r>
            </a:p>
          </p:txBody>
        </p:sp>
      </p:grpSp>
      <p:sp>
        <p:nvSpPr>
          <p:cNvPr id="7" name="ZoneTexte 6">
            <a:extLst>
              <a:ext uri="{FF2B5EF4-FFF2-40B4-BE49-F238E27FC236}">
                <a16:creationId xmlns:a16="http://schemas.microsoft.com/office/drawing/2014/main" id="{025043ED-EBF2-41C7-81E1-0E09B38ACCC8}"/>
              </a:ext>
            </a:extLst>
          </p:cNvPr>
          <p:cNvSpPr txBox="1"/>
          <p:nvPr/>
        </p:nvSpPr>
        <p:spPr>
          <a:xfrm>
            <a:off x="2957383" y="752344"/>
            <a:ext cx="6071287" cy="2554545"/>
          </a:xfrm>
          <a:prstGeom prst="rect">
            <a:avLst/>
          </a:prstGeom>
          <a:noFill/>
        </p:spPr>
        <p:txBody>
          <a:bodyPr wrap="square" rtlCol="0">
            <a:spAutoFit/>
          </a:bodyPr>
          <a:lstStyle/>
          <a:p>
            <a:pPr algn="ctr"/>
            <a:r>
              <a:rPr lang="fr-FR" sz="8000" dirty="0">
                <a:solidFill>
                  <a:schemeClr val="accent2"/>
                </a:solidFill>
                <a:latin typeface="Baskerville Old Face" panose="02020602080505020303" pitchFamily="18" charset="0"/>
              </a:rPr>
              <a:t>SQL ET NOSQL</a:t>
            </a:r>
          </a:p>
        </p:txBody>
      </p:sp>
    </p:spTree>
    <p:extLst>
      <p:ext uri="{BB962C8B-B14F-4D97-AF65-F5344CB8AC3E}">
        <p14:creationId xmlns:p14="http://schemas.microsoft.com/office/powerpoint/2010/main" val="53417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776347-28A6-45FD-9B9A-570191F45337}"/>
              </a:ext>
            </a:extLst>
          </p:cNvPr>
          <p:cNvSpPr>
            <a:spLocks noGrp="1"/>
          </p:cNvSpPr>
          <p:nvPr>
            <p:ph type="title"/>
          </p:nvPr>
        </p:nvSpPr>
        <p:spPr>
          <a:xfrm>
            <a:off x="741405" y="793493"/>
            <a:ext cx="10515600" cy="961167"/>
          </a:xfrm>
        </p:spPr>
        <p:txBody>
          <a:bodyPr>
            <a:normAutofit fontScale="90000"/>
          </a:bodyPr>
          <a:lstStyle/>
          <a:p>
            <a:pPr algn="ctr"/>
            <a:r>
              <a:rPr lang="fr-FR" b="0" i="0" dirty="0">
                <a:solidFill>
                  <a:schemeClr val="accent6"/>
                </a:solidFill>
                <a:effectLst/>
                <a:latin typeface="Open Sans" panose="020B0604020202020204" pitchFamily="34" charset="0"/>
              </a:rPr>
              <a:t>Types de bases de données SQL</a:t>
            </a:r>
            <a:br>
              <a:rPr lang="fr-FR" b="0" i="0" dirty="0">
                <a:solidFill>
                  <a:srgbClr val="01348D"/>
                </a:solidFill>
                <a:effectLst/>
                <a:latin typeface="Open Sans" panose="020B0604020202020204" pitchFamily="34" charset="0"/>
              </a:rPr>
            </a:br>
            <a:endParaRPr lang="fr-FR" dirty="0"/>
          </a:p>
        </p:txBody>
      </p:sp>
      <p:sp>
        <p:nvSpPr>
          <p:cNvPr id="6" name="ZoneTexte 5">
            <a:extLst>
              <a:ext uri="{FF2B5EF4-FFF2-40B4-BE49-F238E27FC236}">
                <a16:creationId xmlns:a16="http://schemas.microsoft.com/office/drawing/2014/main" id="{73FD84DF-DF2D-4C24-AA3F-23EF3FCF4E50}"/>
              </a:ext>
            </a:extLst>
          </p:cNvPr>
          <p:cNvSpPr txBox="1"/>
          <p:nvPr/>
        </p:nvSpPr>
        <p:spPr>
          <a:xfrm rot="10800000" flipV="1">
            <a:off x="838200" y="3429000"/>
            <a:ext cx="7858897" cy="369332"/>
          </a:xfrm>
          <a:prstGeom prst="rect">
            <a:avLst/>
          </a:prstGeom>
          <a:noFill/>
        </p:spPr>
        <p:txBody>
          <a:bodyPr wrap="square">
            <a:spAutoFit/>
          </a:bodyPr>
          <a:lstStyle/>
          <a:p>
            <a:r>
              <a:rPr lang="fr-FR" dirty="0">
                <a:latin typeface="+mj-lt"/>
              </a:rPr>
              <a:t>Oracle, Microsoft SQL Server, PostgreSQL, MySQL</a:t>
            </a:r>
          </a:p>
        </p:txBody>
      </p:sp>
      <p:sp>
        <p:nvSpPr>
          <p:cNvPr id="8" name="ZoneTexte 7">
            <a:extLst>
              <a:ext uri="{FF2B5EF4-FFF2-40B4-BE49-F238E27FC236}">
                <a16:creationId xmlns:a16="http://schemas.microsoft.com/office/drawing/2014/main" id="{F2C0AE63-9BC5-481B-97DE-DEC56890EACA}"/>
              </a:ext>
            </a:extLst>
          </p:cNvPr>
          <p:cNvSpPr txBox="1"/>
          <p:nvPr/>
        </p:nvSpPr>
        <p:spPr>
          <a:xfrm>
            <a:off x="741405" y="2228671"/>
            <a:ext cx="10612395" cy="1200329"/>
          </a:xfrm>
          <a:prstGeom prst="rect">
            <a:avLst/>
          </a:prstGeom>
          <a:noFill/>
        </p:spPr>
        <p:txBody>
          <a:bodyPr wrap="square">
            <a:spAutoFit/>
          </a:bodyPr>
          <a:lstStyle/>
          <a:p>
            <a:r>
              <a:rPr lang="fr-FR" dirty="0">
                <a:latin typeface="+mj-lt"/>
              </a:rPr>
              <a:t>Une base de données SQL est une base de données relationnelle qui organise les données dans des tableaux avec des lignes et des colonnes. SQL signifie </a:t>
            </a:r>
            <a:r>
              <a:rPr lang="fr-FR" dirty="0" err="1">
                <a:latin typeface="+mj-lt"/>
              </a:rPr>
              <a:t>Structured</a:t>
            </a:r>
            <a:r>
              <a:rPr lang="fr-FR" dirty="0">
                <a:latin typeface="+mj-lt"/>
              </a:rPr>
              <a:t> </a:t>
            </a:r>
            <a:r>
              <a:rPr lang="fr-FR" dirty="0" err="1">
                <a:latin typeface="+mj-lt"/>
              </a:rPr>
              <a:t>Query</a:t>
            </a:r>
            <a:r>
              <a:rPr lang="fr-FR" dirty="0">
                <a:latin typeface="+mj-lt"/>
              </a:rPr>
              <a:t> </a:t>
            </a:r>
            <a:r>
              <a:rPr lang="fr-FR" dirty="0" err="1">
                <a:latin typeface="+mj-lt"/>
              </a:rPr>
              <a:t>Language</a:t>
            </a:r>
            <a:r>
              <a:rPr lang="fr-FR" dirty="0">
                <a:latin typeface="+mj-lt"/>
              </a:rPr>
              <a:t>, qui est le langage standard utilisé pour interroger et manipuler des données dans une base de données relationnelle,</a:t>
            </a:r>
            <a:r>
              <a:rPr lang="fr-FR" b="0" i="0" dirty="0">
                <a:effectLst/>
                <a:latin typeface="+mj-lt"/>
              </a:rPr>
              <a:t> Les bases de données NoSQL sont disponibles dans une variété de types en fonction de leur modèle de données. Les types  sont :</a:t>
            </a:r>
            <a:endParaRPr lang="fr-FR" dirty="0">
              <a:latin typeface="+mj-lt"/>
            </a:endParaRPr>
          </a:p>
        </p:txBody>
      </p:sp>
    </p:spTree>
    <p:extLst>
      <p:ext uri="{BB962C8B-B14F-4D97-AF65-F5344CB8AC3E}">
        <p14:creationId xmlns:p14="http://schemas.microsoft.com/office/powerpoint/2010/main" val="266529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1C680-A537-44C6-806E-E0891923D2FE}"/>
              </a:ext>
            </a:extLst>
          </p:cNvPr>
          <p:cNvSpPr>
            <a:spLocks noGrp="1"/>
          </p:cNvSpPr>
          <p:nvPr>
            <p:ph type="title"/>
          </p:nvPr>
        </p:nvSpPr>
        <p:spPr/>
        <p:txBody>
          <a:bodyPr/>
          <a:lstStyle/>
          <a:p>
            <a:pPr algn="ctr"/>
            <a:r>
              <a:rPr lang="fr-FR" b="0" i="0" dirty="0">
                <a:solidFill>
                  <a:schemeClr val="accent6"/>
                </a:solidFill>
                <a:effectLst/>
                <a:latin typeface="Open Sans" panose="020B0604020202020204" pitchFamily="34" charset="0"/>
              </a:rPr>
              <a:t>Types de bases de données NOSQL</a:t>
            </a:r>
            <a:endParaRPr lang="fr-FR" dirty="0"/>
          </a:p>
        </p:txBody>
      </p:sp>
      <p:sp>
        <p:nvSpPr>
          <p:cNvPr id="6" name="ZoneTexte 5">
            <a:extLst>
              <a:ext uri="{FF2B5EF4-FFF2-40B4-BE49-F238E27FC236}">
                <a16:creationId xmlns:a16="http://schemas.microsoft.com/office/drawing/2014/main" id="{49C2C754-BDBE-4BC3-BC20-A5B015DE6684}"/>
              </a:ext>
            </a:extLst>
          </p:cNvPr>
          <p:cNvSpPr txBox="1"/>
          <p:nvPr/>
        </p:nvSpPr>
        <p:spPr>
          <a:xfrm rot="10800000" flipV="1">
            <a:off x="838200" y="3059668"/>
            <a:ext cx="9739184" cy="369332"/>
          </a:xfrm>
          <a:prstGeom prst="rect">
            <a:avLst/>
          </a:prstGeom>
          <a:noFill/>
        </p:spPr>
        <p:txBody>
          <a:bodyPr wrap="square">
            <a:spAutoFit/>
          </a:bodyPr>
          <a:lstStyle/>
          <a:p>
            <a:pPr algn="l"/>
            <a:r>
              <a:rPr lang="fr-FR" b="1" i="0" dirty="0">
                <a:effectLst/>
                <a:latin typeface="+mj-lt"/>
              </a:rPr>
              <a:t>Magasins de documents</a:t>
            </a:r>
            <a:r>
              <a:rPr lang="fr-FR" dirty="0">
                <a:latin typeface="+mj-lt"/>
              </a:rPr>
              <a:t>, </a:t>
            </a:r>
            <a:r>
              <a:rPr lang="fr-FR" b="1" i="0" dirty="0">
                <a:effectLst/>
                <a:latin typeface="+mj-lt"/>
              </a:rPr>
              <a:t>Magasins de graphiques</a:t>
            </a:r>
            <a:r>
              <a:rPr lang="fr-FR" dirty="0">
                <a:latin typeface="+mj-lt"/>
              </a:rPr>
              <a:t>, </a:t>
            </a:r>
            <a:r>
              <a:rPr lang="fr-FR" b="1" i="0" dirty="0">
                <a:effectLst/>
                <a:latin typeface="+mj-lt"/>
              </a:rPr>
              <a:t>Magasins de valeur-clé</a:t>
            </a:r>
            <a:endParaRPr lang="fr-FR" b="0" i="0" dirty="0">
              <a:effectLst/>
              <a:latin typeface="+mj-lt"/>
            </a:endParaRPr>
          </a:p>
        </p:txBody>
      </p:sp>
      <p:sp>
        <p:nvSpPr>
          <p:cNvPr id="8" name="ZoneTexte 7">
            <a:extLst>
              <a:ext uri="{FF2B5EF4-FFF2-40B4-BE49-F238E27FC236}">
                <a16:creationId xmlns:a16="http://schemas.microsoft.com/office/drawing/2014/main" id="{97179922-4F6C-4594-A45C-6A77996DAB88}"/>
              </a:ext>
            </a:extLst>
          </p:cNvPr>
          <p:cNvSpPr txBox="1"/>
          <p:nvPr/>
        </p:nvSpPr>
        <p:spPr>
          <a:xfrm>
            <a:off x="838200" y="1935892"/>
            <a:ext cx="10515600" cy="1200329"/>
          </a:xfrm>
          <a:prstGeom prst="rect">
            <a:avLst/>
          </a:prstGeom>
          <a:noFill/>
        </p:spPr>
        <p:txBody>
          <a:bodyPr wrap="square">
            <a:spAutoFit/>
          </a:bodyPr>
          <a:lstStyle/>
          <a:p>
            <a:r>
              <a:rPr lang="fr-FR" b="0" i="0" dirty="0">
                <a:effectLst/>
                <a:latin typeface="Open Sans" panose="020B0606030504020204" pitchFamily="34" charset="0"/>
              </a:rPr>
              <a:t>Une base de données NoSQL est une </a:t>
            </a:r>
            <a:r>
              <a:rPr lang="fr-FR" b="0" i="0" u="sng" dirty="0">
                <a:effectLst/>
                <a:latin typeface="Open Sans" panose="020B0606030504020204" pitchFamily="34" charset="0"/>
                <a:hlinkClick r:id="rId2">
                  <a:extLst>
                    <a:ext uri="{A12FA001-AC4F-418D-AE19-62706E023703}">
                      <ahyp:hlinkClr xmlns:ahyp="http://schemas.microsoft.com/office/drawing/2018/hyperlinkcolor" val="tx"/>
                    </a:ext>
                  </a:extLst>
                </a:hlinkClick>
              </a:rPr>
              <a:t>base de données non relationnelle</a:t>
            </a:r>
            <a:r>
              <a:rPr lang="fr-FR" b="0" i="0" dirty="0">
                <a:effectLst/>
                <a:latin typeface="Open Sans" panose="020B0606030504020204" pitchFamily="34" charset="0"/>
              </a:rPr>
              <a:t> qui stocke les données dans un format autre que les lignes et les colonnes. Les bases de données NoSQL sont disponibles dans une variété de types en fonction de leur modèle de données. Les types principaux sont :</a:t>
            </a:r>
            <a:endParaRPr lang="fr-FR" dirty="0"/>
          </a:p>
        </p:txBody>
      </p:sp>
    </p:spTree>
    <p:extLst>
      <p:ext uri="{BB962C8B-B14F-4D97-AF65-F5344CB8AC3E}">
        <p14:creationId xmlns:p14="http://schemas.microsoft.com/office/powerpoint/2010/main" val="38017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E6CE3-7CD1-4121-900F-A1A5C7878F75}"/>
              </a:ext>
            </a:extLst>
          </p:cNvPr>
          <p:cNvSpPr>
            <a:spLocks noGrp="1"/>
          </p:cNvSpPr>
          <p:nvPr>
            <p:ph type="title"/>
          </p:nvPr>
        </p:nvSpPr>
        <p:spPr/>
        <p:txBody>
          <a:bodyPr/>
          <a:lstStyle/>
          <a:p>
            <a:br>
              <a:rPr lang="fr-FR" dirty="0"/>
            </a:br>
            <a:endParaRPr lang="fr-FR" dirty="0"/>
          </a:p>
        </p:txBody>
      </p:sp>
      <p:pic>
        <p:nvPicPr>
          <p:cNvPr id="5" name="Espace réservé du contenu 4">
            <a:extLst>
              <a:ext uri="{FF2B5EF4-FFF2-40B4-BE49-F238E27FC236}">
                <a16:creationId xmlns:a16="http://schemas.microsoft.com/office/drawing/2014/main" id="{D6F45D12-69F1-41D1-8757-4770AD54B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39114"/>
            <a:ext cx="10515600" cy="5203296"/>
          </a:xfrm>
        </p:spPr>
      </p:pic>
    </p:spTree>
    <p:extLst>
      <p:ext uri="{BB962C8B-B14F-4D97-AF65-F5344CB8AC3E}">
        <p14:creationId xmlns:p14="http://schemas.microsoft.com/office/powerpoint/2010/main" val="13805547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168</Words>
  <Application>Microsoft Office PowerPoint</Application>
  <PresentationFormat>Grand écran</PresentationFormat>
  <Paragraphs>10</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Baskerville Old Face</vt:lpstr>
      <vt:lpstr>Calibri</vt:lpstr>
      <vt:lpstr>Calibri Light</vt:lpstr>
      <vt:lpstr>Open Sans</vt:lpstr>
      <vt:lpstr>Thème Office</vt:lpstr>
      <vt:lpstr>SQL ET NOSQL</vt:lpstr>
      <vt:lpstr>Types de bases de données SQL </vt:lpstr>
      <vt:lpstr>Types de bases de données NOSQL</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ET NOSQL</dc:title>
  <dc:creator>User</dc:creator>
  <cp:lastModifiedBy>User</cp:lastModifiedBy>
  <cp:revision>1</cp:revision>
  <dcterms:created xsi:type="dcterms:W3CDTF">2024-02-25T13:54:55Z</dcterms:created>
  <dcterms:modified xsi:type="dcterms:W3CDTF">2024-02-25T15:09:46Z</dcterms:modified>
</cp:coreProperties>
</file>