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190" y="2011680"/>
            <a:ext cx="7766936" cy="2194560"/>
          </a:xfrm>
        </p:spPr>
        <p:txBody>
          <a:bodyPr/>
          <a:lstStyle/>
          <a:p>
            <a:pPr algn="ctr"/>
            <a:r>
              <a:rPr lang="nl-BE" sz="4000" b="1" dirty="0" err="1"/>
              <a:t>Azure</a:t>
            </a:r>
            <a:r>
              <a:rPr lang="nl-BE" sz="4000" b="1" dirty="0"/>
              <a:t> Event Hubs </a:t>
            </a:r>
            <a:r>
              <a:rPr lang="nl-BE" sz="4000" dirty="0"/>
              <a:t>&amp; </a:t>
            </a:r>
            <a:br>
              <a:rPr lang="nl-BE" sz="4000" dirty="0"/>
            </a:br>
            <a:r>
              <a:rPr lang="nl-BE" dirty="0"/>
              <a:t>Streaming</a:t>
            </a:r>
            <a:r>
              <a:rPr lang="nl-BE" sz="4000" dirty="0"/>
              <a:t> Analytics </a:t>
            </a:r>
            <a:br>
              <a:rPr lang="nl-BE" sz="4000" dirty="0"/>
            </a:br>
            <a:r>
              <a:rPr lang="nl-BE" sz="4000" dirty="0" err="1"/>
              <a:t>for</a:t>
            </a:r>
            <a:r>
              <a:rPr lang="nl-BE" sz="4000" dirty="0"/>
              <a:t> </a:t>
            </a:r>
            <a:r>
              <a:rPr lang="nl-BE" sz="4800" dirty="0" err="1"/>
              <a:t>IoT</a:t>
            </a:r>
            <a:r>
              <a:rPr lang="nl-BE" sz="4800" dirty="0"/>
              <a:t> Solutions</a:t>
            </a:r>
            <a:endParaRPr lang="en-US" sz="4800" dirty="0"/>
          </a:p>
        </p:txBody>
      </p:sp>
      <p:sp>
        <p:nvSpPr>
          <p:cNvPr id="3" name="Subtitle 2"/>
          <p:cNvSpPr>
            <a:spLocks noGrp="1"/>
          </p:cNvSpPr>
          <p:nvPr>
            <p:ph type="subTitle" idx="1"/>
          </p:nvPr>
        </p:nvSpPr>
        <p:spPr>
          <a:xfrm>
            <a:off x="1457190" y="4488873"/>
            <a:ext cx="7766936" cy="2369127"/>
          </a:xfrm>
        </p:spPr>
        <p:txBody>
          <a:bodyPr>
            <a:noAutofit/>
          </a:bodyPr>
          <a:lstStyle/>
          <a:p>
            <a:pPr algn="ctr"/>
            <a:r>
              <a:rPr lang="nl-BE" sz="1400" dirty="0" err="1"/>
              <a:t>SmartFreezer</a:t>
            </a:r>
            <a:r>
              <a:rPr lang="nl-BE" sz="1400" dirty="0"/>
              <a:t> Device </a:t>
            </a:r>
            <a:r>
              <a:rPr lang="nl-BE" sz="1400" dirty="0" err="1"/>
              <a:t>Simulation</a:t>
            </a:r>
            <a:endParaRPr lang="nl-BE" sz="1400" dirty="0"/>
          </a:p>
          <a:p>
            <a:pPr algn="ctr"/>
            <a:r>
              <a:rPr lang="nl-BE" sz="1200" dirty="0">
                <a:solidFill>
                  <a:schemeClr val="accent3"/>
                </a:solidFill>
              </a:rPr>
              <a:t>Emmanuel Nuyttens </a:t>
            </a:r>
          </a:p>
          <a:p>
            <a:pPr algn="ctr"/>
            <a:endParaRPr lang="nl-BE" sz="1200" dirty="0">
              <a:solidFill>
                <a:schemeClr val="accent3"/>
              </a:solidFill>
            </a:endParaRPr>
          </a:p>
          <a:p>
            <a:pPr algn="ctr"/>
            <a:endParaRPr lang="nl-BE" sz="1200" dirty="0">
              <a:solidFill>
                <a:schemeClr val="accent3"/>
              </a:solidFill>
            </a:endParaRPr>
          </a:p>
          <a:p>
            <a:pPr algn="ctr"/>
            <a:endParaRPr lang="nl-BE" sz="1200" dirty="0">
              <a:solidFill>
                <a:schemeClr val="accent3"/>
              </a:solidFill>
            </a:endParaRPr>
          </a:p>
          <a:p>
            <a:pPr algn="ctr"/>
            <a:r>
              <a:rPr lang="nl-BE" sz="1600" dirty="0" err="1">
                <a:solidFill>
                  <a:schemeClr val="accent6">
                    <a:lumMod val="75000"/>
                  </a:schemeClr>
                </a:solidFill>
              </a:rPr>
              <a:t>ConComCom</a:t>
            </a:r>
            <a:r>
              <a:rPr lang="nl-BE" sz="1600" dirty="0">
                <a:solidFill>
                  <a:schemeClr val="accent6">
                    <a:lumMod val="75000"/>
                  </a:schemeClr>
                </a:solidFill>
              </a:rPr>
              <a:t> – </a:t>
            </a:r>
            <a:r>
              <a:rPr lang="nl-BE" sz="1600" dirty="0" err="1">
                <a:solidFill>
                  <a:schemeClr val="accent6">
                    <a:lumMod val="75000"/>
                  </a:schemeClr>
                </a:solidFill>
              </a:rPr>
              <a:t>BlitZ</a:t>
            </a:r>
            <a:r>
              <a:rPr lang="nl-BE" sz="1600" dirty="0">
                <a:solidFill>
                  <a:schemeClr val="accent6">
                    <a:lumMod val="75000"/>
                  </a:schemeClr>
                </a:solidFill>
              </a:rPr>
              <a:t> </a:t>
            </a:r>
            <a:r>
              <a:rPr lang="nl-BE" sz="1600" dirty="0" err="1">
                <a:solidFill>
                  <a:schemeClr val="accent6">
                    <a:lumMod val="75000"/>
                  </a:schemeClr>
                </a:solidFill>
              </a:rPr>
              <a:t>Talks</a:t>
            </a:r>
            <a:r>
              <a:rPr lang="nl-BE" sz="1600" dirty="0">
                <a:solidFill>
                  <a:schemeClr val="accent6">
                    <a:lumMod val="75000"/>
                  </a:schemeClr>
                </a:solidFill>
              </a:rPr>
              <a:t> – </a:t>
            </a:r>
            <a:r>
              <a:rPr lang="nl-BE" sz="1600" dirty="0" err="1">
                <a:solidFill>
                  <a:schemeClr val="accent6">
                    <a:lumMod val="75000"/>
                  </a:schemeClr>
                </a:solidFill>
              </a:rPr>
              <a:t>June</a:t>
            </a:r>
            <a:r>
              <a:rPr lang="nl-BE" sz="1600" dirty="0">
                <a:solidFill>
                  <a:schemeClr val="accent6">
                    <a:lumMod val="75000"/>
                  </a:schemeClr>
                </a:solidFill>
              </a:rPr>
              <a:t> 2019</a:t>
            </a:r>
          </a:p>
          <a:p>
            <a:pPr algn="ctr"/>
            <a:endParaRPr lang="en-US" sz="1200" dirty="0">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225" y="0"/>
            <a:ext cx="2194559" cy="2011680"/>
          </a:xfrm>
          <a:prstGeom prst="rect">
            <a:avLst/>
          </a:prstGeom>
        </p:spPr>
      </p:pic>
      <p:pic>
        <p:nvPicPr>
          <p:cNvPr id="6" name="Picture 5"/>
          <p:cNvPicPr>
            <a:picLocks noChangeAspect="1"/>
          </p:cNvPicPr>
          <p:nvPr/>
        </p:nvPicPr>
        <p:blipFill>
          <a:blip r:embed="rId3"/>
          <a:stretch>
            <a:fillRect/>
          </a:stretch>
        </p:blipFill>
        <p:spPr>
          <a:xfrm>
            <a:off x="4838006" y="5110673"/>
            <a:ext cx="1290610" cy="940991"/>
          </a:xfrm>
          <a:prstGeom prst="rect">
            <a:avLst/>
          </a:prstGeom>
        </p:spPr>
      </p:pic>
    </p:spTree>
    <p:extLst>
      <p:ext uri="{BB962C8B-B14F-4D97-AF65-F5344CB8AC3E}">
        <p14:creationId xmlns:p14="http://schemas.microsoft.com/office/powerpoint/2010/main" val="27894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2129" y="108066"/>
            <a:ext cx="7766936" cy="698270"/>
          </a:xfrm>
        </p:spPr>
        <p:txBody>
          <a:bodyPr/>
          <a:lstStyle/>
          <a:p>
            <a:pPr algn="ctr"/>
            <a:r>
              <a:rPr lang="nl-BE" sz="4000" dirty="0"/>
              <a:t>Event Hub </a:t>
            </a:r>
            <a:r>
              <a:rPr lang="nl-BE" sz="4000" dirty="0" err="1"/>
              <a:t>Namespace</a:t>
            </a:r>
            <a:endParaRPr lang="en-US" sz="4000" dirty="0"/>
          </a:p>
        </p:txBody>
      </p:sp>
      <p:sp>
        <p:nvSpPr>
          <p:cNvPr id="3" name="Subtitle 2"/>
          <p:cNvSpPr>
            <a:spLocks noGrp="1"/>
          </p:cNvSpPr>
          <p:nvPr>
            <p:ph type="subTitle" idx="1"/>
          </p:nvPr>
        </p:nvSpPr>
        <p:spPr>
          <a:xfrm>
            <a:off x="1482129" y="4740599"/>
            <a:ext cx="7766936" cy="1643576"/>
          </a:xfrm>
        </p:spPr>
        <p:txBody>
          <a:bodyPr>
            <a:noAutofit/>
          </a:bodyPr>
          <a:lstStyle/>
          <a:p>
            <a:pPr algn="ctr"/>
            <a:r>
              <a:rPr lang="en-US" sz="2000" dirty="0"/>
              <a:t>I started to create an </a:t>
            </a:r>
            <a:r>
              <a:rPr lang="en-US" sz="2000" b="1" dirty="0"/>
              <a:t>Event Hub namespace </a:t>
            </a:r>
            <a:r>
              <a:rPr lang="en-US" sz="2000" dirty="0"/>
              <a:t>and created an </a:t>
            </a:r>
            <a:r>
              <a:rPr lang="en-US" sz="2000" b="1" dirty="0"/>
              <a:t>Event Hub </a:t>
            </a:r>
            <a:r>
              <a:rPr lang="en-US" sz="2000" dirty="0"/>
              <a:t>in the Event Hub namespace. An Event Hub namespace can contain up to </a:t>
            </a:r>
            <a:r>
              <a:rPr lang="en-US" sz="2000" b="1" dirty="0"/>
              <a:t>10 Event Hubs</a:t>
            </a:r>
            <a:r>
              <a:rPr lang="en-US" sz="2000" dirty="0"/>
              <a:t>. On the namespace level, we have selected just 1 </a:t>
            </a:r>
            <a:r>
              <a:rPr lang="en-US" sz="2000" b="1" dirty="0"/>
              <a:t>Throughput Unit</a:t>
            </a:r>
            <a:r>
              <a:rPr lang="en-US" sz="2000" dirty="0"/>
              <a:t> by default and which is the minimum number of Throughput Units you can choose. </a:t>
            </a:r>
          </a:p>
          <a:p>
            <a:pPr algn="ctr"/>
            <a:endParaRPr lang="en-US" sz="2000" dirty="0">
              <a:solidFill>
                <a:schemeClr val="accent3"/>
              </a:solidFill>
            </a:endParaRPr>
          </a:p>
        </p:txBody>
      </p:sp>
      <p:pic>
        <p:nvPicPr>
          <p:cNvPr id="4" name="Afbeelding 20"/>
          <p:cNvPicPr/>
          <p:nvPr/>
        </p:nvPicPr>
        <p:blipFill>
          <a:blip r:embed="rId2"/>
          <a:stretch>
            <a:fillRect/>
          </a:stretch>
        </p:blipFill>
        <p:spPr>
          <a:xfrm>
            <a:off x="2225827" y="914482"/>
            <a:ext cx="6279539" cy="3717971"/>
          </a:xfrm>
          <a:prstGeom prst="rect">
            <a:avLst/>
          </a:prstGeom>
        </p:spPr>
      </p:pic>
    </p:spTree>
    <p:extLst>
      <p:ext uri="{BB962C8B-B14F-4D97-AF65-F5344CB8AC3E}">
        <p14:creationId xmlns:p14="http://schemas.microsoft.com/office/powerpoint/2010/main" val="208202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4063" y="91439"/>
            <a:ext cx="7766936" cy="617486"/>
          </a:xfrm>
        </p:spPr>
        <p:txBody>
          <a:bodyPr/>
          <a:lstStyle/>
          <a:p>
            <a:pPr algn="ctr"/>
            <a:r>
              <a:rPr lang="nl-BE" sz="4000" dirty="0"/>
              <a:t>Understand </a:t>
            </a:r>
            <a:r>
              <a:rPr lang="nl-BE" sz="4000" dirty="0" err="1"/>
              <a:t>Partitions</a:t>
            </a:r>
            <a:endParaRPr lang="en-US" sz="4000" dirty="0"/>
          </a:p>
        </p:txBody>
      </p:sp>
      <p:sp>
        <p:nvSpPr>
          <p:cNvPr id="3" name="Subtitle 2"/>
          <p:cNvSpPr>
            <a:spLocks noGrp="1"/>
          </p:cNvSpPr>
          <p:nvPr>
            <p:ph type="subTitle" idx="1"/>
          </p:nvPr>
        </p:nvSpPr>
        <p:spPr>
          <a:xfrm>
            <a:off x="1374063" y="4222865"/>
            <a:ext cx="7766936" cy="2036619"/>
          </a:xfrm>
        </p:spPr>
        <p:txBody>
          <a:bodyPr>
            <a:noAutofit/>
          </a:bodyPr>
          <a:lstStyle/>
          <a:p>
            <a:r>
              <a:rPr lang="en-US" dirty="0">
                <a:solidFill>
                  <a:srgbClr val="FFC000"/>
                </a:solidFill>
              </a:rPr>
              <a:t>By default, when you create a new event hub you get 2 </a:t>
            </a:r>
            <a:r>
              <a:rPr lang="en-US" sz="2000" b="1" dirty="0">
                <a:solidFill>
                  <a:srgbClr val="FFC000"/>
                </a:solidFill>
              </a:rPr>
              <a:t>Event Hub partitions</a:t>
            </a:r>
            <a:r>
              <a:rPr lang="en-US" dirty="0">
                <a:solidFill>
                  <a:srgbClr val="FFC000"/>
                </a:solidFill>
              </a:rPr>
              <a:t>, which is the default value and also minimum number of partitions you can select.</a:t>
            </a:r>
          </a:p>
          <a:p>
            <a:r>
              <a:rPr lang="en-US" dirty="0">
                <a:solidFill>
                  <a:srgbClr val="FFC000"/>
                </a:solidFill>
              </a:rPr>
              <a:t>But what is such a partition ? </a:t>
            </a:r>
            <a:r>
              <a:rPr lang="en-US" sz="2400" b="1" dirty="0">
                <a:solidFill>
                  <a:srgbClr val="FFC000"/>
                </a:solidFill>
              </a:rPr>
              <a:t>When senders are sending events </a:t>
            </a:r>
            <a:r>
              <a:rPr lang="en-US" dirty="0">
                <a:solidFill>
                  <a:srgbClr val="FFC000"/>
                </a:solidFill>
              </a:rPr>
              <a:t>to you Event Hub, these sent events are distributed to partitions by using a </a:t>
            </a:r>
            <a:r>
              <a:rPr lang="en-US" b="1" dirty="0">
                <a:solidFill>
                  <a:srgbClr val="FFC000"/>
                </a:solidFill>
              </a:rPr>
              <a:t>round robin model.</a:t>
            </a:r>
            <a:endParaRPr lang="en-US" dirty="0">
              <a:solidFill>
                <a:srgbClr val="FFC000"/>
              </a:solidFill>
            </a:endParaRPr>
          </a:p>
          <a:p>
            <a:pPr algn="ctr"/>
            <a:endParaRPr lang="en-US" dirty="0">
              <a:solidFill>
                <a:srgbClr val="FFC000"/>
              </a:solidFill>
            </a:endParaRPr>
          </a:p>
        </p:txBody>
      </p:sp>
      <p:pic>
        <p:nvPicPr>
          <p:cNvPr id="4" name="Afbeelding 45"/>
          <p:cNvPicPr/>
          <p:nvPr/>
        </p:nvPicPr>
        <p:blipFill>
          <a:blip r:embed="rId2"/>
          <a:stretch>
            <a:fillRect/>
          </a:stretch>
        </p:blipFill>
        <p:spPr>
          <a:xfrm>
            <a:off x="2311111" y="1185342"/>
            <a:ext cx="6209434" cy="3037523"/>
          </a:xfrm>
          <a:prstGeom prst="rect">
            <a:avLst/>
          </a:prstGeom>
        </p:spPr>
      </p:pic>
    </p:spTree>
    <p:extLst>
      <p:ext uri="{BB962C8B-B14F-4D97-AF65-F5344CB8AC3E}">
        <p14:creationId xmlns:p14="http://schemas.microsoft.com/office/powerpoint/2010/main" val="97541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500" y="83128"/>
            <a:ext cx="7766936" cy="634111"/>
          </a:xfrm>
        </p:spPr>
        <p:txBody>
          <a:bodyPr/>
          <a:lstStyle/>
          <a:p>
            <a:pPr algn="ctr"/>
            <a:r>
              <a:rPr lang="nl-BE" sz="4000" dirty="0"/>
              <a:t>Understand Consumer </a:t>
            </a:r>
            <a:r>
              <a:rPr lang="nl-BE" sz="4000" dirty="0" err="1"/>
              <a:t>Groups</a:t>
            </a:r>
            <a:endParaRPr lang="en-US" sz="4000" dirty="0"/>
          </a:p>
        </p:txBody>
      </p:sp>
      <p:sp>
        <p:nvSpPr>
          <p:cNvPr id="3" name="Subtitle 2"/>
          <p:cNvSpPr>
            <a:spLocks noGrp="1"/>
          </p:cNvSpPr>
          <p:nvPr>
            <p:ph type="subTitle" idx="1"/>
          </p:nvPr>
        </p:nvSpPr>
        <p:spPr>
          <a:xfrm>
            <a:off x="1540318" y="5073108"/>
            <a:ext cx="7766936" cy="1096899"/>
          </a:xfrm>
        </p:spPr>
        <p:txBody>
          <a:bodyPr>
            <a:normAutofit fontScale="92500" lnSpcReduction="20000"/>
          </a:bodyPr>
          <a:lstStyle/>
          <a:p>
            <a:pPr algn="ctr"/>
            <a:r>
              <a:rPr lang="en-US" dirty="0"/>
              <a:t>Each </a:t>
            </a:r>
            <a:r>
              <a:rPr lang="en-US" b="1" dirty="0"/>
              <a:t>C</a:t>
            </a:r>
            <a:r>
              <a:rPr lang="en-US" sz="2400" b="1" dirty="0"/>
              <a:t>onsumer Group</a:t>
            </a:r>
            <a:r>
              <a:rPr lang="en-US" sz="2400" dirty="0"/>
              <a:t> </a:t>
            </a:r>
            <a:r>
              <a:rPr lang="en-US" dirty="0"/>
              <a:t>provides the full event stream to the consuming application. This means that </a:t>
            </a:r>
            <a:r>
              <a:rPr lang="en-US" sz="2800" dirty="0"/>
              <a:t>App A </a:t>
            </a:r>
            <a:r>
              <a:rPr lang="en-US" dirty="0"/>
              <a:t>and </a:t>
            </a:r>
            <a:r>
              <a:rPr lang="en-US" sz="3200" dirty="0"/>
              <a:t>App B</a:t>
            </a:r>
            <a:r>
              <a:rPr lang="en-US" dirty="0"/>
              <a:t> can </a:t>
            </a:r>
            <a:r>
              <a:rPr lang="en-US" sz="2200" b="1" dirty="0"/>
              <a:t>read independently </a:t>
            </a:r>
            <a:r>
              <a:rPr lang="en-US" dirty="0"/>
              <a:t>from each other in parallel from the </a:t>
            </a:r>
            <a:r>
              <a:rPr lang="en-US" sz="2800" b="1" dirty="0"/>
              <a:t>Event Hub.</a:t>
            </a:r>
          </a:p>
        </p:txBody>
      </p:sp>
      <p:pic>
        <p:nvPicPr>
          <p:cNvPr id="4" name="Picture 3"/>
          <p:cNvPicPr/>
          <p:nvPr/>
        </p:nvPicPr>
        <p:blipFill>
          <a:blip r:embed="rId2"/>
          <a:stretch>
            <a:fillRect/>
          </a:stretch>
        </p:blipFill>
        <p:spPr>
          <a:xfrm>
            <a:off x="1713893" y="963040"/>
            <a:ext cx="7205663" cy="3700399"/>
          </a:xfrm>
          <a:prstGeom prst="rect">
            <a:avLst/>
          </a:prstGeom>
        </p:spPr>
      </p:pic>
      <p:pic>
        <p:nvPicPr>
          <p:cNvPr id="921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935" y="1437674"/>
            <a:ext cx="1157837" cy="1157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2471853" y="899891"/>
            <a:ext cx="654316" cy="665897"/>
          </a:xfrm>
          <a:prstGeom prst="rect">
            <a:avLst/>
          </a:prstGeom>
        </p:spPr>
      </p:pic>
    </p:spTree>
    <p:extLst>
      <p:ext uri="{BB962C8B-B14F-4D97-AF65-F5344CB8AC3E}">
        <p14:creationId xmlns:p14="http://schemas.microsoft.com/office/powerpoint/2010/main" val="262103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500" y="74815"/>
            <a:ext cx="7766936" cy="681644"/>
          </a:xfrm>
        </p:spPr>
        <p:txBody>
          <a:bodyPr/>
          <a:lstStyle/>
          <a:p>
            <a:pPr algn="ctr"/>
            <a:r>
              <a:rPr lang="nl-BE" sz="4000" dirty="0" err="1"/>
              <a:t>Let’s</a:t>
            </a:r>
            <a:r>
              <a:rPr lang="nl-BE" sz="4000" dirty="0"/>
              <a:t> demo …</a:t>
            </a:r>
            <a:endParaRPr lang="en-US" sz="4000" dirty="0"/>
          </a:p>
        </p:txBody>
      </p:sp>
      <p:pic>
        <p:nvPicPr>
          <p:cNvPr id="4" name="Picture 3"/>
          <p:cNvPicPr>
            <a:picLocks noChangeAspect="1"/>
          </p:cNvPicPr>
          <p:nvPr/>
        </p:nvPicPr>
        <p:blipFill>
          <a:blip r:embed="rId2"/>
          <a:stretch>
            <a:fillRect/>
          </a:stretch>
        </p:blipFill>
        <p:spPr>
          <a:xfrm>
            <a:off x="2086221" y="2168571"/>
            <a:ext cx="6529055" cy="3792706"/>
          </a:xfrm>
          <a:prstGeom prst="rect">
            <a:avLst/>
          </a:prstGeom>
        </p:spPr>
      </p:pic>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286" y="74816"/>
            <a:ext cx="2591108" cy="259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28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4063" y="3616035"/>
            <a:ext cx="7766936" cy="1016497"/>
          </a:xfrm>
        </p:spPr>
        <p:txBody>
          <a:bodyPr/>
          <a:lstStyle/>
          <a:p>
            <a:pPr algn="ctr"/>
            <a:r>
              <a:rPr lang="nl-BE" sz="8000" dirty="0" err="1"/>
              <a:t>Any</a:t>
            </a:r>
            <a:r>
              <a:rPr lang="nl-BE" sz="8000" dirty="0"/>
              <a:t> Question ?</a:t>
            </a:r>
            <a:endParaRPr lang="en-US" sz="8000" dirty="0"/>
          </a:p>
        </p:txBody>
      </p:sp>
      <p:sp>
        <p:nvSpPr>
          <p:cNvPr id="3" name="Subtitle 2"/>
          <p:cNvSpPr>
            <a:spLocks noGrp="1"/>
          </p:cNvSpPr>
          <p:nvPr>
            <p:ph type="subTitle" idx="1"/>
          </p:nvPr>
        </p:nvSpPr>
        <p:spPr>
          <a:xfrm>
            <a:off x="1241058" y="5057844"/>
            <a:ext cx="7766936" cy="1096899"/>
          </a:xfrm>
        </p:spPr>
        <p:txBody>
          <a:bodyPr>
            <a:normAutofit/>
          </a:bodyPr>
          <a:lstStyle/>
          <a:p>
            <a:pPr algn="ctr"/>
            <a:r>
              <a:rPr lang="nl-BE" sz="6000" dirty="0" err="1">
                <a:solidFill>
                  <a:schemeClr val="accent3"/>
                </a:solidFill>
              </a:rPr>
              <a:t>Thank</a:t>
            </a:r>
            <a:r>
              <a:rPr lang="nl-BE" sz="6000" dirty="0">
                <a:solidFill>
                  <a:schemeClr val="accent3"/>
                </a:solidFill>
              </a:rPr>
              <a:t> </a:t>
            </a:r>
            <a:r>
              <a:rPr lang="nl-BE" sz="6000" dirty="0" err="1">
                <a:solidFill>
                  <a:schemeClr val="accent3"/>
                </a:solidFill>
              </a:rPr>
              <a:t>you</a:t>
            </a:r>
            <a:r>
              <a:rPr lang="nl-BE" sz="6000" dirty="0">
                <a:solidFill>
                  <a:schemeClr val="accent3"/>
                </a:solidFill>
              </a:rPr>
              <a:t> !</a:t>
            </a:r>
            <a:endParaRPr lang="en-US" sz="6000" dirty="0">
              <a:solidFill>
                <a:schemeClr val="accent3"/>
              </a:solidFill>
            </a:endParaRPr>
          </a:p>
        </p:txBody>
      </p:sp>
      <p:pic>
        <p:nvPicPr>
          <p:cNvPr id="10242" name="Picture 2" descr="See the source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29800" y="0"/>
            <a:ext cx="2936760" cy="336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4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2129" y="141316"/>
            <a:ext cx="7766936" cy="476169"/>
          </a:xfrm>
        </p:spPr>
        <p:txBody>
          <a:bodyPr/>
          <a:lstStyle/>
          <a:p>
            <a:pPr algn="ctr"/>
            <a:r>
              <a:rPr lang="nl-BE" sz="4000" dirty="0" err="1"/>
              <a:t>What</a:t>
            </a:r>
            <a:r>
              <a:rPr lang="nl-BE" sz="4000" dirty="0"/>
              <a:t> are Event Hubs ?</a:t>
            </a:r>
            <a:endParaRPr lang="en-US" sz="4000" dirty="0"/>
          </a:p>
        </p:txBody>
      </p:sp>
      <p:sp>
        <p:nvSpPr>
          <p:cNvPr id="3" name="Subtitle 2"/>
          <p:cNvSpPr>
            <a:spLocks noGrp="1"/>
          </p:cNvSpPr>
          <p:nvPr>
            <p:ph type="subTitle" idx="1"/>
          </p:nvPr>
        </p:nvSpPr>
        <p:spPr>
          <a:xfrm>
            <a:off x="1540318" y="5073108"/>
            <a:ext cx="7766936" cy="1477321"/>
          </a:xfrm>
        </p:spPr>
        <p:txBody>
          <a:bodyPr>
            <a:normAutofit/>
          </a:bodyPr>
          <a:lstStyle/>
          <a:p>
            <a:pPr algn="just"/>
            <a:r>
              <a:rPr lang="en-US" dirty="0"/>
              <a:t>Event hubs are typically “events” </a:t>
            </a:r>
            <a:r>
              <a:rPr lang="en-US" dirty="0" err="1"/>
              <a:t>ingestors</a:t>
            </a:r>
            <a:r>
              <a:rPr lang="en-US" dirty="0"/>
              <a:t>, which means that we can send </a:t>
            </a:r>
            <a:r>
              <a:rPr lang="en-US" sz="3200" dirty="0"/>
              <a:t>event-data</a:t>
            </a:r>
            <a:r>
              <a:rPr lang="en-US" dirty="0"/>
              <a:t> (e.g. telemetry data) from our applications, or more typically </a:t>
            </a:r>
            <a:r>
              <a:rPr lang="en-US" dirty="0" err="1"/>
              <a:t>IoT</a:t>
            </a:r>
            <a:r>
              <a:rPr lang="en-US" dirty="0"/>
              <a:t> enabled devices like a Raspberry Pi to a central ingestion point, called the </a:t>
            </a:r>
            <a:r>
              <a:rPr lang="en-US" b="1" dirty="0"/>
              <a:t>Event Hub.</a:t>
            </a:r>
            <a:endParaRPr lang="en-US" dirty="0"/>
          </a:p>
          <a:p>
            <a:pPr algn="ctr"/>
            <a:endParaRPr lang="en-US" sz="1600" dirty="0">
              <a:solidFill>
                <a:schemeClr val="accent3"/>
              </a:solidFill>
            </a:endParaRPr>
          </a:p>
        </p:txBody>
      </p:sp>
      <p:pic>
        <p:nvPicPr>
          <p:cNvPr id="5" name="Afbeelding 24"/>
          <p:cNvPicPr/>
          <p:nvPr/>
        </p:nvPicPr>
        <p:blipFill>
          <a:blip r:embed="rId2"/>
          <a:stretch>
            <a:fillRect/>
          </a:stretch>
        </p:blipFill>
        <p:spPr>
          <a:xfrm>
            <a:off x="2751858" y="497296"/>
            <a:ext cx="5885066" cy="4498653"/>
          </a:xfrm>
          <a:prstGeom prst="rect">
            <a:avLst/>
          </a:prstGeom>
        </p:spPr>
      </p:pic>
      <p:pic>
        <p:nvPicPr>
          <p:cNvPr id="205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22" y="1313411"/>
            <a:ext cx="1592296" cy="84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9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816" y="141316"/>
            <a:ext cx="7766936" cy="581891"/>
          </a:xfrm>
        </p:spPr>
        <p:txBody>
          <a:bodyPr/>
          <a:lstStyle/>
          <a:p>
            <a:pPr algn="ctr"/>
            <a:r>
              <a:rPr lang="nl-BE" sz="4000" dirty="0" err="1"/>
              <a:t>What</a:t>
            </a:r>
            <a:r>
              <a:rPr lang="nl-BE" sz="4000" dirty="0"/>
              <a:t> are Streaming Analytics ?</a:t>
            </a:r>
            <a:endParaRPr lang="en-US" sz="4000" dirty="0"/>
          </a:p>
        </p:txBody>
      </p:sp>
      <p:pic>
        <p:nvPicPr>
          <p:cNvPr id="4" name="Afbeelding 25"/>
          <p:cNvPicPr/>
          <p:nvPr/>
        </p:nvPicPr>
        <p:blipFill>
          <a:blip r:embed="rId2"/>
          <a:stretch>
            <a:fillRect/>
          </a:stretch>
        </p:blipFill>
        <p:spPr>
          <a:xfrm>
            <a:off x="1540318" y="845501"/>
            <a:ext cx="7568513" cy="3782291"/>
          </a:xfrm>
          <a:prstGeom prst="rect">
            <a:avLst/>
          </a:prstGeom>
        </p:spPr>
      </p:pic>
      <p:sp>
        <p:nvSpPr>
          <p:cNvPr id="6" name="Subtitle 2"/>
          <p:cNvSpPr>
            <a:spLocks noGrp="1"/>
          </p:cNvSpPr>
          <p:nvPr>
            <p:ph type="subTitle" idx="1"/>
          </p:nvPr>
        </p:nvSpPr>
        <p:spPr>
          <a:xfrm>
            <a:off x="1540318" y="4627792"/>
            <a:ext cx="7766936" cy="2063953"/>
          </a:xfrm>
        </p:spPr>
        <p:txBody>
          <a:bodyPr>
            <a:noAutofit/>
          </a:bodyPr>
          <a:lstStyle/>
          <a:p>
            <a:pPr algn="just"/>
            <a:r>
              <a:rPr lang="en-US" sz="2000" dirty="0">
                <a:solidFill>
                  <a:schemeClr val="accent3"/>
                </a:solidFill>
              </a:rPr>
              <a:t>With </a:t>
            </a:r>
            <a:r>
              <a:rPr lang="en-US" sz="2400" b="1" dirty="0">
                <a:solidFill>
                  <a:schemeClr val="accent3"/>
                </a:solidFill>
              </a:rPr>
              <a:t>Stream Analytics</a:t>
            </a:r>
            <a:r>
              <a:rPr lang="en-US" sz="2000" dirty="0">
                <a:solidFill>
                  <a:schemeClr val="accent3"/>
                </a:solidFill>
              </a:rPr>
              <a:t>, you can use a </a:t>
            </a:r>
            <a:r>
              <a:rPr lang="en-US" sz="2800" b="1" dirty="0">
                <a:solidFill>
                  <a:schemeClr val="accent3"/>
                </a:solidFill>
              </a:rPr>
              <a:t>SQL-Like query </a:t>
            </a:r>
            <a:r>
              <a:rPr lang="en-US" sz="2000" dirty="0">
                <a:solidFill>
                  <a:schemeClr val="accent3"/>
                </a:solidFill>
              </a:rPr>
              <a:t>syntax to </a:t>
            </a:r>
            <a:r>
              <a:rPr lang="en-US" sz="2000" b="1" dirty="0">
                <a:solidFill>
                  <a:schemeClr val="accent3"/>
                </a:solidFill>
              </a:rPr>
              <a:t>read and analyze the events</a:t>
            </a:r>
            <a:r>
              <a:rPr lang="en-US" sz="2000" dirty="0">
                <a:solidFill>
                  <a:schemeClr val="accent3"/>
                </a:solidFill>
              </a:rPr>
              <a:t> from the </a:t>
            </a:r>
            <a:r>
              <a:rPr lang="en-US" sz="2000" b="1" dirty="0">
                <a:solidFill>
                  <a:schemeClr val="accent3"/>
                </a:solidFill>
              </a:rPr>
              <a:t>Event Hub</a:t>
            </a:r>
            <a:r>
              <a:rPr lang="en-US" sz="2000" dirty="0">
                <a:solidFill>
                  <a:schemeClr val="accent3"/>
                </a:solidFill>
              </a:rPr>
              <a:t>. With Stream Analytics you </a:t>
            </a:r>
            <a:r>
              <a:rPr lang="en-US" sz="2400" b="1" dirty="0">
                <a:solidFill>
                  <a:schemeClr val="accent3"/>
                </a:solidFill>
              </a:rPr>
              <a:t>can group and aggregate data </a:t>
            </a:r>
            <a:r>
              <a:rPr lang="en-US" sz="2000" dirty="0">
                <a:solidFill>
                  <a:schemeClr val="accent3"/>
                </a:solidFill>
              </a:rPr>
              <a:t>to a certain output format and write the results of your query to an output that you have defined. The output can be for example </a:t>
            </a:r>
            <a:r>
              <a:rPr lang="en-US" sz="2000" b="1" dirty="0">
                <a:solidFill>
                  <a:schemeClr val="accent3"/>
                </a:solidFill>
              </a:rPr>
              <a:t>Power BI. </a:t>
            </a:r>
            <a:endParaRPr lang="en-US" sz="2000" dirty="0">
              <a:solidFill>
                <a:schemeClr val="accent3"/>
              </a:solidFill>
            </a:endParaRPr>
          </a:p>
        </p:txBody>
      </p:sp>
    </p:spTree>
    <p:extLst>
      <p:ext uri="{BB962C8B-B14F-4D97-AF65-F5344CB8AC3E}">
        <p14:creationId xmlns:p14="http://schemas.microsoft.com/office/powerpoint/2010/main" val="393968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0318" y="0"/>
            <a:ext cx="7766936" cy="617486"/>
          </a:xfrm>
        </p:spPr>
        <p:txBody>
          <a:bodyPr/>
          <a:lstStyle/>
          <a:p>
            <a:pPr algn="ctr"/>
            <a:r>
              <a:rPr lang="nl-BE" sz="4000" dirty="0"/>
              <a:t>Event Hubs </a:t>
            </a:r>
            <a:r>
              <a:rPr lang="nl-BE" sz="4000" dirty="0" err="1"/>
              <a:t>vs</a:t>
            </a:r>
            <a:r>
              <a:rPr lang="nl-BE" sz="4000" dirty="0"/>
              <a:t> </a:t>
            </a:r>
            <a:r>
              <a:rPr lang="nl-BE" sz="4000" dirty="0" err="1"/>
              <a:t>IoT</a:t>
            </a:r>
            <a:r>
              <a:rPr lang="nl-BE" sz="4000" dirty="0"/>
              <a:t> Hubs</a:t>
            </a:r>
            <a:endParaRPr lang="en-US" sz="4000" dirty="0"/>
          </a:p>
        </p:txBody>
      </p:sp>
      <p:sp>
        <p:nvSpPr>
          <p:cNvPr id="5" name="Subtitle 2"/>
          <p:cNvSpPr>
            <a:spLocks noGrp="1"/>
          </p:cNvSpPr>
          <p:nvPr>
            <p:ph type="subTitle" idx="1"/>
          </p:nvPr>
        </p:nvSpPr>
        <p:spPr>
          <a:xfrm>
            <a:off x="249861" y="5117160"/>
            <a:ext cx="9277003" cy="1543326"/>
          </a:xfrm>
        </p:spPr>
        <p:txBody>
          <a:bodyPr>
            <a:noAutofit/>
          </a:bodyPr>
          <a:lstStyle/>
          <a:p>
            <a:pPr algn="just"/>
            <a:r>
              <a:rPr lang="en-US" sz="2400" dirty="0">
                <a:solidFill>
                  <a:schemeClr val="accent2">
                    <a:lumMod val="75000"/>
                  </a:schemeClr>
                </a:solidFill>
              </a:rPr>
              <a:t>An Azure </a:t>
            </a:r>
            <a:r>
              <a:rPr lang="en-US" sz="2400" b="1" dirty="0" err="1">
                <a:solidFill>
                  <a:schemeClr val="accent2">
                    <a:lumMod val="75000"/>
                  </a:schemeClr>
                </a:solidFill>
              </a:rPr>
              <a:t>IoT</a:t>
            </a:r>
            <a:r>
              <a:rPr lang="en-US" sz="2400" b="1" dirty="0">
                <a:solidFill>
                  <a:schemeClr val="accent2">
                    <a:lumMod val="75000"/>
                  </a:schemeClr>
                </a:solidFill>
              </a:rPr>
              <a:t> Hub</a:t>
            </a:r>
            <a:r>
              <a:rPr lang="en-US" sz="2400" dirty="0">
                <a:solidFill>
                  <a:schemeClr val="accent2">
                    <a:lumMod val="75000"/>
                  </a:schemeClr>
                </a:solidFill>
              </a:rPr>
              <a:t> supports a similar concept as an </a:t>
            </a:r>
            <a:r>
              <a:rPr lang="en-US" sz="2400" b="1" dirty="0">
                <a:solidFill>
                  <a:schemeClr val="accent2">
                    <a:lumMod val="75000"/>
                  </a:schemeClr>
                </a:solidFill>
              </a:rPr>
              <a:t>Event Hub.</a:t>
            </a:r>
            <a:r>
              <a:rPr lang="en-US" sz="2400" dirty="0">
                <a:solidFill>
                  <a:schemeClr val="accent2">
                    <a:lumMod val="75000"/>
                  </a:schemeClr>
                </a:solidFill>
              </a:rPr>
              <a:t> You can also send events from your devices to an</a:t>
            </a:r>
            <a:r>
              <a:rPr lang="en-US" sz="2400" b="1" dirty="0">
                <a:solidFill>
                  <a:schemeClr val="accent2">
                    <a:lumMod val="75000"/>
                  </a:schemeClr>
                </a:solidFill>
              </a:rPr>
              <a:t> </a:t>
            </a:r>
            <a:r>
              <a:rPr lang="en-US" sz="2400" b="1" dirty="0" err="1">
                <a:solidFill>
                  <a:schemeClr val="accent2">
                    <a:lumMod val="75000"/>
                  </a:schemeClr>
                </a:solidFill>
              </a:rPr>
              <a:t>IoT</a:t>
            </a:r>
            <a:r>
              <a:rPr lang="en-US" sz="2400" b="1" dirty="0">
                <a:solidFill>
                  <a:schemeClr val="accent2">
                    <a:lumMod val="75000"/>
                  </a:schemeClr>
                </a:solidFill>
              </a:rPr>
              <a:t> Hub</a:t>
            </a:r>
            <a:r>
              <a:rPr lang="en-US" sz="2400" dirty="0">
                <a:solidFill>
                  <a:schemeClr val="accent2">
                    <a:lumMod val="75000"/>
                  </a:schemeClr>
                </a:solidFill>
              </a:rPr>
              <a:t> instead, which on their turn can also be consumed by a Stream Analytics job.</a:t>
            </a:r>
          </a:p>
        </p:txBody>
      </p:sp>
      <p:pic>
        <p:nvPicPr>
          <p:cNvPr id="3" name="Image 2">
            <a:extLst>
              <a:ext uri="{FF2B5EF4-FFF2-40B4-BE49-F238E27FC236}">
                <a16:creationId xmlns:a16="http://schemas.microsoft.com/office/drawing/2014/main" id="{2B2C3CBE-7B4A-4749-A9C2-08871857CD7F}"/>
              </a:ext>
            </a:extLst>
          </p:cNvPr>
          <p:cNvPicPr>
            <a:picLocks noChangeAspect="1"/>
          </p:cNvPicPr>
          <p:nvPr/>
        </p:nvPicPr>
        <p:blipFill>
          <a:blip r:embed="rId2"/>
          <a:stretch>
            <a:fillRect/>
          </a:stretch>
        </p:blipFill>
        <p:spPr>
          <a:xfrm>
            <a:off x="2058351" y="698567"/>
            <a:ext cx="6224808" cy="4418593"/>
          </a:xfrm>
          <a:prstGeom prst="rect">
            <a:avLst/>
          </a:prstGeom>
        </p:spPr>
      </p:pic>
    </p:spTree>
    <p:extLst>
      <p:ext uri="{BB962C8B-B14F-4D97-AF65-F5344CB8AC3E}">
        <p14:creationId xmlns:p14="http://schemas.microsoft.com/office/powerpoint/2010/main" val="71229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27"/>
          <p:cNvPicPr/>
          <p:nvPr/>
        </p:nvPicPr>
        <p:blipFill>
          <a:blip r:embed="rId2"/>
          <a:stretch>
            <a:fillRect/>
          </a:stretch>
        </p:blipFill>
        <p:spPr>
          <a:xfrm>
            <a:off x="1804824" y="1398881"/>
            <a:ext cx="7171421" cy="3713445"/>
          </a:xfrm>
          <a:prstGeom prst="rect">
            <a:avLst/>
          </a:prstGeom>
        </p:spPr>
      </p:pic>
      <p:sp>
        <p:nvSpPr>
          <p:cNvPr id="2" name="Title 1"/>
          <p:cNvSpPr>
            <a:spLocks noGrp="1"/>
          </p:cNvSpPr>
          <p:nvPr>
            <p:ph type="ctrTitle"/>
          </p:nvPr>
        </p:nvSpPr>
        <p:spPr>
          <a:xfrm>
            <a:off x="1465503" y="99753"/>
            <a:ext cx="7766936" cy="1238596"/>
          </a:xfrm>
        </p:spPr>
        <p:txBody>
          <a:bodyPr/>
          <a:lstStyle/>
          <a:p>
            <a:pPr algn="ctr"/>
            <a:r>
              <a:rPr lang="nl-BE" sz="4000" dirty="0" err="1"/>
              <a:t>Main</a:t>
            </a:r>
            <a:r>
              <a:rPr lang="nl-BE" sz="4000" dirty="0"/>
              <a:t> </a:t>
            </a:r>
            <a:r>
              <a:rPr lang="nl-BE" sz="4000" dirty="0" err="1"/>
              <a:t>difference</a:t>
            </a:r>
            <a:r>
              <a:rPr lang="nl-BE" sz="4000" dirty="0"/>
              <a:t> </a:t>
            </a:r>
            <a:r>
              <a:rPr lang="nl-BE" sz="4000" dirty="0" err="1"/>
              <a:t>between</a:t>
            </a:r>
            <a:r>
              <a:rPr lang="nl-BE" sz="4000" dirty="0"/>
              <a:t> Event/</a:t>
            </a:r>
            <a:r>
              <a:rPr lang="nl-BE" sz="4000" dirty="0" err="1"/>
              <a:t>IoT</a:t>
            </a:r>
            <a:r>
              <a:rPr lang="nl-BE" sz="4000" dirty="0"/>
              <a:t> Hub</a:t>
            </a:r>
            <a:endParaRPr lang="en-US" sz="4000" dirty="0"/>
          </a:p>
        </p:txBody>
      </p:sp>
      <p:sp>
        <p:nvSpPr>
          <p:cNvPr id="3" name="Subtitle 2"/>
          <p:cNvSpPr>
            <a:spLocks noGrp="1"/>
          </p:cNvSpPr>
          <p:nvPr>
            <p:ph type="subTitle" idx="1"/>
          </p:nvPr>
        </p:nvSpPr>
        <p:spPr>
          <a:xfrm>
            <a:off x="1540318" y="5239363"/>
            <a:ext cx="7766936" cy="1096899"/>
          </a:xfrm>
        </p:spPr>
        <p:txBody>
          <a:bodyPr>
            <a:normAutofit lnSpcReduction="10000"/>
          </a:bodyPr>
          <a:lstStyle/>
          <a:p>
            <a:pPr algn="ctr"/>
            <a:r>
              <a:rPr lang="en-US" dirty="0"/>
              <a:t>So, to conclude, </a:t>
            </a:r>
            <a:r>
              <a:rPr lang="en-US" b="1" dirty="0" err="1"/>
              <a:t>IoT</a:t>
            </a:r>
            <a:r>
              <a:rPr lang="en-US" b="1" dirty="0"/>
              <a:t> Hub </a:t>
            </a:r>
            <a:r>
              <a:rPr lang="en-US" dirty="0"/>
              <a:t>can be seen as a </a:t>
            </a:r>
            <a:r>
              <a:rPr lang="en-US" b="1" dirty="0"/>
              <a:t>“specialization” </a:t>
            </a:r>
            <a:r>
              <a:rPr lang="en-US" dirty="0"/>
              <a:t>of an </a:t>
            </a:r>
            <a:r>
              <a:rPr lang="en-US" b="1" dirty="0"/>
              <a:t>Event Hub</a:t>
            </a:r>
            <a:r>
              <a:rPr lang="en-US" dirty="0"/>
              <a:t>, in fact an </a:t>
            </a:r>
            <a:r>
              <a:rPr lang="en-US" b="1" dirty="0" err="1"/>
              <a:t>IoT</a:t>
            </a:r>
            <a:r>
              <a:rPr lang="en-US" b="1" dirty="0"/>
              <a:t> Hub contains an Event Hub “under the hood”, </a:t>
            </a:r>
            <a:r>
              <a:rPr lang="en-US" dirty="0"/>
              <a:t>but adds device specific capabilities like device provisioning and cloud to device communication.</a:t>
            </a:r>
            <a:endParaRPr lang="en-US" sz="1600" dirty="0">
              <a:solidFill>
                <a:schemeClr val="accent3"/>
              </a:solidFill>
            </a:endParaRPr>
          </a:p>
        </p:txBody>
      </p:sp>
    </p:spTree>
    <p:extLst>
      <p:ext uri="{BB962C8B-B14F-4D97-AF65-F5344CB8AC3E}">
        <p14:creationId xmlns:p14="http://schemas.microsoft.com/office/powerpoint/2010/main" val="26064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024" y="133004"/>
            <a:ext cx="8445731" cy="598516"/>
          </a:xfrm>
        </p:spPr>
        <p:txBody>
          <a:bodyPr/>
          <a:lstStyle/>
          <a:p>
            <a:pPr algn="ctr"/>
            <a:r>
              <a:rPr lang="nl-BE" sz="4000" dirty="0"/>
              <a:t>The Demo Scenario</a:t>
            </a:r>
            <a:endParaRPr lang="en-US" sz="4000" dirty="0"/>
          </a:p>
        </p:txBody>
      </p:sp>
      <p:sp>
        <p:nvSpPr>
          <p:cNvPr id="3" name="Subtitle 2"/>
          <p:cNvSpPr>
            <a:spLocks noGrp="1"/>
          </p:cNvSpPr>
          <p:nvPr>
            <p:ph type="subTitle" idx="1"/>
          </p:nvPr>
        </p:nvSpPr>
        <p:spPr>
          <a:xfrm>
            <a:off x="1410314" y="2582126"/>
            <a:ext cx="7766936" cy="2206005"/>
          </a:xfrm>
        </p:spPr>
        <p:txBody>
          <a:bodyPr>
            <a:noAutofit/>
          </a:bodyPr>
          <a:lstStyle/>
          <a:p>
            <a:pPr algn="ctr"/>
            <a:r>
              <a:rPr lang="en-US" sz="2400" b="1" u="sng" dirty="0"/>
              <a:t>For each freezer they want to know:</a:t>
            </a:r>
            <a:endParaRPr lang="en-US" sz="2400" b="1" dirty="0"/>
          </a:p>
          <a:p>
            <a:pPr marL="171450" lvl="0" indent="-171450" algn="ctr">
              <a:buFont typeface="Arial" panose="020B0604020202020204" pitchFamily="34" charset="0"/>
              <a:buChar char="•"/>
            </a:pPr>
            <a:r>
              <a:rPr lang="en-US" sz="2000" dirty="0"/>
              <a:t>The current state (on/off).</a:t>
            </a:r>
          </a:p>
          <a:p>
            <a:pPr marL="171450" lvl="0" indent="-171450" algn="ctr">
              <a:buFont typeface="Arial" panose="020B0604020202020204" pitchFamily="34" charset="0"/>
              <a:buChar char="•"/>
            </a:pPr>
            <a:r>
              <a:rPr lang="en-US" sz="2000" dirty="0"/>
              <a:t>The current and max content (in Kg).</a:t>
            </a:r>
          </a:p>
          <a:p>
            <a:pPr marL="171450" lvl="0" indent="-171450" algn="ctr">
              <a:buFont typeface="Arial" panose="020B0604020202020204" pitchFamily="34" charset="0"/>
              <a:buChar char="•"/>
            </a:pPr>
            <a:r>
              <a:rPr lang="en-US" sz="2000" dirty="0"/>
              <a:t>The current temperature (in °C).</a:t>
            </a:r>
          </a:p>
          <a:p>
            <a:pPr marL="171450" lvl="0" indent="-171450" algn="ctr">
              <a:buFont typeface="Arial" panose="020B0604020202020204" pitchFamily="34" charset="0"/>
              <a:buChar char="•"/>
            </a:pPr>
            <a:r>
              <a:rPr lang="en-US" sz="2000" dirty="0"/>
              <a:t>The current Cooling Liquid Level (in %).</a:t>
            </a:r>
          </a:p>
          <a:p>
            <a:pPr marL="171450" indent="-171450" algn="ctr">
              <a:buFont typeface="Arial" panose="020B0604020202020204" pitchFamily="34" charset="0"/>
              <a:buChar char="•"/>
            </a:pPr>
            <a:endParaRPr lang="en-US" sz="1100" dirty="0">
              <a:solidFill>
                <a:schemeClr val="accent3"/>
              </a:solidFill>
            </a:endParaRPr>
          </a:p>
        </p:txBody>
      </p:sp>
      <p:sp>
        <p:nvSpPr>
          <p:cNvPr id="4" name="Rectangle 3"/>
          <p:cNvSpPr/>
          <p:nvPr/>
        </p:nvSpPr>
        <p:spPr>
          <a:xfrm>
            <a:off x="931025" y="926609"/>
            <a:ext cx="8246226" cy="1260345"/>
          </a:xfrm>
          <a:prstGeom prst="rect">
            <a:avLst/>
          </a:prstGeom>
        </p:spPr>
        <p:txBody>
          <a:bodyPr wrap="square">
            <a:spAutoFit/>
          </a:bodyPr>
          <a:lstStyle/>
          <a:p>
            <a:pPr algn="just">
              <a:lnSpc>
                <a:spcPct val="107000"/>
              </a:lnSpc>
              <a:spcAft>
                <a:spcPts val="800"/>
              </a:spcAft>
            </a:pPr>
            <a:r>
              <a:rPr lang="en-US" sz="24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The FAVV wants to collect data from the different Freezers in different Cities in Belgium to have answers to next questions (which can be seen as the requirements of our scenario):</a:t>
            </a:r>
          </a:p>
        </p:txBody>
      </p:sp>
      <p:sp>
        <p:nvSpPr>
          <p:cNvPr id="5" name="Rectangle 4"/>
          <p:cNvSpPr/>
          <p:nvPr/>
        </p:nvSpPr>
        <p:spPr>
          <a:xfrm>
            <a:off x="773723" y="4996854"/>
            <a:ext cx="8603033" cy="1361783"/>
          </a:xfrm>
          <a:prstGeom prst="rect">
            <a:avLst/>
          </a:prstGeom>
        </p:spPr>
        <p:txBody>
          <a:bodyPr wrap="square">
            <a:spAutoFit/>
          </a:bodyPr>
          <a:lstStyle/>
          <a:p>
            <a:pPr algn="just">
              <a:lnSpc>
                <a:spcPct val="107000"/>
              </a:lnSpc>
              <a:spcAft>
                <a:spcPts val="800"/>
              </a:spcAft>
            </a:pPr>
            <a:r>
              <a:rPr lang="en-US" dirty="0">
                <a:solidFill>
                  <a:schemeClr val="accent3">
                    <a:lumMod val="60000"/>
                    <a:lumOff val="40000"/>
                  </a:schemeClr>
                </a:solidFill>
              </a:rPr>
              <a:t>Besides the requirements above, the </a:t>
            </a:r>
            <a:r>
              <a:rPr lang="en-US" b="1" dirty="0">
                <a:solidFill>
                  <a:schemeClr val="accent3">
                    <a:lumMod val="60000"/>
                    <a:lumOff val="40000"/>
                  </a:schemeClr>
                </a:solidFill>
              </a:rPr>
              <a:t>FAVV CEO</a:t>
            </a:r>
            <a:r>
              <a:rPr lang="en-US" dirty="0">
                <a:solidFill>
                  <a:schemeClr val="accent3">
                    <a:lumMod val="60000"/>
                    <a:lumOff val="40000"/>
                  </a:schemeClr>
                </a:solidFill>
              </a:rPr>
              <a:t> also wants to be notified when the </a:t>
            </a:r>
            <a:r>
              <a:rPr lang="en-US" b="1" dirty="0">
                <a:solidFill>
                  <a:schemeClr val="accent3">
                    <a:lumMod val="60000"/>
                    <a:lumOff val="40000"/>
                  </a:schemeClr>
                </a:solidFill>
              </a:rPr>
              <a:t>maximum content</a:t>
            </a:r>
            <a:r>
              <a:rPr lang="en-US" dirty="0">
                <a:solidFill>
                  <a:schemeClr val="accent3">
                    <a:lumMod val="60000"/>
                    <a:lumOff val="40000"/>
                  </a:schemeClr>
                </a:solidFill>
              </a:rPr>
              <a:t> of a freezer (in Kg) has been </a:t>
            </a:r>
            <a:r>
              <a:rPr lang="en-US" sz="2400" b="1" dirty="0">
                <a:solidFill>
                  <a:schemeClr val="accent3">
                    <a:lumMod val="60000"/>
                    <a:lumOff val="40000"/>
                  </a:schemeClr>
                </a:solidFill>
              </a:rPr>
              <a:t>exceeded</a:t>
            </a:r>
            <a:r>
              <a:rPr lang="en-US" dirty="0">
                <a:solidFill>
                  <a:schemeClr val="accent3">
                    <a:lumMod val="60000"/>
                    <a:lumOff val="40000"/>
                  </a:schemeClr>
                </a:solidFill>
              </a:rPr>
              <a:t>. In this case, he wants to get a message in his </a:t>
            </a:r>
            <a:r>
              <a:rPr lang="en-US" b="1" dirty="0">
                <a:solidFill>
                  <a:schemeClr val="accent3">
                    <a:lumMod val="60000"/>
                    <a:lumOff val="40000"/>
                  </a:schemeClr>
                </a:solidFill>
              </a:rPr>
              <a:t>“Drop Box”</a:t>
            </a:r>
            <a:r>
              <a:rPr lang="en-US" dirty="0">
                <a:solidFill>
                  <a:schemeClr val="accent3">
                    <a:lumMod val="60000"/>
                    <a:lumOff val="40000"/>
                  </a:schemeClr>
                </a:solidFill>
              </a:rPr>
              <a:t> account which shows the device id, freezer temperature and current and max content of the freezer.</a:t>
            </a:r>
            <a:endParaRPr lang="en-US" sz="2400" dirty="0">
              <a:solidFill>
                <a:schemeClr val="accent3">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974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99" y="282633"/>
            <a:ext cx="7766936" cy="665019"/>
          </a:xfrm>
        </p:spPr>
        <p:txBody>
          <a:bodyPr/>
          <a:lstStyle/>
          <a:p>
            <a:pPr algn="ctr"/>
            <a:r>
              <a:rPr lang="nl-BE" sz="4000" dirty="0"/>
              <a:t>Freezer Simulator </a:t>
            </a:r>
            <a:endParaRPr lang="en-US" sz="4000" dirty="0"/>
          </a:p>
        </p:txBody>
      </p:sp>
      <p:sp>
        <p:nvSpPr>
          <p:cNvPr id="3" name="Subtitle 2"/>
          <p:cNvSpPr>
            <a:spLocks noGrp="1"/>
          </p:cNvSpPr>
          <p:nvPr>
            <p:ph type="subTitle" idx="1"/>
          </p:nvPr>
        </p:nvSpPr>
        <p:spPr>
          <a:xfrm>
            <a:off x="1383166" y="5060458"/>
            <a:ext cx="7766936" cy="1096899"/>
          </a:xfrm>
        </p:spPr>
        <p:txBody>
          <a:bodyPr>
            <a:noAutofit/>
          </a:bodyPr>
          <a:lstStyle/>
          <a:p>
            <a:pPr algn="ctr"/>
            <a:r>
              <a:rPr lang="en-US" dirty="0"/>
              <a:t>We will send the different (simulated) sensor-values (current-state, current &amp; max content, current temperature and cooling liquid level) to an </a:t>
            </a:r>
            <a:r>
              <a:rPr lang="en-US" b="1" dirty="0"/>
              <a:t>endpoint</a:t>
            </a:r>
            <a:r>
              <a:rPr lang="en-US" dirty="0"/>
              <a:t> in the </a:t>
            </a:r>
            <a:r>
              <a:rPr lang="en-US" b="1" dirty="0"/>
              <a:t>cloud.</a:t>
            </a:r>
            <a:r>
              <a:rPr lang="en-US" dirty="0"/>
              <a:t>  This endpoint in the cloud will be an </a:t>
            </a:r>
            <a:r>
              <a:rPr lang="en-US" b="1" dirty="0"/>
              <a:t>Event Hub.</a:t>
            </a:r>
            <a:r>
              <a:rPr lang="en-US" dirty="0"/>
              <a:t> For our demo purpose, we won’t be using real </a:t>
            </a:r>
            <a:r>
              <a:rPr lang="en-US" dirty="0" err="1"/>
              <a:t>IoT</a:t>
            </a:r>
            <a:r>
              <a:rPr lang="en-US" dirty="0"/>
              <a:t> devices and freezer but simulate the freezer capabilities by means of a software application build in </a:t>
            </a:r>
            <a:r>
              <a:rPr lang="en-US" b="1" dirty="0"/>
              <a:t>WPF !</a:t>
            </a:r>
          </a:p>
          <a:p>
            <a:pPr algn="ctr"/>
            <a:endParaRPr lang="en-US" sz="2800" dirty="0">
              <a:solidFill>
                <a:schemeClr val="accent3"/>
              </a:solidFill>
            </a:endParaRPr>
          </a:p>
        </p:txBody>
      </p:sp>
      <p:pic>
        <p:nvPicPr>
          <p:cNvPr id="4" name="Afbeelding 28"/>
          <p:cNvPicPr/>
          <p:nvPr/>
        </p:nvPicPr>
        <p:blipFill>
          <a:blip r:embed="rId2"/>
          <a:stretch>
            <a:fillRect/>
          </a:stretch>
        </p:blipFill>
        <p:spPr>
          <a:xfrm>
            <a:off x="1995054" y="1303107"/>
            <a:ext cx="6543161" cy="3526588"/>
          </a:xfrm>
          <a:prstGeom prst="rect">
            <a:avLst/>
          </a:prstGeom>
        </p:spPr>
      </p:pic>
      <p:pic>
        <p:nvPicPr>
          <p:cNvPr id="7170"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752" y="257697"/>
            <a:ext cx="1393683" cy="132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8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434" y="0"/>
            <a:ext cx="7766936" cy="1205345"/>
          </a:xfrm>
        </p:spPr>
        <p:txBody>
          <a:bodyPr/>
          <a:lstStyle/>
          <a:p>
            <a:pPr algn="ctr"/>
            <a:r>
              <a:rPr lang="nl-BE" sz="4000" dirty="0"/>
              <a:t>Freezer Simulator </a:t>
            </a:r>
            <a:r>
              <a:rPr lang="nl-BE" sz="4000" dirty="0" err="1"/>
              <a:t>Characteristics</a:t>
            </a:r>
            <a:endParaRPr lang="en-US" sz="4000" dirty="0"/>
          </a:p>
        </p:txBody>
      </p:sp>
      <p:sp>
        <p:nvSpPr>
          <p:cNvPr id="3" name="Subtitle 2"/>
          <p:cNvSpPr>
            <a:spLocks noGrp="1"/>
          </p:cNvSpPr>
          <p:nvPr>
            <p:ph type="subTitle" idx="1"/>
          </p:nvPr>
        </p:nvSpPr>
        <p:spPr>
          <a:xfrm>
            <a:off x="1224434" y="1373944"/>
            <a:ext cx="7766936" cy="5051794"/>
          </a:xfrm>
        </p:spPr>
        <p:txBody>
          <a:bodyPr>
            <a:noAutofit/>
          </a:bodyPr>
          <a:lstStyle/>
          <a:p>
            <a:pPr algn="ctr"/>
            <a:r>
              <a:rPr lang="en-US" sz="2000" u="sng" dirty="0"/>
              <a:t>Our Freezer Simulator will have next characteristics:</a:t>
            </a:r>
          </a:p>
          <a:p>
            <a:pPr algn="ctr"/>
            <a:endParaRPr lang="en-US" sz="2000" dirty="0"/>
          </a:p>
          <a:p>
            <a:pPr lvl="0" algn="ctr"/>
            <a:r>
              <a:rPr lang="en-US" sz="2000" b="1" i="1" dirty="0"/>
              <a:t>Static Properties</a:t>
            </a:r>
            <a:r>
              <a:rPr lang="en-US" sz="2000" dirty="0"/>
              <a:t> (City, </a:t>
            </a:r>
            <a:r>
              <a:rPr lang="en-US" sz="2000" dirty="0" err="1"/>
              <a:t>SerialNumber</a:t>
            </a:r>
            <a:r>
              <a:rPr lang="en-US" sz="2000" dirty="0"/>
              <a:t> &amp; </a:t>
            </a:r>
            <a:r>
              <a:rPr lang="en-US" sz="2000" dirty="0" err="1"/>
              <a:t>MaxContent</a:t>
            </a:r>
            <a:r>
              <a:rPr lang="en-US" sz="2000" dirty="0"/>
              <a:t>) : These are set at creation time and remain static (do not change).</a:t>
            </a:r>
          </a:p>
          <a:p>
            <a:pPr lvl="0" algn="ctr"/>
            <a:endParaRPr lang="en-US" sz="2000" dirty="0"/>
          </a:p>
          <a:p>
            <a:pPr lvl="0" algn="ctr"/>
            <a:r>
              <a:rPr lang="en-US" sz="2000" b="1" i="1" dirty="0"/>
              <a:t>Send Events on Action Properties</a:t>
            </a:r>
            <a:r>
              <a:rPr lang="en-US" sz="2000" dirty="0"/>
              <a:t> (</a:t>
            </a:r>
            <a:r>
              <a:rPr lang="en-US" sz="2000" dirty="0" err="1"/>
              <a:t>FreezerState</a:t>
            </a:r>
            <a:r>
              <a:rPr lang="en-US" sz="2000" dirty="0"/>
              <a:t>, Content): Altering these properties will trigger a </a:t>
            </a:r>
            <a:r>
              <a:rPr lang="en-US" sz="2000" dirty="0" err="1"/>
              <a:t>send_events</a:t>
            </a:r>
            <a:r>
              <a:rPr lang="en-US" sz="2000" dirty="0"/>
              <a:t> message to the Event Hub.</a:t>
            </a:r>
          </a:p>
          <a:p>
            <a:pPr lvl="0" algn="ctr"/>
            <a:endParaRPr lang="en-US" sz="2000" dirty="0"/>
          </a:p>
          <a:p>
            <a:pPr lvl="0" algn="ctr"/>
            <a:r>
              <a:rPr lang="en-US" sz="2000" b="1" i="1" dirty="0"/>
              <a:t>Send Events Periodically Properties</a:t>
            </a:r>
            <a:r>
              <a:rPr lang="en-US" sz="2000" dirty="0"/>
              <a:t> (</a:t>
            </a:r>
            <a:r>
              <a:rPr lang="en-US" sz="2000" dirty="0" err="1"/>
              <a:t>FreezerTemperature</a:t>
            </a:r>
            <a:r>
              <a:rPr lang="en-US" sz="2000" dirty="0"/>
              <a:t>, </a:t>
            </a:r>
            <a:r>
              <a:rPr lang="en-US" sz="2000" dirty="0" err="1"/>
              <a:t>CoolLiquidLevel</a:t>
            </a:r>
            <a:r>
              <a:rPr lang="en-US" sz="2000" dirty="0"/>
              <a:t>) : Propagating changes to this kind of properties will typically be done by a background task which periodically send the state to the Event Hub.	</a:t>
            </a:r>
          </a:p>
          <a:p>
            <a:pPr algn="ctr"/>
            <a:endParaRPr lang="en-US" dirty="0">
              <a:solidFill>
                <a:schemeClr val="accent3"/>
              </a:solidFill>
            </a:endParaRPr>
          </a:p>
        </p:txBody>
      </p:sp>
    </p:spTree>
    <p:extLst>
      <p:ext uri="{BB962C8B-B14F-4D97-AF65-F5344CB8AC3E}">
        <p14:creationId xmlns:p14="http://schemas.microsoft.com/office/powerpoint/2010/main" val="364329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874" y="99753"/>
            <a:ext cx="7766936" cy="1221969"/>
          </a:xfrm>
        </p:spPr>
        <p:txBody>
          <a:bodyPr/>
          <a:lstStyle/>
          <a:p>
            <a:pPr algn="ctr"/>
            <a:r>
              <a:rPr lang="nl-BE" sz="3600" dirty="0" err="1"/>
              <a:t>Analyzing</a:t>
            </a:r>
            <a:r>
              <a:rPr lang="nl-BE" sz="3600" dirty="0"/>
              <a:t>, Processing &amp; Reporting </a:t>
            </a:r>
            <a:r>
              <a:rPr lang="nl-BE" sz="4400" dirty="0" err="1"/>
              <a:t>SmartFreezer</a:t>
            </a:r>
            <a:r>
              <a:rPr lang="nl-BE" sz="3600" dirty="0"/>
              <a:t> </a:t>
            </a:r>
            <a:r>
              <a:rPr lang="nl-BE" sz="3600" dirty="0" err="1"/>
              <a:t>Telemetry</a:t>
            </a:r>
            <a:r>
              <a:rPr lang="nl-BE" sz="3600" dirty="0"/>
              <a:t> Data</a:t>
            </a:r>
            <a:endParaRPr lang="en-US" sz="3600" dirty="0"/>
          </a:p>
        </p:txBody>
      </p:sp>
      <p:pic>
        <p:nvPicPr>
          <p:cNvPr id="4" name="Afbeelding 84"/>
          <p:cNvPicPr/>
          <p:nvPr/>
        </p:nvPicPr>
        <p:blipFill>
          <a:blip r:embed="rId2"/>
          <a:stretch>
            <a:fillRect/>
          </a:stretch>
        </p:blipFill>
        <p:spPr>
          <a:xfrm>
            <a:off x="1197995" y="1396537"/>
            <a:ext cx="7995881" cy="5020888"/>
          </a:xfrm>
          <a:prstGeom prst="rect">
            <a:avLst/>
          </a:prstGeom>
        </p:spPr>
      </p:pic>
      <p:pic>
        <p:nvPicPr>
          <p:cNvPr id="8194" name="Picture 2" descr="See the source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19651" y="2269814"/>
            <a:ext cx="579566" cy="4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11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723</Words>
  <Application>Microsoft Office PowerPoint</Application>
  <PresentationFormat>Grand écran</PresentationFormat>
  <Paragraphs>44</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Times New Roman</vt:lpstr>
      <vt:lpstr>Trebuchet MS</vt:lpstr>
      <vt:lpstr>Wingdings 3</vt:lpstr>
      <vt:lpstr>Facet</vt:lpstr>
      <vt:lpstr>Azure Event Hubs &amp;  Streaming Analytics  for IoT Solutions</vt:lpstr>
      <vt:lpstr>What are Event Hubs ?</vt:lpstr>
      <vt:lpstr>What are Streaming Analytics ?</vt:lpstr>
      <vt:lpstr>Event Hubs vs IoT Hubs</vt:lpstr>
      <vt:lpstr>Main difference between Event/IoT Hub</vt:lpstr>
      <vt:lpstr>The Demo Scenario</vt:lpstr>
      <vt:lpstr>Freezer Simulator </vt:lpstr>
      <vt:lpstr>Freezer Simulator Characteristics</vt:lpstr>
      <vt:lpstr>Analyzing, Processing &amp; Reporting SmartFreezer Telemetry Data</vt:lpstr>
      <vt:lpstr>Event Hub Namespace</vt:lpstr>
      <vt:lpstr>Understand Partitions</vt:lpstr>
      <vt:lpstr>Understand Consumer Groups</vt:lpstr>
      <vt:lpstr>Let’s demo …</vt:lpstr>
      <vt:lpstr>Any Question ?</vt:lpstr>
    </vt:vector>
  </TitlesOfParts>
  <Company>Realdolmen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Event Hubs &amp;  Streaming Analytics  for IoT Solutions</dc:title>
  <dc:creator>Emmanuel Nuyttens</dc:creator>
  <cp:lastModifiedBy>Nuyttens Emmanuel</cp:lastModifiedBy>
  <cp:revision>16</cp:revision>
  <dcterms:created xsi:type="dcterms:W3CDTF">2019-06-11T18:20:14Z</dcterms:created>
  <dcterms:modified xsi:type="dcterms:W3CDTF">2019-06-12T07:28:54Z</dcterms:modified>
</cp:coreProperties>
</file>