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41" r:id="rId2"/>
    <p:sldId id="336" r:id="rId3"/>
    <p:sldId id="319" r:id="rId4"/>
    <p:sldId id="342" r:id="rId5"/>
    <p:sldId id="338" r:id="rId6"/>
    <p:sldId id="348" r:id="rId7"/>
    <p:sldId id="333" r:id="rId8"/>
    <p:sldId id="349" r:id="rId9"/>
    <p:sldId id="347" r:id="rId10"/>
    <p:sldId id="30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E5FF"/>
    <a:srgbClr val="000000"/>
    <a:srgbClr val="B7EAFF"/>
    <a:srgbClr val="143671"/>
    <a:srgbClr val="091934"/>
    <a:srgbClr val="B8EAFF"/>
    <a:srgbClr val="9CDFFF"/>
    <a:srgbClr val="0969EA"/>
    <a:srgbClr val="3269EA"/>
    <a:srgbClr val="B7EA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53" autoAdjust="0"/>
    <p:restoredTop sz="56015" autoAdjust="0"/>
  </p:normalViewPr>
  <p:slideViewPr>
    <p:cSldViewPr snapToGrid="0">
      <p:cViewPr>
        <p:scale>
          <a:sx n="42" d="100"/>
          <a:sy n="42" d="100"/>
        </p:scale>
        <p:origin x="49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036CFB-0FE5-4D36-B3E7-D507E203DE3E}" type="datetimeFigureOut">
              <a:rPr lang="en-US" smtClean="0"/>
              <a:t>7/24/2020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320689-4C62-47FF-95F1-F9E37C044B5A}" type="slidenum">
              <a:rPr lang="en-US" smtClean="0"/>
              <a:t>‹#›</a:t>
            </a:fld>
            <a:endParaRPr lang="en-US"/>
          </a:p>
        </p:txBody>
      </p:sp>
    </p:spTree>
    <p:extLst>
      <p:ext uri="{BB962C8B-B14F-4D97-AF65-F5344CB8AC3E}">
        <p14:creationId xmlns:p14="http://schemas.microsoft.com/office/powerpoint/2010/main" val="1383778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zillow.com/research/data/"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AAE5FF"/>
              </a:buClr>
              <a:buSzTx/>
              <a:buFont typeface="Arial" panose="020B0604020202020204" pitchFamily="34" charset="0"/>
              <a:buNone/>
              <a:tabLst/>
              <a:defRPr/>
            </a:pPr>
            <a:r>
              <a:rPr lang="en-US" sz="1200" kern="1200" dirty="0">
                <a:solidFill>
                  <a:schemeClr val="tx1"/>
                </a:solidFill>
                <a:latin typeface="+mn-lt"/>
                <a:ea typeface="+mn-ea"/>
                <a:cs typeface="+mn-cs"/>
              </a:rPr>
              <a:t>For this project, housing data from Zillow was analyzed to gain insights for potential home buyers and sellers. Everyone will probably purchase or sell a home one day, so I felt the housing market was a relatable topic for most people.</a:t>
            </a:r>
          </a:p>
          <a:p>
            <a:pPr marL="0" marR="0" lvl="0" indent="0" algn="l" defTabSz="914400" rtl="0" eaLnBrk="1" fontAlgn="auto" latinLnBrk="0" hangingPunct="1">
              <a:lnSpc>
                <a:spcPct val="100000"/>
              </a:lnSpc>
              <a:spcBef>
                <a:spcPts val="0"/>
              </a:spcBef>
              <a:spcAft>
                <a:spcPts val="0"/>
              </a:spcAft>
              <a:buClr>
                <a:srgbClr val="AAE5FF"/>
              </a:buClr>
              <a:buSzTx/>
              <a:buFont typeface="Arial" panose="020B0604020202020204" pitchFamily="34" charset="0"/>
              <a:buNone/>
              <a:tabLst/>
              <a:defRPr/>
            </a:pPr>
            <a:endParaRPr lang="en-US"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
                <a:srgbClr val="AAE5FF"/>
              </a:buClr>
              <a:buSzTx/>
              <a:buFont typeface="Arial" panose="020B0604020202020204" pitchFamily="34" charset="0"/>
              <a:buNone/>
              <a:tabLst/>
              <a:defRPr/>
            </a:pPr>
            <a:r>
              <a:rPr lang="en-US" sz="1200" kern="1200" dirty="0">
                <a:solidFill>
                  <a:schemeClr val="tx1"/>
                </a:solidFill>
                <a:latin typeface="+mn-lt"/>
                <a:ea typeface="+mn-ea"/>
                <a:cs typeface="+mn-cs"/>
              </a:rPr>
              <a:t>December was hypothesized to be the best month to purchase a home with the lowest prices.  People are busy with holiday activities and the weather is cold so I didn’t think people would be too busy focused on home buying.  I assumed there would be lower competition which would therefore drive down prices.  </a:t>
            </a:r>
          </a:p>
          <a:p>
            <a:pPr marL="0" marR="0" lvl="0" indent="0" algn="l" defTabSz="914400" rtl="0" eaLnBrk="1" fontAlgn="auto" latinLnBrk="0" hangingPunct="1">
              <a:lnSpc>
                <a:spcPct val="100000"/>
              </a:lnSpc>
              <a:spcBef>
                <a:spcPts val="0"/>
              </a:spcBef>
              <a:spcAft>
                <a:spcPts val="0"/>
              </a:spcAft>
              <a:buClr>
                <a:srgbClr val="AAE5FF"/>
              </a:buClr>
              <a:buSzTx/>
              <a:buFont typeface="Arial" panose="020B0604020202020204" pitchFamily="34" charset="0"/>
              <a:buNone/>
              <a:tabLst/>
              <a:defRPr/>
            </a:pPr>
            <a:endParaRPr lang="en-US"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
                <a:srgbClr val="AAE5FF"/>
              </a:buClr>
              <a:buSzTx/>
              <a:buFont typeface="Arial" panose="020B0604020202020204" pitchFamily="34" charset="0"/>
              <a:buNone/>
              <a:tabLst/>
              <a:defRPr/>
            </a:pPr>
            <a:r>
              <a:rPr lang="en-US" sz="1200" kern="1200" dirty="0">
                <a:solidFill>
                  <a:schemeClr val="tx1"/>
                </a:solidFill>
                <a:latin typeface="+mn-lt"/>
                <a:ea typeface="+mn-ea"/>
                <a:cs typeface="+mn-cs"/>
              </a:rPr>
              <a:t>May was hypothesized to be the worst month to purchase a home with the highest prices.  The reason being, spring time tends to be a popular season for home buying, the weather is warm and I assumed there would be higher competition which would drive up prices.  </a:t>
            </a:r>
          </a:p>
          <a:p>
            <a:pPr marL="0" indent="0">
              <a:buClr>
                <a:srgbClr val="AAE5FF"/>
              </a:buClr>
              <a:buFont typeface="Arial" panose="020B0604020202020204" pitchFamily="34" charset="0"/>
              <a:buNone/>
            </a:pPr>
            <a:endParaRPr lang="en-US" sz="1200" b="1" dirty="0">
              <a:solidFill>
                <a:schemeClr val="tx2"/>
              </a:solidFill>
              <a:latin typeface="Candara" panose="020E0502030303020204" pitchFamily="34" charset="0"/>
              <a:cs typeface="Aharoni" panose="02010803020104030203" pitchFamily="2" charset="-79"/>
            </a:endParaRPr>
          </a:p>
        </p:txBody>
      </p:sp>
      <p:sp>
        <p:nvSpPr>
          <p:cNvPr id="4" name="Slide Number Placeholder 3"/>
          <p:cNvSpPr>
            <a:spLocks noGrp="1"/>
          </p:cNvSpPr>
          <p:nvPr>
            <p:ph type="sldNum" sz="quarter" idx="10"/>
          </p:nvPr>
        </p:nvSpPr>
        <p:spPr/>
        <p:txBody>
          <a:bodyPr/>
          <a:lstStyle/>
          <a:p>
            <a:fld id="{9A320689-4C62-47FF-95F1-F9E37C044B5A}" type="slidenum">
              <a:rPr lang="en-US" smtClean="0"/>
              <a:t>2</a:t>
            </a:fld>
            <a:endParaRPr lang="en-US"/>
          </a:p>
        </p:txBody>
      </p:sp>
    </p:spTree>
    <p:extLst>
      <p:ext uri="{BB962C8B-B14F-4D97-AF65-F5344CB8AC3E}">
        <p14:creationId xmlns:p14="http://schemas.microsoft.com/office/powerpoint/2010/main" val="3582188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questions motivated for the analysis.</a:t>
            </a:r>
          </a:p>
        </p:txBody>
      </p:sp>
      <p:sp>
        <p:nvSpPr>
          <p:cNvPr id="4" name="Slide Number Placeholder 3"/>
          <p:cNvSpPr>
            <a:spLocks noGrp="1"/>
          </p:cNvSpPr>
          <p:nvPr>
            <p:ph type="sldNum" sz="quarter" idx="10"/>
          </p:nvPr>
        </p:nvSpPr>
        <p:spPr/>
        <p:txBody>
          <a:bodyPr/>
          <a:lstStyle/>
          <a:p>
            <a:fld id="{9A320689-4C62-47FF-95F1-F9E37C044B5A}" type="slidenum">
              <a:rPr lang="en-US" smtClean="0"/>
              <a:t>3</a:t>
            </a:fld>
            <a:endParaRPr lang="en-US"/>
          </a:p>
        </p:txBody>
      </p:sp>
    </p:spTree>
    <p:extLst>
      <p:ext uri="{BB962C8B-B14F-4D97-AF65-F5344CB8AC3E}">
        <p14:creationId xmlns:p14="http://schemas.microsoft.com/office/powerpoint/2010/main" val="2682458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Housing data was found on </a:t>
            </a:r>
            <a:r>
              <a:rPr lang="en-US" dirty="0">
                <a:hlinkClick r:id="rId3"/>
              </a:rPr>
              <a:t>https://www.zillow.com/research/data/</a:t>
            </a:r>
            <a:r>
              <a:rPr lang="en-US" dirty="0"/>
              <a:t> which contained seasonally adjusted prices for the United States and Minnesota.  The scope includes data from 2009 - 2019.  The programming was conducted in Python using a couple libraries.  Pandas was used to create data frames and filter the data.  Matplotlib was used to create the charts.  </a:t>
            </a:r>
            <a:endParaRPr lang="en-US" sz="120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A320689-4C62-47FF-95F1-F9E37C044B5A}" type="slidenum">
              <a:rPr lang="en-US" smtClean="0"/>
              <a:t>4</a:t>
            </a:fld>
            <a:endParaRPr lang="en-US"/>
          </a:p>
        </p:txBody>
      </p:sp>
    </p:spTree>
    <p:extLst>
      <p:ext uri="{BB962C8B-B14F-4D97-AF65-F5344CB8AC3E}">
        <p14:creationId xmlns:p14="http://schemas.microsoft.com/office/powerpoint/2010/main" val="3499889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2017 to 2019, you can see a general trend upwards for home prices for the US.  </a:t>
            </a:r>
          </a:p>
          <a:p>
            <a:endParaRPr lang="en-US" dirty="0"/>
          </a:p>
          <a:p>
            <a:r>
              <a:rPr lang="en-US" dirty="0"/>
              <a:t>There appears to be a high point in March/April but it only happens in 2 out of the 3 years.  It's not sufficient enough to draw conclusions about an optimal month.  </a:t>
            </a:r>
          </a:p>
          <a:p>
            <a:endParaRPr lang="en-US" dirty="0"/>
          </a:p>
          <a:p>
            <a:r>
              <a:rPr lang="en-US" dirty="0"/>
              <a:t>Overall, you can see prices increased over the three years.  </a:t>
            </a:r>
          </a:p>
          <a:p>
            <a:endParaRPr lang="en-US" dirty="0"/>
          </a:p>
          <a:p>
            <a:r>
              <a:rPr lang="en-US" dirty="0"/>
              <a:t>Contrary to the hypothesis, prices seem to be high in December towards the end of the year, as prices increase throughout the year. </a:t>
            </a:r>
          </a:p>
        </p:txBody>
      </p:sp>
      <p:sp>
        <p:nvSpPr>
          <p:cNvPr id="4" name="Slide Number Placeholder 3"/>
          <p:cNvSpPr>
            <a:spLocks noGrp="1"/>
          </p:cNvSpPr>
          <p:nvPr>
            <p:ph type="sldNum" sz="quarter" idx="10"/>
          </p:nvPr>
        </p:nvSpPr>
        <p:spPr/>
        <p:txBody>
          <a:bodyPr/>
          <a:lstStyle/>
          <a:p>
            <a:fld id="{9A320689-4C62-47FF-95F1-F9E37C044B5A}" type="slidenum">
              <a:rPr lang="en-US" smtClean="0"/>
              <a:t>5</a:t>
            </a:fld>
            <a:endParaRPr lang="en-US"/>
          </a:p>
        </p:txBody>
      </p:sp>
    </p:spTree>
    <p:extLst>
      <p:ext uri="{BB962C8B-B14F-4D97-AF65-F5344CB8AC3E}">
        <p14:creationId xmlns:p14="http://schemas.microsoft.com/office/powerpoint/2010/main" val="541616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shows Minnesota is a little more volatile compared to the US market, with more peaks and valleys from 2017-2019.  </a:t>
            </a:r>
          </a:p>
          <a:p>
            <a:endParaRPr lang="en-US" dirty="0"/>
          </a:p>
          <a:p>
            <a:r>
              <a:rPr lang="en-US" dirty="0"/>
              <a:t>There aren’t any consistent patterns in regards to month compared to home prices, so again you can’t really draw any conclusions on an optimal month to purchase a home.  </a:t>
            </a:r>
          </a:p>
          <a:p>
            <a:endParaRPr lang="en-US" dirty="0"/>
          </a:p>
          <a:p>
            <a:r>
              <a:rPr lang="en-US" dirty="0"/>
              <a:t>Again the hypothesis of December being the best month to purchase a home is rejected.  </a:t>
            </a:r>
          </a:p>
        </p:txBody>
      </p:sp>
      <p:sp>
        <p:nvSpPr>
          <p:cNvPr id="4" name="Slide Number Placeholder 3"/>
          <p:cNvSpPr>
            <a:spLocks noGrp="1"/>
          </p:cNvSpPr>
          <p:nvPr>
            <p:ph type="sldNum" sz="quarter" idx="10"/>
          </p:nvPr>
        </p:nvSpPr>
        <p:spPr/>
        <p:txBody>
          <a:bodyPr/>
          <a:lstStyle/>
          <a:p>
            <a:fld id="{9A320689-4C62-47FF-95F1-F9E37C044B5A}" type="slidenum">
              <a:rPr lang="en-US" smtClean="0"/>
              <a:t>6</a:t>
            </a:fld>
            <a:endParaRPr lang="en-US"/>
          </a:p>
        </p:txBody>
      </p:sp>
    </p:spTree>
    <p:extLst>
      <p:ext uri="{BB962C8B-B14F-4D97-AF65-F5344CB8AC3E}">
        <p14:creationId xmlns:p14="http://schemas.microsoft.com/office/powerpoint/2010/main" val="123990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with this chart, there are not any visible relationships between home prices and month.</a:t>
            </a:r>
          </a:p>
          <a:p>
            <a:endParaRPr lang="en-US" dirty="0"/>
          </a:p>
          <a:p>
            <a:r>
              <a:rPr lang="en-US" dirty="0"/>
              <a:t>You can see the housing market did bounce back from the economic recession in 2009 - 2011. </a:t>
            </a:r>
            <a:r>
              <a:rPr lang="en-US" b="0" i="0" dirty="0">
                <a:solidFill>
                  <a:srgbClr val="000000"/>
                </a:solidFill>
                <a:effectLst/>
                <a:latin typeface="Helvetica Neue"/>
              </a:rPr>
              <a:t>In those years you see home prices declining from left to right at the bottom of the graph. As time passes, housing prices start to continually increase up until 2019.</a:t>
            </a:r>
            <a:endParaRPr lang="en-US" dirty="0"/>
          </a:p>
          <a:p>
            <a:endParaRPr lang="en-US" dirty="0"/>
          </a:p>
        </p:txBody>
      </p:sp>
      <p:sp>
        <p:nvSpPr>
          <p:cNvPr id="4" name="Slide Number Placeholder 3"/>
          <p:cNvSpPr>
            <a:spLocks noGrp="1"/>
          </p:cNvSpPr>
          <p:nvPr>
            <p:ph type="sldNum" sz="quarter" idx="10"/>
          </p:nvPr>
        </p:nvSpPr>
        <p:spPr/>
        <p:txBody>
          <a:bodyPr/>
          <a:lstStyle/>
          <a:p>
            <a:fld id="{9A320689-4C62-47FF-95F1-F9E37C044B5A}" type="slidenum">
              <a:rPr lang="en-US" smtClean="0"/>
              <a:t>7</a:t>
            </a:fld>
            <a:endParaRPr lang="en-US"/>
          </a:p>
        </p:txBody>
      </p:sp>
    </p:spTree>
    <p:extLst>
      <p:ext uri="{BB962C8B-B14F-4D97-AF65-F5344CB8AC3E}">
        <p14:creationId xmlns:p14="http://schemas.microsoft.com/office/powerpoint/2010/main" val="2576601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MN housing prices follow a similar pattern to the US Market .   During those years (in yellow and green) home prices home prices start to decline and then they hit an all time low in 2011. From 2009 to 2011, home values declined by 3% each year.  In 2012, prices shot up by 9-10%.  Then after, they increased by 4.5% to 5.5% each year until 2019. </a:t>
            </a:r>
          </a:p>
        </p:txBody>
      </p:sp>
      <p:sp>
        <p:nvSpPr>
          <p:cNvPr id="4" name="Slide Number Placeholder 3"/>
          <p:cNvSpPr>
            <a:spLocks noGrp="1"/>
          </p:cNvSpPr>
          <p:nvPr>
            <p:ph type="sldNum" sz="quarter" idx="10"/>
          </p:nvPr>
        </p:nvSpPr>
        <p:spPr/>
        <p:txBody>
          <a:bodyPr/>
          <a:lstStyle/>
          <a:p>
            <a:fld id="{9A320689-4C62-47FF-95F1-F9E37C044B5A}" type="slidenum">
              <a:rPr lang="en-US" smtClean="0"/>
              <a:t>8</a:t>
            </a:fld>
            <a:endParaRPr lang="en-US"/>
          </a:p>
        </p:txBody>
      </p:sp>
    </p:spTree>
    <p:extLst>
      <p:ext uri="{BB962C8B-B14F-4D97-AF65-F5344CB8AC3E}">
        <p14:creationId xmlns:p14="http://schemas.microsoft.com/office/powerpoint/2010/main" val="3510479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reviewing the data, there doesn’t appear to be an optimal month to purchase a home.  Fluctuations in home prices are random when you compare them on a month to month basis.  There are different peaks and valleys but none of them seem to be consistent.  </a:t>
            </a:r>
          </a:p>
          <a:p>
            <a:endParaRPr lang="en-US" dirty="0"/>
          </a:p>
          <a:p>
            <a:r>
              <a:rPr lang="en-US" dirty="0"/>
              <a:t>Changes in prices seem to be motivated by external factors, instead of the time of year.  Additional analysis could be conducted to see if there are relationships between home prices and economic factors.  </a:t>
            </a:r>
          </a:p>
          <a:p>
            <a:endParaRPr lang="en-US" dirty="0"/>
          </a:p>
          <a:p>
            <a:r>
              <a:rPr lang="en-US" dirty="0"/>
              <a:t>The housing market has rebounded significantly since the collapse, with prices getting back to their pre-recession values by the end of 2012.  Since 2013, prices have risen favorably around 4-6%.  Financial experts consider houses a “moderate” risk investment which typically yield a return of 3%.  That being said, from 2013-2019</a:t>
            </a:r>
            <a:r>
              <a:rPr lang="en-US"/>
              <a:t>, the return </a:t>
            </a:r>
            <a:r>
              <a:rPr lang="en-US" dirty="0"/>
              <a:t>on home purchases is above average.  </a:t>
            </a:r>
          </a:p>
        </p:txBody>
      </p:sp>
      <p:sp>
        <p:nvSpPr>
          <p:cNvPr id="4" name="Slide Number Placeholder 3"/>
          <p:cNvSpPr>
            <a:spLocks noGrp="1"/>
          </p:cNvSpPr>
          <p:nvPr>
            <p:ph type="sldNum" sz="quarter" idx="10"/>
          </p:nvPr>
        </p:nvSpPr>
        <p:spPr/>
        <p:txBody>
          <a:bodyPr/>
          <a:lstStyle/>
          <a:p>
            <a:fld id="{9A320689-4C62-47FF-95F1-F9E37C044B5A}" type="slidenum">
              <a:rPr lang="en-US" smtClean="0"/>
              <a:t>9</a:t>
            </a:fld>
            <a:endParaRPr lang="en-US"/>
          </a:p>
        </p:txBody>
      </p:sp>
    </p:spTree>
    <p:extLst>
      <p:ext uri="{BB962C8B-B14F-4D97-AF65-F5344CB8AC3E}">
        <p14:creationId xmlns:p14="http://schemas.microsoft.com/office/powerpoint/2010/main" val="3918720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311BD68B-A58E-4893-AC95-BE255A740DB8}"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120B67-3D48-4CB0-AD92-77F88406044F}" type="slidenum">
              <a:rPr lang="en-US" smtClean="0"/>
              <a:t>‹#›</a:t>
            </a:fld>
            <a:endParaRPr lang="en-US"/>
          </a:p>
        </p:txBody>
      </p:sp>
    </p:spTree>
    <p:extLst>
      <p:ext uri="{BB962C8B-B14F-4D97-AF65-F5344CB8AC3E}">
        <p14:creationId xmlns:p14="http://schemas.microsoft.com/office/powerpoint/2010/main" val="3035941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08234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11BD68B-A58E-4893-AC95-BE255A740DB8}"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120B67-3D48-4CB0-AD92-77F88406044F}" type="slidenum">
              <a:rPr lang="en-US" smtClean="0"/>
              <a:t>‹#›</a:t>
            </a:fld>
            <a:endParaRPr lang="en-US"/>
          </a:p>
        </p:txBody>
      </p:sp>
    </p:spTree>
    <p:extLst>
      <p:ext uri="{BB962C8B-B14F-4D97-AF65-F5344CB8AC3E}">
        <p14:creationId xmlns:p14="http://schemas.microsoft.com/office/powerpoint/2010/main" val="2989821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11BD68B-A58E-4893-AC95-BE255A740DB8}" type="datetimeFigureOut">
              <a:rPr lang="en-US" smtClean="0"/>
              <a:t>7/24/2020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120B67-3D48-4CB0-AD92-77F88406044F}" type="slidenum">
              <a:rPr lang="en-US" smtClean="0"/>
              <a:t>‹#›</a:t>
            </a:fld>
            <a:endParaRPr lang="en-US"/>
          </a:p>
        </p:txBody>
      </p:sp>
    </p:spTree>
    <p:extLst>
      <p:ext uri="{BB962C8B-B14F-4D97-AF65-F5344CB8AC3E}">
        <p14:creationId xmlns:p14="http://schemas.microsoft.com/office/powerpoint/2010/main" val="1359809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1BD68B-A58E-4893-AC95-BE255A740DB8}" type="datetimeFigureOut">
              <a:rPr lang="en-US" smtClean="0"/>
              <a:t>7/24/2020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120B67-3D48-4CB0-AD92-77F88406044F}" type="slidenum">
              <a:rPr lang="en-US" smtClean="0"/>
              <a:t>‹#›</a:t>
            </a:fld>
            <a:endParaRPr lang="en-US"/>
          </a:p>
        </p:txBody>
      </p:sp>
    </p:spTree>
    <p:extLst>
      <p:ext uri="{BB962C8B-B14F-4D97-AF65-F5344CB8AC3E}">
        <p14:creationId xmlns:p14="http://schemas.microsoft.com/office/powerpoint/2010/main" val="711621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1BD68B-A58E-4893-AC95-BE255A740DB8}" type="datetimeFigureOut">
              <a:rPr lang="en-US" smtClean="0"/>
              <a:t>7/24/2020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120B67-3D48-4CB0-AD92-77F88406044F}" type="slidenum">
              <a:rPr lang="en-US" smtClean="0"/>
              <a:t>‹#›</a:t>
            </a:fld>
            <a:endParaRPr lang="en-US"/>
          </a:p>
        </p:txBody>
      </p:sp>
    </p:spTree>
    <p:extLst>
      <p:ext uri="{BB962C8B-B14F-4D97-AF65-F5344CB8AC3E}">
        <p14:creationId xmlns:p14="http://schemas.microsoft.com/office/powerpoint/2010/main" val="1460011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1BD68B-A58E-4893-AC95-BE255A740DB8}" type="datetimeFigureOut">
              <a:rPr lang="en-US" smtClean="0"/>
              <a:t>7/24/2020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120B67-3D48-4CB0-AD92-77F88406044F}" type="slidenum">
              <a:rPr lang="en-US" smtClean="0"/>
              <a:t>‹#›</a:t>
            </a:fld>
            <a:endParaRPr lang="en-US"/>
          </a:p>
        </p:txBody>
      </p:sp>
    </p:spTree>
    <p:extLst>
      <p:ext uri="{BB962C8B-B14F-4D97-AF65-F5344CB8AC3E}">
        <p14:creationId xmlns:p14="http://schemas.microsoft.com/office/powerpoint/2010/main" val="1376216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1BD68B-A58E-4893-AC95-BE255A740DB8}"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120B67-3D48-4CB0-AD92-77F88406044F}" type="slidenum">
              <a:rPr lang="en-US" smtClean="0"/>
              <a:t>‹#›</a:t>
            </a:fld>
            <a:endParaRPr lang="en-US"/>
          </a:p>
        </p:txBody>
      </p:sp>
    </p:spTree>
    <p:extLst>
      <p:ext uri="{BB962C8B-B14F-4D97-AF65-F5344CB8AC3E}">
        <p14:creationId xmlns:p14="http://schemas.microsoft.com/office/powerpoint/2010/main" val="210240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1BD68B-A58E-4893-AC95-BE255A740DB8}"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120B67-3D48-4CB0-AD92-77F88406044F}" type="slidenum">
              <a:rPr lang="en-US" smtClean="0"/>
              <a:t>‹#›</a:t>
            </a:fld>
            <a:endParaRPr lang="en-US"/>
          </a:p>
        </p:txBody>
      </p:sp>
    </p:spTree>
    <p:extLst>
      <p:ext uri="{BB962C8B-B14F-4D97-AF65-F5344CB8AC3E}">
        <p14:creationId xmlns:p14="http://schemas.microsoft.com/office/powerpoint/2010/main" val="2213089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1BD68B-A58E-4893-AC95-BE255A740DB8}" type="datetimeFigureOut">
              <a:rPr lang="en-US" smtClean="0"/>
              <a:t>7/24/2020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120B67-3D48-4CB0-AD92-77F88406044F}" type="slidenum">
              <a:rPr lang="en-US" smtClean="0"/>
              <a:t>‹#›</a:t>
            </a:fld>
            <a:endParaRPr lang="en-US"/>
          </a:p>
        </p:txBody>
      </p:sp>
    </p:spTree>
    <p:extLst>
      <p:ext uri="{BB962C8B-B14F-4D97-AF65-F5344CB8AC3E}">
        <p14:creationId xmlns:p14="http://schemas.microsoft.com/office/powerpoint/2010/main" val="3930792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6" r:id="rId5"/>
    <p:sldLayoutId id="2147483657" r:id="rId6"/>
    <p:sldLayoutId id="2147483658" r:id="rId7"/>
    <p:sldLayoutId id="2147483659"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D40B4D8-ADA9-4397-8E2C-EA92BB095743}"/>
              </a:ext>
            </a:extLst>
          </p:cNvPr>
          <p:cNvSpPr/>
          <p:nvPr/>
        </p:nvSpPr>
        <p:spPr>
          <a:xfrm>
            <a:off x="255940" y="4143494"/>
            <a:ext cx="2223686" cy="2308324"/>
          </a:xfrm>
          <a:prstGeom prst="rect">
            <a:avLst/>
          </a:prstGeom>
        </p:spPr>
        <p:txBody>
          <a:bodyPr wrap="none">
            <a:spAutoFit/>
          </a:bodyPr>
          <a:lstStyle/>
          <a:p>
            <a:r>
              <a:rPr lang="en-US" sz="7200" b="1" dirty="0">
                <a:solidFill>
                  <a:srgbClr val="AAE5FF"/>
                </a:solidFill>
                <a:latin typeface="Rockwell" panose="02060603020205020403" pitchFamily="18" charset="0"/>
              </a:rPr>
              <a:t>APR</a:t>
            </a:r>
          </a:p>
          <a:p>
            <a:r>
              <a:rPr lang="en-US" sz="7200" b="1" dirty="0">
                <a:solidFill>
                  <a:srgbClr val="AAE5FF"/>
                </a:solidFill>
                <a:latin typeface="Rockwell" panose="02060603020205020403" pitchFamily="18" charset="0"/>
              </a:rPr>
              <a:t>2020</a:t>
            </a:r>
            <a:endParaRPr lang="en-US" sz="7200" dirty="0"/>
          </a:p>
        </p:txBody>
      </p:sp>
      <p:sp>
        <p:nvSpPr>
          <p:cNvPr id="4" name="Rectangle 3">
            <a:extLst>
              <a:ext uri="{FF2B5EF4-FFF2-40B4-BE49-F238E27FC236}">
                <a16:creationId xmlns:a16="http://schemas.microsoft.com/office/drawing/2014/main" id="{44401FCA-403C-4146-8E7F-6288D23B3043}"/>
              </a:ext>
            </a:extLst>
          </p:cNvPr>
          <p:cNvSpPr/>
          <p:nvPr/>
        </p:nvSpPr>
        <p:spPr>
          <a:xfrm>
            <a:off x="2479626" y="2707512"/>
            <a:ext cx="9299540" cy="769441"/>
          </a:xfrm>
          <a:prstGeom prst="rect">
            <a:avLst/>
          </a:prstGeom>
        </p:spPr>
        <p:txBody>
          <a:bodyPr wrap="square">
            <a:spAutoFit/>
          </a:bodyPr>
          <a:lstStyle/>
          <a:p>
            <a:r>
              <a:rPr lang="en-US" sz="4400" b="1" dirty="0">
                <a:solidFill>
                  <a:srgbClr val="AAE5FF"/>
                </a:solidFill>
                <a:latin typeface="Rockwell" panose="02060603020205020403" pitchFamily="18" charset="0"/>
              </a:rPr>
              <a:t>Housing Market Analysis</a:t>
            </a:r>
          </a:p>
        </p:txBody>
      </p:sp>
      <p:sp>
        <p:nvSpPr>
          <p:cNvPr id="6" name="Rectangle 5">
            <a:extLst>
              <a:ext uri="{FF2B5EF4-FFF2-40B4-BE49-F238E27FC236}">
                <a16:creationId xmlns:a16="http://schemas.microsoft.com/office/drawing/2014/main" id="{7D4A15F5-B82E-4721-A473-3E575D4EA62F}"/>
              </a:ext>
            </a:extLst>
          </p:cNvPr>
          <p:cNvSpPr/>
          <p:nvPr/>
        </p:nvSpPr>
        <p:spPr>
          <a:xfrm>
            <a:off x="5055575" y="3418226"/>
            <a:ext cx="2080849" cy="461665"/>
          </a:xfrm>
          <a:prstGeom prst="rect">
            <a:avLst/>
          </a:prstGeom>
        </p:spPr>
        <p:txBody>
          <a:bodyPr wrap="square">
            <a:spAutoFit/>
          </a:bodyPr>
          <a:lstStyle/>
          <a:p>
            <a:r>
              <a:rPr lang="en-US" sz="2400" b="1" dirty="0">
                <a:solidFill>
                  <a:schemeClr val="tx2"/>
                </a:solidFill>
                <a:latin typeface="Candara" panose="020E0502030303020204" pitchFamily="34" charset="0"/>
                <a:cs typeface="Aharoni" panose="02010803020104030203" pitchFamily="2" charset="-79"/>
              </a:rPr>
              <a:t>Emily Mobley</a:t>
            </a:r>
          </a:p>
        </p:txBody>
      </p:sp>
      <p:sp>
        <p:nvSpPr>
          <p:cNvPr id="7" name="Rectangle 6">
            <a:extLst>
              <a:ext uri="{FF2B5EF4-FFF2-40B4-BE49-F238E27FC236}">
                <a16:creationId xmlns:a16="http://schemas.microsoft.com/office/drawing/2014/main" id="{EC9342EE-3237-424A-8365-FB54FD2D9AA4}"/>
              </a:ext>
            </a:extLst>
          </p:cNvPr>
          <p:cNvSpPr/>
          <p:nvPr/>
        </p:nvSpPr>
        <p:spPr>
          <a:xfrm>
            <a:off x="10880005" y="364631"/>
            <a:ext cx="426721" cy="1569660"/>
          </a:xfrm>
          <a:prstGeom prst="rect">
            <a:avLst/>
          </a:prstGeom>
        </p:spPr>
        <p:txBody>
          <a:bodyPr wrap="square">
            <a:spAutoFit/>
          </a:bodyPr>
          <a:lstStyle/>
          <a:p>
            <a:r>
              <a:rPr lang="en-US" sz="2400" b="1" dirty="0">
                <a:solidFill>
                  <a:srgbClr val="AAE5FF"/>
                </a:solidFill>
                <a:latin typeface="MS Reference Sans Serif" panose="020B0604030504040204" pitchFamily="34" charset="0"/>
              </a:rPr>
              <a:t>2</a:t>
            </a:r>
          </a:p>
          <a:p>
            <a:r>
              <a:rPr lang="en-US" sz="2400" b="1" dirty="0">
                <a:solidFill>
                  <a:srgbClr val="AAE5FF"/>
                </a:solidFill>
                <a:latin typeface="MS Reference Sans Serif" panose="020B0604030504040204" pitchFamily="34" charset="0"/>
              </a:rPr>
              <a:t>0</a:t>
            </a:r>
          </a:p>
          <a:p>
            <a:r>
              <a:rPr lang="en-US" sz="2400" b="1" dirty="0">
                <a:solidFill>
                  <a:srgbClr val="AAE5FF"/>
                </a:solidFill>
                <a:latin typeface="MS Reference Sans Serif" panose="020B0604030504040204" pitchFamily="34" charset="0"/>
              </a:rPr>
              <a:t>2</a:t>
            </a:r>
          </a:p>
          <a:p>
            <a:r>
              <a:rPr lang="en-US" sz="2400" b="1" dirty="0">
                <a:solidFill>
                  <a:srgbClr val="AAE5FF"/>
                </a:solidFill>
                <a:latin typeface="MS Reference Sans Serif" panose="020B0604030504040204" pitchFamily="34" charset="0"/>
              </a:rPr>
              <a:t>0</a:t>
            </a:r>
            <a:endParaRPr lang="en-US" sz="2400" dirty="0">
              <a:latin typeface="MS Reference Sans Serif" panose="020B0604030504040204" pitchFamily="34" charset="0"/>
            </a:endParaRPr>
          </a:p>
        </p:txBody>
      </p:sp>
    </p:spTree>
    <p:extLst>
      <p:ext uri="{BB962C8B-B14F-4D97-AF65-F5344CB8AC3E}">
        <p14:creationId xmlns:p14="http://schemas.microsoft.com/office/powerpoint/2010/main" val="2345533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183" y="355927"/>
            <a:ext cx="4759726" cy="1060433"/>
          </a:xfrm>
        </p:spPr>
        <p:txBody>
          <a:bodyPr>
            <a:noAutofit/>
          </a:bodyPr>
          <a:lstStyle/>
          <a:p>
            <a:r>
              <a:rPr lang="en-US" sz="5400" b="1" dirty="0"/>
              <a:t>Thank you</a:t>
            </a:r>
          </a:p>
        </p:txBody>
      </p:sp>
      <p:sp>
        <p:nvSpPr>
          <p:cNvPr id="6" name="Rectangle 5"/>
          <p:cNvSpPr/>
          <p:nvPr/>
        </p:nvSpPr>
        <p:spPr>
          <a:xfrm>
            <a:off x="4654980" y="2828597"/>
            <a:ext cx="3714993" cy="1908215"/>
          </a:xfrm>
          <a:prstGeom prst="rect">
            <a:avLst/>
          </a:prstGeom>
        </p:spPr>
        <p:txBody>
          <a:bodyPr wrap="square">
            <a:spAutoFit/>
          </a:bodyPr>
          <a:lstStyle/>
          <a:p>
            <a:r>
              <a:rPr lang="en-US" sz="5400" b="1" dirty="0">
                <a:solidFill>
                  <a:schemeClr val="tx2"/>
                </a:solidFill>
                <a:latin typeface="Candara" panose="020E0502030303020204" pitchFamily="34" charset="0"/>
                <a:cs typeface="Aharoni" panose="02010803020104030203" pitchFamily="2" charset="-79"/>
              </a:rPr>
              <a:t>Questions?</a:t>
            </a:r>
          </a:p>
          <a:p>
            <a:endParaRPr lang="en-US" sz="3200" b="1" dirty="0">
              <a:solidFill>
                <a:schemeClr val="tx2"/>
              </a:solidFill>
              <a:latin typeface="Candara" panose="020E0502030303020204" pitchFamily="34" charset="0"/>
              <a:cs typeface="Aharoni" panose="02010803020104030203" pitchFamily="2" charset="-79"/>
            </a:endParaRPr>
          </a:p>
          <a:p>
            <a:endParaRPr lang="en-US" sz="3200" dirty="0">
              <a:solidFill>
                <a:schemeClr val="tx2"/>
              </a:solidFill>
              <a:latin typeface="Candara" panose="020E0502030303020204" pitchFamily="34" charset="0"/>
              <a:cs typeface="Aharoni" panose="02010803020104030203" pitchFamily="2" charset="-79"/>
            </a:endParaRPr>
          </a:p>
        </p:txBody>
      </p:sp>
    </p:spTree>
    <p:extLst>
      <p:ext uri="{BB962C8B-B14F-4D97-AF65-F5344CB8AC3E}">
        <p14:creationId xmlns:p14="http://schemas.microsoft.com/office/powerpoint/2010/main" val="3648145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8234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3092" y="35169"/>
            <a:ext cx="6151064" cy="1395686"/>
          </a:xfrm>
        </p:spPr>
        <p:txBody>
          <a:bodyPr>
            <a:noAutofit/>
          </a:bodyPr>
          <a:lstStyle/>
          <a:p>
            <a:r>
              <a:rPr lang="en-US" sz="6600" b="1" dirty="0">
                <a:solidFill>
                  <a:srgbClr val="AAE5FF"/>
                </a:solidFill>
                <a:latin typeface="Rockwell" panose="02060603020205020403" pitchFamily="18" charset="0"/>
              </a:rPr>
              <a:t>Introduction</a:t>
            </a:r>
          </a:p>
        </p:txBody>
      </p:sp>
      <p:sp>
        <p:nvSpPr>
          <p:cNvPr id="4" name="Rectangle 3"/>
          <p:cNvSpPr/>
          <p:nvPr/>
        </p:nvSpPr>
        <p:spPr>
          <a:xfrm>
            <a:off x="319815" y="1430855"/>
            <a:ext cx="10774905" cy="3108543"/>
          </a:xfrm>
          <a:prstGeom prst="rect">
            <a:avLst/>
          </a:prstGeom>
        </p:spPr>
        <p:txBody>
          <a:bodyPr wrap="square">
            <a:spAutoFit/>
          </a:bodyPr>
          <a:lstStyle/>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Analyze housing data to assess status of housing market</a:t>
            </a:r>
          </a:p>
          <a:p>
            <a:pPr marL="457200" indent="-457200">
              <a:buClr>
                <a:srgbClr val="AAE5FF"/>
              </a:buClr>
              <a:buFont typeface="Arial" panose="020B0604020202020204" pitchFamily="34" charset="0"/>
              <a:buChar char="•"/>
            </a:pPr>
            <a:r>
              <a:rPr lang="en-US" sz="2800" b="1" dirty="0">
                <a:solidFill>
                  <a:srgbClr val="B7EAFF"/>
                </a:solidFill>
                <a:latin typeface="Aharoni" panose="02010803020104030203" pitchFamily="2" charset="-79"/>
                <a:cs typeface="Aharoni" panose="02010803020104030203" pitchFamily="2" charset="-79"/>
              </a:rPr>
              <a:t>Hypothesis:</a:t>
            </a:r>
            <a:endParaRPr lang="en-US" sz="2800" b="1" dirty="0">
              <a:solidFill>
                <a:schemeClr val="tx2"/>
              </a:solidFill>
              <a:latin typeface="Candara" panose="020E0502030303020204" pitchFamily="34" charset="0"/>
              <a:cs typeface="Aharoni" panose="02010803020104030203" pitchFamily="2" charset="-79"/>
            </a:endParaRPr>
          </a:p>
          <a:p>
            <a:pPr lvl="1">
              <a:buClr>
                <a:srgbClr val="AAE5FF"/>
              </a:buClr>
            </a:pPr>
            <a:r>
              <a:rPr lang="en-US" sz="2800" b="1" dirty="0">
                <a:solidFill>
                  <a:schemeClr val="tx2"/>
                </a:solidFill>
                <a:latin typeface="Candara" panose="020E0502030303020204" pitchFamily="34" charset="0"/>
                <a:cs typeface="Aharoni" panose="02010803020104030203" pitchFamily="2" charset="-79"/>
              </a:rPr>
              <a:t>December will be the best month to purchase a home.</a:t>
            </a:r>
          </a:p>
          <a:p>
            <a:pPr lvl="1">
              <a:buClr>
                <a:srgbClr val="AAE5FF"/>
              </a:buClr>
            </a:pPr>
            <a:r>
              <a:rPr lang="en-US" sz="2800" b="1" dirty="0">
                <a:solidFill>
                  <a:schemeClr val="tx2"/>
                </a:solidFill>
                <a:latin typeface="Candara" panose="020E0502030303020204" pitchFamily="34" charset="0"/>
                <a:cs typeface="Aharoni" panose="02010803020104030203" pitchFamily="2" charset="-79"/>
              </a:rPr>
              <a:t>May will be the worst month to purchase a home.  </a:t>
            </a:r>
          </a:p>
          <a:p>
            <a:pPr lvl="1">
              <a:buClr>
                <a:srgbClr val="AAE5FF"/>
              </a:buClr>
            </a:pPr>
            <a:r>
              <a:rPr lang="en-US" sz="2800" b="1" dirty="0">
                <a:solidFill>
                  <a:schemeClr val="tx2"/>
                </a:solidFill>
                <a:latin typeface="Candara" panose="020E0502030303020204" pitchFamily="34" charset="0"/>
                <a:cs typeface="Aharoni" panose="02010803020104030203" pitchFamily="2" charset="-79"/>
              </a:rPr>
              <a:t>The housing market has recovered from the bubble.</a:t>
            </a:r>
          </a:p>
          <a:p>
            <a:pPr lvl="1">
              <a:buClr>
                <a:srgbClr val="AAE5FF"/>
              </a:buClr>
            </a:pPr>
            <a:endParaRPr lang="en-US" sz="2800" b="1" dirty="0">
              <a:solidFill>
                <a:schemeClr val="tx2"/>
              </a:solidFill>
              <a:latin typeface="Candara" panose="020E0502030303020204" pitchFamily="34" charset="0"/>
              <a:cs typeface="Aharoni" panose="02010803020104030203" pitchFamily="2" charset="-79"/>
            </a:endParaRPr>
          </a:p>
          <a:p>
            <a:pPr marL="914400" lvl="1" indent="-457200">
              <a:buClr>
                <a:srgbClr val="AAE5FF"/>
              </a:buClr>
              <a:buFont typeface="Arial" panose="020B0604020202020204" pitchFamily="34" charset="0"/>
              <a:buChar char="•"/>
            </a:pPr>
            <a:endParaRPr lang="en-US" sz="2800" b="1" dirty="0">
              <a:solidFill>
                <a:schemeClr val="tx2"/>
              </a:solidFill>
              <a:latin typeface="Candara" panose="020E0502030303020204" pitchFamily="34" charset="0"/>
              <a:cs typeface="Aharoni" panose="02010803020104030203" pitchFamily="2" charset="-79"/>
            </a:endParaRPr>
          </a:p>
        </p:txBody>
      </p:sp>
      <p:pic>
        <p:nvPicPr>
          <p:cNvPr id="7" name="Picture 6">
            <a:extLst>
              <a:ext uri="{FF2B5EF4-FFF2-40B4-BE49-F238E27FC236}">
                <a16:creationId xmlns:a16="http://schemas.microsoft.com/office/drawing/2014/main" id="{073520AF-AE23-4C13-9CF0-620453283AE6}"/>
              </a:ext>
            </a:extLst>
          </p:cNvPr>
          <p:cNvPicPr>
            <a:picLocks noChangeAspect="1"/>
          </p:cNvPicPr>
          <p:nvPr/>
        </p:nvPicPr>
        <p:blipFill>
          <a:blip r:embed="rId3"/>
          <a:stretch>
            <a:fillRect/>
          </a:stretch>
        </p:blipFill>
        <p:spPr>
          <a:xfrm>
            <a:off x="8915400" y="5553075"/>
            <a:ext cx="3276600" cy="1304925"/>
          </a:xfrm>
          <a:prstGeom prst="rect">
            <a:avLst/>
          </a:prstGeom>
        </p:spPr>
      </p:pic>
    </p:spTree>
    <p:extLst>
      <p:ext uri="{BB962C8B-B14F-4D97-AF65-F5344CB8AC3E}">
        <p14:creationId xmlns:p14="http://schemas.microsoft.com/office/powerpoint/2010/main" val="1919647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8234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3092" y="35169"/>
            <a:ext cx="6151064" cy="1395686"/>
          </a:xfrm>
        </p:spPr>
        <p:txBody>
          <a:bodyPr>
            <a:noAutofit/>
          </a:bodyPr>
          <a:lstStyle/>
          <a:p>
            <a:r>
              <a:rPr lang="en-US" sz="6600" b="1" dirty="0">
                <a:solidFill>
                  <a:srgbClr val="AAE5FF"/>
                </a:solidFill>
                <a:latin typeface="Rockwell" panose="02060603020205020403" pitchFamily="18" charset="0"/>
              </a:rPr>
              <a:t>Questions</a:t>
            </a:r>
          </a:p>
        </p:txBody>
      </p:sp>
      <p:sp>
        <p:nvSpPr>
          <p:cNvPr id="4" name="Rectangle 3"/>
          <p:cNvSpPr/>
          <p:nvPr/>
        </p:nvSpPr>
        <p:spPr>
          <a:xfrm>
            <a:off x="319815" y="1430855"/>
            <a:ext cx="9451714" cy="2677656"/>
          </a:xfrm>
          <a:prstGeom prst="rect">
            <a:avLst/>
          </a:prstGeom>
        </p:spPr>
        <p:txBody>
          <a:bodyPr wrap="square">
            <a:spAutoFit/>
          </a:bodyPr>
          <a:lstStyle/>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When is the best and worst time of the year to purchase/sell a home?</a:t>
            </a:r>
          </a:p>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Has the housing market bounced back since the housing collapse in 2009?</a:t>
            </a:r>
          </a:p>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How does the US Market compare to Minnesota?</a:t>
            </a:r>
          </a:p>
          <a:p>
            <a:pPr marL="457200" indent="-457200">
              <a:buClr>
                <a:srgbClr val="AAE5FF"/>
              </a:buClr>
              <a:buFont typeface="Arial" panose="020B0604020202020204" pitchFamily="34" charset="0"/>
              <a:buChar char="•"/>
            </a:pPr>
            <a:endParaRPr lang="en-US" sz="2800" b="1" dirty="0">
              <a:solidFill>
                <a:schemeClr val="tx2"/>
              </a:solidFill>
              <a:latin typeface="Candara" panose="020E0502030303020204" pitchFamily="34" charset="0"/>
              <a:cs typeface="Aharoni" panose="02010803020104030203" pitchFamily="2" charset="-79"/>
            </a:endParaRPr>
          </a:p>
        </p:txBody>
      </p:sp>
    </p:spTree>
    <p:extLst>
      <p:ext uri="{BB962C8B-B14F-4D97-AF65-F5344CB8AC3E}">
        <p14:creationId xmlns:p14="http://schemas.microsoft.com/office/powerpoint/2010/main" val="2159674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531290" cy="1549791"/>
          </a:xfrm>
        </p:spPr>
        <p:txBody>
          <a:bodyPr>
            <a:noAutofit/>
          </a:bodyPr>
          <a:lstStyle/>
          <a:p>
            <a:r>
              <a:rPr lang="en-US" sz="6300" b="1" dirty="0">
                <a:solidFill>
                  <a:srgbClr val="AAE5FF"/>
                </a:solidFill>
                <a:latin typeface="Rockwell" panose="02060603020205020403" pitchFamily="18" charset="0"/>
              </a:rPr>
              <a:t>Data Exploration &amp; Clean Up</a:t>
            </a:r>
          </a:p>
        </p:txBody>
      </p:sp>
      <p:sp>
        <p:nvSpPr>
          <p:cNvPr id="4" name="Rectangle 3"/>
          <p:cNvSpPr/>
          <p:nvPr/>
        </p:nvSpPr>
        <p:spPr>
          <a:xfrm>
            <a:off x="330355" y="1400375"/>
            <a:ext cx="11531290" cy="3108543"/>
          </a:xfrm>
          <a:prstGeom prst="rect">
            <a:avLst/>
          </a:prstGeom>
        </p:spPr>
        <p:txBody>
          <a:bodyPr wrap="square">
            <a:spAutoFit/>
          </a:bodyPr>
          <a:lstStyle/>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Data is in csv format from Zillow</a:t>
            </a:r>
          </a:p>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Median Sale Prices</a:t>
            </a:r>
          </a:p>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Location (US vs. MN)</a:t>
            </a:r>
          </a:p>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Years: 2009 - 2019</a:t>
            </a:r>
          </a:p>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Python for programming</a:t>
            </a:r>
          </a:p>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Pandas for data mining</a:t>
            </a:r>
          </a:p>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Matplotlib for graphing</a:t>
            </a:r>
          </a:p>
        </p:txBody>
      </p:sp>
    </p:spTree>
    <p:extLst>
      <p:ext uri="{BB962C8B-B14F-4D97-AF65-F5344CB8AC3E}">
        <p14:creationId xmlns:p14="http://schemas.microsoft.com/office/powerpoint/2010/main" val="410227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8234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3429" y="164166"/>
            <a:ext cx="12871939" cy="1395686"/>
          </a:xfrm>
        </p:spPr>
        <p:txBody>
          <a:bodyPr>
            <a:noAutofit/>
          </a:bodyPr>
          <a:lstStyle/>
          <a:p>
            <a:r>
              <a:rPr lang="en-US" sz="6600" b="1" dirty="0">
                <a:solidFill>
                  <a:srgbClr val="AAE5FF"/>
                </a:solidFill>
                <a:latin typeface="Rockwell" panose="02060603020205020403" pitchFamily="18" charset="0"/>
              </a:rPr>
              <a:t>Housing Prices Analysis</a:t>
            </a:r>
          </a:p>
        </p:txBody>
      </p:sp>
      <p:pic>
        <p:nvPicPr>
          <p:cNvPr id="3" name="Picture 2">
            <a:extLst>
              <a:ext uri="{FF2B5EF4-FFF2-40B4-BE49-F238E27FC236}">
                <a16:creationId xmlns:a16="http://schemas.microsoft.com/office/drawing/2014/main" id="{E4D1260A-A5E2-4979-8EC0-1FB6E7E60501}"/>
              </a:ext>
            </a:extLst>
          </p:cNvPr>
          <p:cNvPicPr>
            <a:picLocks noChangeAspect="1"/>
          </p:cNvPicPr>
          <p:nvPr/>
        </p:nvPicPr>
        <p:blipFill>
          <a:blip r:embed="rId3"/>
          <a:stretch>
            <a:fillRect/>
          </a:stretch>
        </p:blipFill>
        <p:spPr>
          <a:xfrm>
            <a:off x="2280646" y="1559852"/>
            <a:ext cx="7009658" cy="5102063"/>
          </a:xfrm>
          <a:prstGeom prst="rect">
            <a:avLst/>
          </a:prstGeom>
        </p:spPr>
      </p:pic>
    </p:spTree>
    <p:extLst>
      <p:ext uri="{BB962C8B-B14F-4D97-AF65-F5344CB8AC3E}">
        <p14:creationId xmlns:p14="http://schemas.microsoft.com/office/powerpoint/2010/main" val="830905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8234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3429" y="164166"/>
            <a:ext cx="12871939" cy="1395686"/>
          </a:xfrm>
        </p:spPr>
        <p:txBody>
          <a:bodyPr>
            <a:noAutofit/>
          </a:bodyPr>
          <a:lstStyle/>
          <a:p>
            <a:r>
              <a:rPr lang="en-US" sz="6600" b="1" dirty="0">
                <a:solidFill>
                  <a:srgbClr val="AAE5FF"/>
                </a:solidFill>
                <a:latin typeface="Rockwell" panose="02060603020205020403" pitchFamily="18" charset="0"/>
              </a:rPr>
              <a:t>Housing Prices Analysis</a:t>
            </a:r>
          </a:p>
        </p:txBody>
      </p:sp>
      <p:pic>
        <p:nvPicPr>
          <p:cNvPr id="4" name="Picture 3">
            <a:extLst>
              <a:ext uri="{FF2B5EF4-FFF2-40B4-BE49-F238E27FC236}">
                <a16:creationId xmlns:a16="http://schemas.microsoft.com/office/drawing/2014/main" id="{81197E30-EFEF-4474-B3A9-C6E691977200}"/>
              </a:ext>
            </a:extLst>
          </p:cNvPr>
          <p:cNvPicPr>
            <a:picLocks noChangeAspect="1"/>
          </p:cNvPicPr>
          <p:nvPr/>
        </p:nvPicPr>
        <p:blipFill>
          <a:blip r:embed="rId3"/>
          <a:stretch>
            <a:fillRect/>
          </a:stretch>
        </p:blipFill>
        <p:spPr>
          <a:xfrm>
            <a:off x="2129093" y="1409475"/>
            <a:ext cx="7395681" cy="4991325"/>
          </a:xfrm>
          <a:prstGeom prst="rect">
            <a:avLst/>
          </a:prstGeom>
        </p:spPr>
      </p:pic>
    </p:spTree>
    <p:extLst>
      <p:ext uri="{BB962C8B-B14F-4D97-AF65-F5344CB8AC3E}">
        <p14:creationId xmlns:p14="http://schemas.microsoft.com/office/powerpoint/2010/main" val="3398867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8234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3429" y="164166"/>
            <a:ext cx="12871939" cy="1395686"/>
          </a:xfrm>
        </p:spPr>
        <p:txBody>
          <a:bodyPr>
            <a:noAutofit/>
          </a:bodyPr>
          <a:lstStyle/>
          <a:p>
            <a:r>
              <a:rPr lang="en-US" sz="6600" b="1" dirty="0">
                <a:solidFill>
                  <a:srgbClr val="AAE5FF"/>
                </a:solidFill>
                <a:latin typeface="Rockwell" panose="02060603020205020403" pitchFamily="18" charset="0"/>
              </a:rPr>
              <a:t>Housing Prices Analysis</a:t>
            </a:r>
          </a:p>
        </p:txBody>
      </p:sp>
      <p:pic>
        <p:nvPicPr>
          <p:cNvPr id="8" name="Picture 7">
            <a:extLst>
              <a:ext uri="{FF2B5EF4-FFF2-40B4-BE49-F238E27FC236}">
                <a16:creationId xmlns:a16="http://schemas.microsoft.com/office/drawing/2014/main" id="{C06B3586-38B6-4593-8734-78AC28F9017E}"/>
              </a:ext>
            </a:extLst>
          </p:cNvPr>
          <p:cNvPicPr>
            <a:picLocks noChangeAspect="1"/>
          </p:cNvPicPr>
          <p:nvPr/>
        </p:nvPicPr>
        <p:blipFill>
          <a:blip r:embed="rId3"/>
          <a:stretch>
            <a:fillRect/>
          </a:stretch>
        </p:blipFill>
        <p:spPr>
          <a:xfrm>
            <a:off x="1875924" y="1413548"/>
            <a:ext cx="8143557" cy="5133982"/>
          </a:xfrm>
          <a:prstGeom prst="rect">
            <a:avLst/>
          </a:prstGeom>
        </p:spPr>
      </p:pic>
    </p:spTree>
    <p:extLst>
      <p:ext uri="{BB962C8B-B14F-4D97-AF65-F5344CB8AC3E}">
        <p14:creationId xmlns:p14="http://schemas.microsoft.com/office/powerpoint/2010/main" val="573871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8234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3429" y="164166"/>
            <a:ext cx="12871939" cy="1395686"/>
          </a:xfrm>
        </p:spPr>
        <p:txBody>
          <a:bodyPr>
            <a:noAutofit/>
          </a:bodyPr>
          <a:lstStyle/>
          <a:p>
            <a:r>
              <a:rPr lang="en-US" sz="6600" b="1" dirty="0">
                <a:solidFill>
                  <a:srgbClr val="AAE5FF"/>
                </a:solidFill>
                <a:latin typeface="Rockwell" panose="02060603020205020403" pitchFamily="18" charset="0"/>
              </a:rPr>
              <a:t>Housing Prices Analysis</a:t>
            </a:r>
          </a:p>
        </p:txBody>
      </p:sp>
      <p:pic>
        <p:nvPicPr>
          <p:cNvPr id="9" name="Picture 8">
            <a:extLst>
              <a:ext uri="{FF2B5EF4-FFF2-40B4-BE49-F238E27FC236}">
                <a16:creationId xmlns:a16="http://schemas.microsoft.com/office/drawing/2014/main" id="{A7AE7C36-AA4C-437C-9F76-C1D14251D2A8}"/>
              </a:ext>
            </a:extLst>
          </p:cNvPr>
          <p:cNvPicPr>
            <a:picLocks noChangeAspect="1"/>
          </p:cNvPicPr>
          <p:nvPr/>
        </p:nvPicPr>
        <p:blipFill>
          <a:blip r:embed="rId3"/>
          <a:stretch>
            <a:fillRect/>
          </a:stretch>
        </p:blipFill>
        <p:spPr>
          <a:xfrm>
            <a:off x="2008632" y="1364740"/>
            <a:ext cx="8174736" cy="5123045"/>
          </a:xfrm>
          <a:prstGeom prst="rect">
            <a:avLst/>
          </a:prstGeom>
        </p:spPr>
      </p:pic>
    </p:spTree>
    <p:extLst>
      <p:ext uri="{BB962C8B-B14F-4D97-AF65-F5344CB8AC3E}">
        <p14:creationId xmlns:p14="http://schemas.microsoft.com/office/powerpoint/2010/main" val="3886711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8234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3092" y="35169"/>
            <a:ext cx="6151064" cy="1395686"/>
          </a:xfrm>
        </p:spPr>
        <p:txBody>
          <a:bodyPr>
            <a:noAutofit/>
          </a:bodyPr>
          <a:lstStyle/>
          <a:p>
            <a:r>
              <a:rPr lang="en-US" sz="6600" b="1" dirty="0">
                <a:solidFill>
                  <a:srgbClr val="AAE5FF"/>
                </a:solidFill>
                <a:latin typeface="Rockwell" panose="02060603020205020403" pitchFamily="18" charset="0"/>
              </a:rPr>
              <a:t>Conclusion</a:t>
            </a:r>
          </a:p>
        </p:txBody>
      </p:sp>
      <p:sp>
        <p:nvSpPr>
          <p:cNvPr id="4" name="Rectangle 3"/>
          <p:cNvSpPr/>
          <p:nvPr/>
        </p:nvSpPr>
        <p:spPr>
          <a:xfrm>
            <a:off x="319815" y="1430855"/>
            <a:ext cx="10774905" cy="3970318"/>
          </a:xfrm>
          <a:prstGeom prst="rect">
            <a:avLst/>
          </a:prstGeom>
        </p:spPr>
        <p:txBody>
          <a:bodyPr wrap="square">
            <a:spAutoFit/>
          </a:bodyPr>
          <a:lstStyle/>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An “optimal” month to purchase home does not appear to exist</a:t>
            </a:r>
          </a:p>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Home prices could be more impacted by economic factors</a:t>
            </a:r>
          </a:p>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Suspect it’s best to purchase a home during a recession</a:t>
            </a:r>
          </a:p>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The housing market has rebounded significantly since the collapse</a:t>
            </a:r>
          </a:p>
          <a:p>
            <a:pPr marL="457200" indent="-457200">
              <a:buClr>
                <a:srgbClr val="AAE5FF"/>
              </a:buClr>
              <a:buFont typeface="Arial" panose="020B0604020202020204" pitchFamily="34" charset="0"/>
              <a:buChar char="•"/>
            </a:pPr>
            <a:r>
              <a:rPr lang="en-US" sz="2800" b="1" dirty="0">
                <a:solidFill>
                  <a:schemeClr val="tx2"/>
                </a:solidFill>
                <a:latin typeface="Candara" panose="020E0502030303020204" pitchFamily="34" charset="0"/>
                <a:cs typeface="Aharoni" panose="02010803020104030203" pitchFamily="2" charset="-79"/>
              </a:rPr>
              <a:t>Home prices generally increased by 4-6% since 2013</a:t>
            </a:r>
          </a:p>
          <a:p>
            <a:pPr marL="457200" indent="-457200">
              <a:buClr>
                <a:srgbClr val="AAE5FF"/>
              </a:buClr>
              <a:buFont typeface="Arial" panose="020B0604020202020204" pitchFamily="34" charset="0"/>
              <a:buChar char="•"/>
            </a:pPr>
            <a:endParaRPr lang="en-US" sz="2800" b="1" dirty="0">
              <a:solidFill>
                <a:schemeClr val="tx2"/>
              </a:solidFill>
              <a:latin typeface="Candara" panose="020E0502030303020204" pitchFamily="34" charset="0"/>
              <a:cs typeface="Aharoni" panose="02010803020104030203" pitchFamily="2" charset="-79"/>
            </a:endParaRPr>
          </a:p>
          <a:p>
            <a:pPr marL="457200" indent="-457200">
              <a:buClr>
                <a:srgbClr val="AAE5FF"/>
              </a:buClr>
              <a:buFont typeface="Arial" panose="020B0604020202020204" pitchFamily="34" charset="0"/>
              <a:buChar char="•"/>
            </a:pPr>
            <a:endParaRPr lang="en-US" sz="2800" b="1" dirty="0">
              <a:solidFill>
                <a:schemeClr val="tx2"/>
              </a:solidFill>
              <a:latin typeface="Candara" panose="020E0502030303020204" pitchFamily="34" charset="0"/>
              <a:cs typeface="Aharoni" panose="02010803020104030203" pitchFamily="2" charset="-79"/>
            </a:endParaRPr>
          </a:p>
          <a:p>
            <a:pPr lvl="1">
              <a:buClr>
                <a:srgbClr val="AAE5FF"/>
              </a:buClr>
            </a:pPr>
            <a:endParaRPr lang="en-US" sz="2800" b="1" dirty="0">
              <a:solidFill>
                <a:schemeClr val="tx2"/>
              </a:solidFill>
              <a:latin typeface="Candara" panose="020E0502030303020204" pitchFamily="34" charset="0"/>
              <a:cs typeface="Aharoni" panose="02010803020104030203" pitchFamily="2" charset="-79"/>
            </a:endParaRPr>
          </a:p>
          <a:p>
            <a:pPr marL="914400" lvl="1" indent="-457200">
              <a:buClr>
                <a:srgbClr val="AAE5FF"/>
              </a:buClr>
              <a:buFont typeface="Arial" panose="020B0604020202020204" pitchFamily="34" charset="0"/>
              <a:buChar char="•"/>
            </a:pPr>
            <a:endParaRPr lang="en-US" sz="2800" b="1" dirty="0">
              <a:solidFill>
                <a:schemeClr val="tx2"/>
              </a:solidFill>
              <a:latin typeface="Candara" panose="020E0502030303020204" pitchFamily="34" charset="0"/>
              <a:cs typeface="Aharoni" panose="02010803020104030203" pitchFamily="2" charset="-79"/>
            </a:endParaRPr>
          </a:p>
        </p:txBody>
      </p:sp>
    </p:spTree>
    <p:extLst>
      <p:ext uri="{BB962C8B-B14F-4D97-AF65-F5344CB8AC3E}">
        <p14:creationId xmlns:p14="http://schemas.microsoft.com/office/powerpoint/2010/main" val="1596570437"/>
      </p:ext>
    </p:extLst>
  </p:cSld>
  <p:clrMapOvr>
    <a:masterClrMapping/>
  </p:clrMapOvr>
</p:sld>
</file>

<file path=ppt/theme/theme1.xml><?xml version="1.0" encoding="utf-8"?>
<a:theme xmlns:a="http://schemas.openxmlformats.org/drawingml/2006/main" name="Office Theme">
  <a:themeElements>
    <a:clrScheme name="Custom 11">
      <a:dk1>
        <a:srgbClr val="B7EAFF"/>
      </a:dk1>
      <a:lt1>
        <a:srgbClr val="082344"/>
      </a:lt1>
      <a:dk2>
        <a:srgbClr val="FFFFFF"/>
      </a:dk2>
      <a:lt2>
        <a:srgbClr val="082344"/>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Rockwel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3178</TotalTime>
  <Words>898</Words>
  <Application>Microsoft Office PowerPoint</Application>
  <PresentationFormat>Widescreen</PresentationFormat>
  <Paragraphs>76</Paragraphs>
  <Slides>10</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Aharoni</vt:lpstr>
      <vt:lpstr>Arial</vt:lpstr>
      <vt:lpstr>Calibri</vt:lpstr>
      <vt:lpstr>Candara</vt:lpstr>
      <vt:lpstr>Helvetica Neue</vt:lpstr>
      <vt:lpstr>MS Reference Sans Serif</vt:lpstr>
      <vt:lpstr>Rockwell</vt:lpstr>
      <vt:lpstr>Office Theme</vt:lpstr>
      <vt:lpstr>PowerPoint Presentation</vt:lpstr>
      <vt:lpstr>Introduction</vt:lpstr>
      <vt:lpstr>Questions</vt:lpstr>
      <vt:lpstr>Data Exploration &amp; Clean Up</vt:lpstr>
      <vt:lpstr>Housing Prices Analysis</vt:lpstr>
      <vt:lpstr>Housing Prices Analysis</vt:lpstr>
      <vt:lpstr>Housing Prices Analysis</vt:lpstr>
      <vt:lpstr>Housing Prices Analysis</vt:lpstr>
      <vt:lpstr>Conclusion</vt:lpstr>
      <vt:lpstr>Thank you</vt:lpstr>
    </vt:vector>
  </TitlesOfParts>
  <Company>Quad/Graphics,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Business Solutions Internship</dc:title>
  <dc:creator>Mobley, Emily M</dc:creator>
  <cp:lastModifiedBy>Emily Mobes</cp:lastModifiedBy>
  <cp:revision>182</cp:revision>
  <dcterms:created xsi:type="dcterms:W3CDTF">2015-08-06T14:48:46Z</dcterms:created>
  <dcterms:modified xsi:type="dcterms:W3CDTF">2020-07-24T21:19:43Z</dcterms:modified>
</cp:coreProperties>
</file>