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319" r:id="rId3"/>
    <p:sldId id="299" r:id="rId4"/>
    <p:sldId id="334" r:id="rId5"/>
    <p:sldId id="326" r:id="rId6"/>
    <p:sldId id="333" r:id="rId7"/>
    <p:sldId id="329" r:id="rId8"/>
    <p:sldId id="332" r:id="rId9"/>
    <p:sldId id="331" r:id="rId10"/>
    <p:sldId id="330" r:id="rId11"/>
    <p:sldId id="328" r:id="rId12"/>
    <p:sldId id="323" r:id="rId13"/>
    <p:sldId id="308" r:id="rId14"/>
    <p:sldId id="304" r:id="rId15"/>
    <p:sldId id="311" r:id="rId16"/>
    <p:sldId id="310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E5FF"/>
    <a:srgbClr val="000000"/>
    <a:srgbClr val="B7EAFF"/>
    <a:srgbClr val="143671"/>
    <a:srgbClr val="091934"/>
    <a:srgbClr val="B8EAFF"/>
    <a:srgbClr val="9CDFFF"/>
    <a:srgbClr val="0969EA"/>
    <a:srgbClr val="3269EA"/>
    <a:srgbClr val="B7E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76486" autoAdjust="0"/>
  </p:normalViewPr>
  <p:slideViewPr>
    <p:cSldViewPr snapToGrid="0">
      <p:cViewPr varScale="1">
        <p:scale>
          <a:sx n="66" d="100"/>
          <a:sy n="66" d="100"/>
        </p:scale>
        <p:origin x="116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6CFB-0FE5-4D36-B3E7-D507E203DE3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20689-4C62-47FF-95F1-F9E37C044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Toyota the Success Story it is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Compiled data for 130 phones to identify phones and their respective locations</a:t>
            </a:r>
          </a:p>
          <a:p>
            <a:r>
              <a:rPr lang="en-US" dirty="0"/>
              <a:t>Sent</a:t>
            </a:r>
            <a:r>
              <a:rPr lang="en-US" baseline="0" dirty="0"/>
              <a:t> e-mails to employees at 20 different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Modeled after the program in Sussex office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 defect is when there is missing or incorrect information which results in a defective product</a:t>
            </a:r>
          </a:p>
          <a:p>
            <a:r>
              <a:rPr lang="en-US" dirty="0"/>
              <a:t>      -Defects waste time for a customer and a company to fix and resolve what was incorrect</a:t>
            </a:r>
          </a:p>
          <a:p>
            <a:r>
              <a:rPr lang="en-US" dirty="0"/>
              <a:t>-A second type of waste is producing more than is needed by the customer or over-production</a:t>
            </a:r>
          </a:p>
          <a:p>
            <a:r>
              <a:rPr lang="en-US" dirty="0"/>
              <a:t>      -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 defect is when there is missing or incorrect information which results in a defective product</a:t>
            </a:r>
          </a:p>
          <a:p>
            <a:r>
              <a:rPr lang="en-US" dirty="0"/>
              <a:t>      -Defects waste time for a customer and a company to fix and resolve what was incorrect</a:t>
            </a:r>
          </a:p>
          <a:p>
            <a:r>
              <a:rPr lang="en-US" dirty="0"/>
              <a:t>-A second type of waste is producing more than is needed by the customer or over-production</a:t>
            </a:r>
          </a:p>
          <a:p>
            <a:r>
              <a:rPr lang="en-US" dirty="0"/>
              <a:t>      -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Toyota the Success Story it is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Toyota the Success Story it is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Toyota the Success Story it is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Toyota the Success Story it is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 defect is when there is missing or incorrect information which results in a defective product</a:t>
            </a:r>
          </a:p>
          <a:p>
            <a:r>
              <a:rPr lang="en-US" dirty="0"/>
              <a:t>      -Defects waste time for a customer and a company to fix and resolve what was incorrect</a:t>
            </a:r>
          </a:p>
          <a:p>
            <a:r>
              <a:rPr lang="en-US" dirty="0"/>
              <a:t>-A second type of waste is producing more than is needed by the customer or over-production</a:t>
            </a:r>
          </a:p>
          <a:p>
            <a:r>
              <a:rPr lang="en-US" dirty="0"/>
              <a:t>      -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20689-4C62-47FF-95F1-F9E37C044B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9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D68B-A58E-4893-AC95-BE255A740DB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0B67-3D48-4CB0-AD92-77F884060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77" y="4222101"/>
            <a:ext cx="6317062" cy="1082205"/>
          </a:xfrm>
        </p:spPr>
        <p:txBody>
          <a:bodyPr>
            <a:noAutofit/>
          </a:bodyPr>
          <a:lstStyle/>
          <a:p>
            <a:pPr algn="l"/>
            <a:br>
              <a:rPr lang="en-US" b="1" dirty="0">
                <a:solidFill>
                  <a:srgbClr val="B7EAFF"/>
                </a:solidFill>
                <a:latin typeface="Corbel" panose="020B0503020204020204" pitchFamily="34" charset="0"/>
              </a:rPr>
            </a:br>
            <a:r>
              <a:rPr lang="en-US" b="1" dirty="0">
                <a:solidFill>
                  <a:srgbClr val="AAE5FF"/>
                </a:solidFill>
                <a:latin typeface="Corbel" panose="020B0503020204020204" pitchFamily="34" charset="0"/>
              </a:rPr>
              <a:t>Housing Market Analysis</a:t>
            </a:r>
            <a:endParaRPr lang="en-US" sz="3600" b="1" dirty="0">
              <a:solidFill>
                <a:srgbClr val="AAE5FF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543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996AFC-8575-4BA4-A100-DC3A6343ABD4}"/>
              </a:ext>
            </a:extLst>
          </p:cNvPr>
          <p:cNvSpPr/>
          <p:nvPr/>
        </p:nvSpPr>
        <p:spPr>
          <a:xfrm>
            <a:off x="140677" y="5545023"/>
            <a:ext cx="909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AE5FF"/>
                </a:solidFill>
                <a:latin typeface="Corbel" panose="020B0503020204020204" pitchFamily="34" charset="0"/>
              </a:rPr>
              <a:t>Briana </a:t>
            </a:r>
            <a:r>
              <a:rPr lang="en-US" sz="2400" b="1" dirty="0" err="1">
                <a:solidFill>
                  <a:srgbClr val="AAE5FF"/>
                </a:solidFill>
                <a:latin typeface="Corbel" panose="020B0503020204020204" pitchFamily="34" charset="0"/>
              </a:rPr>
              <a:t>Friendt</a:t>
            </a:r>
            <a:endParaRPr lang="en-US" sz="2400" b="1" dirty="0">
              <a:solidFill>
                <a:srgbClr val="AAE5FF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AAE5FF"/>
                </a:solidFill>
                <a:latin typeface="Corbel" panose="020B0503020204020204" pitchFamily="34" charset="0"/>
              </a:rPr>
              <a:t>Emily Mobley</a:t>
            </a:r>
            <a:br>
              <a:rPr lang="en-US" sz="2400" b="1" dirty="0">
                <a:solidFill>
                  <a:srgbClr val="AAE5FF"/>
                </a:solidFill>
                <a:latin typeface="Corbel" panose="020B0503020204020204" pitchFamily="34" charset="0"/>
              </a:rPr>
            </a:br>
            <a:r>
              <a:rPr lang="en-US" sz="2400" b="1" dirty="0">
                <a:solidFill>
                  <a:srgbClr val="AAE5FF"/>
                </a:solidFill>
                <a:latin typeface="Corbel" panose="020B0503020204020204" pitchFamily="34" charset="0"/>
              </a:rPr>
              <a:t>James Turner</a:t>
            </a:r>
            <a:endParaRPr lang="en-US" sz="2400" dirty="0">
              <a:solidFill>
                <a:srgbClr val="AAE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8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35169"/>
            <a:ext cx="6151064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5" y="1430855"/>
            <a:ext cx="8472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65084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35169"/>
            <a:ext cx="6151064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At it’s core…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945" y="1777157"/>
            <a:ext cx="123949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Candara" panose="020E0502030303020204" pitchFamily="34" charset="0"/>
                <a:ea typeface="+mj-ea"/>
                <a:cs typeface="Aharoni" panose="02010803020104030203" pitchFamily="2" charset="-79"/>
              </a:rPr>
              <a:t>Dedicated towards </a:t>
            </a:r>
            <a:r>
              <a:rPr lang="en-US" sz="4400" b="1" dirty="0">
                <a:solidFill>
                  <a:srgbClr val="AAE5FF"/>
                </a:solidFill>
                <a:latin typeface="Candara" panose="020E0502030303020204" pitchFamily="34" charset="0"/>
                <a:ea typeface="+mj-ea"/>
                <a:cs typeface="Aharoni" panose="02010803020104030203" pitchFamily="2" charset="-79"/>
              </a:rPr>
              <a:t>eliminating waste</a:t>
            </a:r>
          </a:p>
          <a:p>
            <a:r>
              <a:rPr lang="en-US" sz="4400" b="1" dirty="0">
                <a:solidFill>
                  <a:srgbClr val="FFFFFF"/>
                </a:solidFill>
                <a:latin typeface="Candara" panose="020E0502030303020204" pitchFamily="34" charset="0"/>
                <a:ea typeface="+mj-ea"/>
                <a:cs typeface="Aharoni" panose="02010803020104030203" pitchFamily="2" charset="-79"/>
              </a:rPr>
              <a:t>	improving processes and work flow</a:t>
            </a:r>
          </a:p>
          <a:p>
            <a:r>
              <a:rPr lang="en-US" sz="4400" b="1" dirty="0">
                <a:solidFill>
                  <a:srgbClr val="FFFFFF"/>
                </a:solidFill>
                <a:latin typeface="Candara" panose="020E0502030303020204" pitchFamily="34" charset="0"/>
                <a:ea typeface="+mj-ea"/>
                <a:cs typeface="Aharoni" panose="02010803020104030203" pitchFamily="2" charset="-79"/>
              </a:rPr>
              <a:t>		to provide more value to </a:t>
            </a:r>
            <a:r>
              <a:rPr lang="en-US" sz="4400" b="1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Aharoni" panose="02010803020104030203" pitchFamily="2" charset="-79"/>
              </a:rPr>
              <a:t>the</a:t>
            </a:r>
            <a:r>
              <a:rPr lang="en-US" sz="4400" b="1" dirty="0">
                <a:solidFill>
                  <a:srgbClr val="AAE5FF"/>
                </a:solidFill>
                <a:latin typeface="Candara" panose="020E0502030303020204" pitchFamily="34" charset="0"/>
                <a:ea typeface="+mj-ea"/>
                <a:cs typeface="Aharoni" panose="02010803020104030203" pitchFamily="2" charset="-79"/>
              </a:rPr>
              <a:t>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2C6C4-AA54-47BF-998D-ABCAE0BC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06" y="4000180"/>
            <a:ext cx="2954694" cy="28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1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0" y="427935"/>
            <a:ext cx="12871939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7 Types of Waste = “Muda”</a:t>
            </a:r>
            <a:b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</a:br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Add 1 more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4" y="1430855"/>
            <a:ext cx="107749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Transport: unnecessary movement of work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Inappropriate Processing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Unnecessary Inventory: holding information and material longer than required (</a:t>
            </a:r>
            <a:r>
              <a:rPr lang="en-US" sz="3200" b="1" dirty="0" err="1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ie</a:t>
            </a: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. saving 5 years of information on OneNote)</a:t>
            </a:r>
          </a:p>
        </p:txBody>
      </p:sp>
    </p:spTree>
    <p:extLst>
      <p:ext uri="{BB962C8B-B14F-4D97-AF65-F5344CB8AC3E}">
        <p14:creationId xmlns:p14="http://schemas.microsoft.com/office/powerpoint/2010/main" val="62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78" y="335888"/>
            <a:ext cx="10128039" cy="866287"/>
          </a:xfrm>
        </p:spPr>
        <p:txBody>
          <a:bodyPr>
            <a:noAutofit/>
          </a:bodyPr>
          <a:lstStyle/>
          <a:p>
            <a:r>
              <a:rPr lang="en-US" sz="5400" b="1" dirty="0"/>
              <a:t>Business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5426" y="1683201"/>
            <a:ext cx="6898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Cross-departmental reporting </a:t>
            </a:r>
          </a:p>
          <a:p>
            <a:r>
              <a:rPr lang="en-US" sz="40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Adjudicating pharmacy claims</a:t>
            </a:r>
          </a:p>
          <a:p>
            <a:r>
              <a:rPr lang="en-US" sz="40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“How-To” documents</a:t>
            </a:r>
          </a:p>
        </p:txBody>
      </p:sp>
      <p:pic>
        <p:nvPicPr>
          <p:cNvPr id="11" name="Picture 10" descr="Screen Shot 2015-08-10 at 9.2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" y="2416880"/>
            <a:ext cx="3719673" cy="3400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855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78" y="335888"/>
            <a:ext cx="10128039" cy="866287"/>
          </a:xfrm>
        </p:spPr>
        <p:txBody>
          <a:bodyPr>
            <a:noAutofit/>
          </a:bodyPr>
          <a:lstStyle/>
          <a:p>
            <a:r>
              <a:rPr lang="en-US" sz="5400" b="1" dirty="0"/>
              <a:t>IT Inventory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577" y="1446712"/>
            <a:ext cx="8783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Compiled data for </a:t>
            </a:r>
            <a:r>
              <a:rPr lang="en-US" sz="4000" b="1" dirty="0">
                <a:latin typeface="Candara" panose="020E0502030303020204" pitchFamily="34" charset="0"/>
                <a:cs typeface="Aharoni" panose="02010803020104030203" pitchFamily="2" charset="-79"/>
              </a:rPr>
              <a:t>130 phones</a:t>
            </a:r>
          </a:p>
          <a:p>
            <a:r>
              <a:rPr lang="en-US" sz="40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Corresponded with over </a:t>
            </a:r>
            <a:r>
              <a:rPr lang="en-US" sz="4000" b="1" dirty="0">
                <a:solidFill>
                  <a:srgbClr val="B7EAFF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20 clinics </a:t>
            </a:r>
          </a:p>
          <a:p>
            <a:r>
              <a:rPr lang="en-US" sz="40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Tracked response rates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968" y="3023181"/>
            <a:ext cx="3889811" cy="37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905" y="110348"/>
            <a:ext cx="7486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B7EAFF"/>
                </a:solidFill>
                <a:latin typeface="Rockwell" panose="02060603020205020403" pitchFamily="18" charset="0"/>
              </a:rPr>
              <a:t>Employee Recognition Board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7000" contrast="22000"/>
                    </a14:imgEffect>
                  </a14:imgLayer>
                </a14:imgProps>
              </a:ext>
            </a:extLst>
          </a:blip>
          <a:srcRect l="3455" t="3373" r="3584" b="5209"/>
          <a:stretch/>
        </p:blipFill>
        <p:spPr>
          <a:xfrm>
            <a:off x="634981" y="1270568"/>
            <a:ext cx="3408828" cy="4996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31775">
            <a:solidFill>
              <a:srgbClr val="B7EAFF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962" y="3155854"/>
            <a:ext cx="5785873" cy="3223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5284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78" y="335888"/>
            <a:ext cx="10128039" cy="866287"/>
          </a:xfrm>
        </p:spPr>
        <p:txBody>
          <a:bodyPr>
            <a:noAutofit/>
          </a:bodyPr>
          <a:lstStyle/>
          <a:p>
            <a:r>
              <a:rPr lang="en-US" sz="5400" b="1" dirty="0"/>
              <a:t>Conclusion and Lessons Learned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615" y="4394582"/>
            <a:ext cx="9652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Goals met and exceeded!</a:t>
            </a:r>
          </a:p>
          <a:p>
            <a:r>
              <a:rPr lang="en-US" sz="36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When in doubt, </a:t>
            </a:r>
            <a:r>
              <a:rPr lang="en-US" sz="3600" b="1" dirty="0">
                <a:solidFill>
                  <a:srgbClr val="B7EAFF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trust your best judgement </a:t>
            </a:r>
          </a:p>
          <a:p>
            <a:r>
              <a:rPr lang="en-US" sz="36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Be eager to </a:t>
            </a:r>
            <a:r>
              <a:rPr lang="en-US" sz="3600" b="1" dirty="0">
                <a:solidFill>
                  <a:srgbClr val="B7EAFF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try new things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30" y="952903"/>
            <a:ext cx="3803603" cy="36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83" y="355927"/>
            <a:ext cx="4759726" cy="1060433"/>
          </a:xfrm>
        </p:spPr>
        <p:txBody>
          <a:bodyPr>
            <a:noAutofit/>
          </a:bodyPr>
          <a:lstStyle/>
          <a:p>
            <a:r>
              <a:rPr lang="en-US" sz="5400" b="1" dirty="0"/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4980" y="2828597"/>
            <a:ext cx="371499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Questions?</a:t>
            </a: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endParaRPr lang="en-US" sz="3200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81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35169"/>
            <a:ext cx="6151064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5" y="1430855"/>
            <a:ext cx="84724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When is the best and worst time of the year to purchase/sell a home?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Has the housing market bounced back since the housing collapse in (Insert Year)?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Is purchasing a home a solid investment?</a:t>
            </a:r>
          </a:p>
        </p:txBody>
      </p:sp>
    </p:spTree>
    <p:extLst>
      <p:ext uri="{BB962C8B-B14F-4D97-AF65-F5344CB8AC3E}">
        <p14:creationId xmlns:p14="http://schemas.microsoft.com/office/powerpoint/2010/main" val="215967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67149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B7EAFF"/>
                </a:solidFill>
                <a:latin typeface="Rockwell" panose="02060603020205020403" pitchFamily="18" charset="0"/>
              </a:rPr>
              <a:t>Splitting up the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778" y="1659285"/>
            <a:ext cx="110074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-Everyone do one analysis/chart, figure out who’s presenting what next Tues</a:t>
            </a: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Briana - </a:t>
            </a: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Emily - Best/Worst times of year to purchase home</a:t>
            </a: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James - Days on Zillow</a:t>
            </a:r>
            <a:endParaRPr lang="en-US" sz="3200" b="1" dirty="0">
              <a:solidFill>
                <a:srgbClr val="B7EA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85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51064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B7EAFF"/>
                </a:solidFill>
                <a:latin typeface="Rockwell" panose="02060603020205020403" pitchFamily="18" charset="0"/>
              </a:rPr>
              <a:t>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910" y="2111181"/>
            <a:ext cx="117752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Perform </a:t>
            </a:r>
            <a:r>
              <a:rPr lang="en-US" sz="3200" b="1" dirty="0">
                <a:solidFill>
                  <a:srgbClr val="B7EA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Analytics </a:t>
            </a: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in a healthcare setting</a:t>
            </a: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Gain exposure to </a:t>
            </a:r>
            <a:r>
              <a:rPr lang="en-US" sz="3200" b="1" dirty="0">
                <a:solidFill>
                  <a:srgbClr val="B7EA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Health IT </a:t>
            </a: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software applications</a:t>
            </a: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Develop a deeper understanding of </a:t>
            </a:r>
            <a:r>
              <a:rPr lang="en-US" sz="3200" b="1" dirty="0">
                <a:solidFill>
                  <a:srgbClr val="B7EA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Workflow Processes</a:t>
            </a: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978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9" y="164166"/>
            <a:ext cx="12871939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7 Types of Waste = “Muda”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4" y="1430855"/>
            <a:ext cx="1077490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Defect: Missing or incorrect information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Overproduction: unnecessary activity due to complex processes and systems (too many approvals)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Waiting: delays, backlogs, waiting for instructions, idle time </a:t>
            </a:r>
          </a:p>
          <a:p>
            <a:pPr lvl="1">
              <a:buClr>
                <a:srgbClr val="AAE5FF"/>
              </a:buClr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	</a:t>
            </a:r>
            <a:r>
              <a:rPr lang="en-US" sz="3200" b="1" dirty="0">
                <a:solidFill>
                  <a:srgbClr val="AAE5FF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Takt Time</a:t>
            </a: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 = time between a customer requesting a 	service and receiving it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079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29" y="164166"/>
            <a:ext cx="12871939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4" y="1430855"/>
            <a:ext cx="107749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lvl="1">
              <a:buClr>
                <a:srgbClr val="AAE5FF"/>
              </a:buClr>
            </a:pP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	</a:t>
            </a:r>
            <a:r>
              <a:rPr lang="en-US" sz="3200" b="1" dirty="0">
                <a:solidFill>
                  <a:srgbClr val="AAE5FF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Takt Time</a:t>
            </a:r>
            <a:r>
              <a:rPr lang="en-US" sz="32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 = time between a customer requesting a 	service and receiving it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387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35169"/>
            <a:ext cx="6151064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5" y="1430855"/>
            <a:ext cx="8472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39959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35169"/>
            <a:ext cx="6151064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5" y="1430855"/>
            <a:ext cx="8472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23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35169"/>
            <a:ext cx="6151064" cy="13956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AAE5FF"/>
                </a:solidFill>
                <a:latin typeface="Rockwell" panose="02060603020205020403" pitchFamily="18" charset="0"/>
              </a:rPr>
              <a:t>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15" y="1430855"/>
            <a:ext cx="8472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  <a:p>
            <a:pPr marL="457200" indent="-457200">
              <a:buClr>
                <a:srgbClr val="AAE5FF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71307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B7EAFF"/>
      </a:dk1>
      <a:lt1>
        <a:srgbClr val="082344"/>
      </a:lt1>
      <a:dk2>
        <a:srgbClr val="FFFFFF"/>
      </a:dk2>
      <a:lt2>
        <a:srgbClr val="082344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588</Words>
  <Application>Microsoft Office PowerPoint</Application>
  <PresentationFormat>Widescreen</PresentationFormat>
  <Paragraphs>114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Candara</vt:lpstr>
      <vt:lpstr>Corbel</vt:lpstr>
      <vt:lpstr>Rockwell</vt:lpstr>
      <vt:lpstr>Office Theme</vt:lpstr>
      <vt:lpstr> Housing Market Analysis</vt:lpstr>
      <vt:lpstr>Questions</vt:lpstr>
      <vt:lpstr>Splitting up the work</vt:lpstr>
      <vt:lpstr>Methodology</vt:lpstr>
      <vt:lpstr>7 Types of Waste = “Muda” </vt:lpstr>
      <vt:lpstr>Title</vt:lpstr>
      <vt:lpstr>Title</vt:lpstr>
      <vt:lpstr>Title</vt:lpstr>
      <vt:lpstr>Title</vt:lpstr>
      <vt:lpstr>Title</vt:lpstr>
      <vt:lpstr>At it’s core…</vt:lpstr>
      <vt:lpstr>7 Types of Waste = “Muda” Add 1 more </vt:lpstr>
      <vt:lpstr>Business Solutions</vt:lpstr>
      <vt:lpstr>IT Inventory Management</vt:lpstr>
      <vt:lpstr>PowerPoint Presentation</vt:lpstr>
      <vt:lpstr>Conclusion and Lessons Learned</vt:lpstr>
      <vt:lpstr>Thank you</vt:lpstr>
    </vt:vector>
  </TitlesOfParts>
  <Company>Quad/Graphics,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Business Solutions Internship</dc:title>
  <dc:creator>Mobley, Emily M</dc:creator>
  <cp:lastModifiedBy>17343</cp:lastModifiedBy>
  <cp:revision>138</cp:revision>
  <dcterms:created xsi:type="dcterms:W3CDTF">2015-08-06T14:48:46Z</dcterms:created>
  <dcterms:modified xsi:type="dcterms:W3CDTF">2020-04-18T13:38:58Z</dcterms:modified>
</cp:coreProperties>
</file>