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98370-CCA0-4E5D-B5B2-D9EAA72AA8D2}" v="344" dt="2024-05-29T22:23:35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ine 5" descr="199 Coelenterata Royalty-Free Photos and Stock Images | Shutterstock">
            <a:extLst>
              <a:ext uri="{FF2B5EF4-FFF2-40B4-BE49-F238E27FC236}">
                <a16:creationId xmlns:a16="http://schemas.microsoft.com/office/drawing/2014/main" id="{72081D94-E53D-BC41-EFC1-DDF2EA4C8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96981" y="-484016"/>
            <a:ext cx="4569117" cy="2699567"/>
          </a:xfrm>
        </p:spPr>
        <p:txBody>
          <a:bodyPr anchor="b">
            <a:normAutofit/>
          </a:bodyPr>
          <a:lstStyle/>
          <a:p>
            <a:pPr algn="l"/>
            <a:r>
              <a:rPr lang="ro-RO" dirty="0">
                <a:solidFill>
                  <a:schemeClr val="bg1"/>
                </a:solidFill>
                <a:latin typeface="Garamond"/>
              </a:rPr>
              <a:t>Celenterate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89656" y="5006787"/>
            <a:ext cx="4558818" cy="175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ro-RO" sz="2800" noProof="1">
                <a:solidFill>
                  <a:schemeClr val="bg1"/>
                </a:solidFill>
                <a:latin typeface="Garamond"/>
              </a:rPr>
              <a:t>Ce sunt celeteratele?</a:t>
            </a:r>
          </a:p>
          <a:p>
            <a:pPr marL="342900" indent="-342900" algn="l">
              <a:buChar char="•"/>
            </a:pPr>
            <a:r>
              <a:rPr lang="ro-RO" sz="2800" noProof="1">
                <a:solidFill>
                  <a:schemeClr val="bg1"/>
                </a:solidFill>
                <a:latin typeface="Garamond"/>
              </a:rPr>
              <a:t>Caracteristici</a:t>
            </a:r>
          </a:p>
          <a:p>
            <a:pPr marL="342900" indent="-342900" algn="l">
              <a:buChar char="•"/>
            </a:pPr>
            <a:r>
              <a:rPr lang="ro-RO" sz="2800" noProof="1">
                <a:solidFill>
                  <a:schemeClr val="bg1"/>
                </a:solidFill>
                <a:latin typeface="Garamond"/>
              </a:rPr>
              <a:t>Clasificare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5318DE5E-95E2-B5E5-A902-9A4C5C7836B8}"/>
              </a:ext>
            </a:extLst>
          </p:cNvPr>
          <p:cNvSpPr txBox="1"/>
          <p:nvPr/>
        </p:nvSpPr>
        <p:spPr>
          <a:xfrm>
            <a:off x="10192986" y="6293921"/>
            <a:ext cx="2454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Garamond"/>
              </a:rPr>
              <a:t>Brebu Maria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66FD5B6-9B46-5B97-14E5-A2303CB8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22" y="5184843"/>
            <a:ext cx="5029456" cy="1173700"/>
          </a:xfrm>
        </p:spPr>
        <p:txBody>
          <a:bodyPr anchor="t">
            <a:noAutofit/>
          </a:bodyPr>
          <a:lstStyle/>
          <a:p>
            <a:r>
              <a:rPr lang="ro-RO" dirty="0">
                <a:solidFill>
                  <a:schemeClr val="bg1"/>
                </a:solidFill>
                <a:latin typeface="Garamond"/>
              </a:rPr>
              <a:t>Ce sunt celenteratele?</a:t>
            </a:r>
          </a:p>
        </p:txBody>
      </p:sp>
      <p:pic>
        <p:nvPicPr>
          <p:cNvPr id="4" name="Substituent conținut 3" descr="Difference Between Porifera and Coelenterata | Compare the Difference  Between Similar Terms">
            <a:extLst>
              <a:ext uri="{FF2B5EF4-FFF2-40B4-BE49-F238E27FC236}">
                <a16:creationId xmlns:a16="http://schemas.microsoft.com/office/drawing/2014/main" id="{9FA865D3-FD50-1055-739B-D3F8A791A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72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Imagine 4" descr="Difference Between Porifera and Coelenterata - Pediaa.Com">
            <a:extLst>
              <a:ext uri="{FF2B5EF4-FFF2-40B4-BE49-F238E27FC236}">
                <a16:creationId xmlns:a16="http://schemas.microsoft.com/office/drawing/2014/main" id="{791275E6-F807-4AC1-F5D8-29BC79E40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64" r="1" b="2525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F31A7F-4B89-1D34-2825-E05E5A2E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011" y="4364672"/>
            <a:ext cx="5692774" cy="10774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Celenterate sunt o subdiviziune de animale nevertebrate, acvatice, ce trăiesc în orice mediu salin.</a:t>
            </a:r>
          </a:p>
          <a:p>
            <a:pPr marL="0" indent="0">
              <a:buNone/>
            </a:pPr>
            <a:r>
              <a:rPr lang="en-US" sz="18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Sunt organisme diploblastice propriu-zise, având corpul format din două foițe embrionare și anume ectoderm și endoderm. Între aceste două foițe embrionare aceste organisme au o mezoglee care poate fi anhistă sau celulară.</a:t>
            </a:r>
            <a:endParaRPr lang="en-US" sz="1800" noProof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r>
              <a:rPr lang="en-US" sz="18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Posedă celule urzicatoare sau lipicioase.</a:t>
            </a:r>
            <a:endParaRPr lang="en-US" sz="1800" noProof="1">
              <a:solidFill>
                <a:schemeClr val="bg1"/>
              </a:solidFill>
              <a:latin typeface="Garamond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71C21BD-5F77-2499-CD6F-2AACC76D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ro-RO">
                <a:solidFill>
                  <a:schemeClr val="bg1"/>
                </a:solidFill>
                <a:latin typeface="Garamond"/>
              </a:rPr>
              <a:t>Caracteristici</a:t>
            </a: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ubstituent conținut 3" descr="Coelenterata Images – Browse 4,228 Stock Photos, Vectors, and Video | Adobe  Stock">
            <a:extLst>
              <a:ext uri="{FF2B5EF4-FFF2-40B4-BE49-F238E27FC236}">
                <a16:creationId xmlns:a16="http://schemas.microsoft.com/office/drawing/2014/main" id="{028283AD-6E7F-5A54-7DAA-5B09121F6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6" r="22906" b="-1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30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C1ACA9-9057-3CF2-1829-0FDAF803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Sunt animale acvatice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Corpul este gelatinos, format 90% din apa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Prezinta un orificiu buco-anal inconjurat de tentacule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Pe tentacule se gasesc celule urzicatoare (cnidoblaste) cu rol in aparare si capturarea hranei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Digestia intracelulara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Respiratie – folosesc O2 din molecula de apa</a:t>
            </a:r>
            <a:endParaRPr lang="en-US" sz="2400" noProof="1">
              <a:solidFill>
                <a:schemeClr val="bg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070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Substituent conținut 3" descr="O imagine care conține nevertebrate, recif, Organism, Nevertebrate marine&#10;&#10;Descriere generată automat">
            <a:extLst>
              <a:ext uri="{FF2B5EF4-FFF2-40B4-BE49-F238E27FC236}">
                <a16:creationId xmlns:a16="http://schemas.microsoft.com/office/drawing/2014/main" id="{D276AA17-6C87-DC65-DD7B-B334D0593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21" r="1" b="14355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A3B4E45-1778-AFD7-98CE-DE087641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ro-RO" sz="5400" dirty="0">
                <a:solidFill>
                  <a:schemeClr val="bg1"/>
                </a:solidFill>
                <a:latin typeface="Garamond"/>
              </a:rPr>
            </a:br>
            <a:r>
              <a:rPr lang="ro-RO" sz="5400" dirty="0">
                <a:solidFill>
                  <a:schemeClr val="bg1"/>
                </a:solidFill>
                <a:latin typeface="Garamond"/>
              </a:rPr>
              <a:t>Clasificare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19FB09-84A3-4476-83EA-28FCDC75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236" y="4512948"/>
            <a:ext cx="5674105" cy="212959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Clasa HIDROZOARE – hidra de apa dulce</a:t>
            </a:r>
            <a:endParaRPr lang="en-US" noProof="1">
              <a:solidFill>
                <a:schemeClr val="bg1"/>
              </a:solidFill>
            </a:endParaRP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Clasa SCIFOZOARE – meduze</a:t>
            </a:r>
          </a:p>
          <a:p>
            <a:r>
              <a:rPr lang="en-US" sz="24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Clasa ANTOZOARE – polipi si corali</a:t>
            </a:r>
            <a:endParaRPr lang="en-US" sz="2400" noProof="1">
              <a:solidFill>
                <a:schemeClr val="bg1"/>
              </a:solidFill>
              <a:latin typeface="Garamond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C650B37-972B-172E-BAEA-940F479366C5}"/>
              </a:ext>
            </a:extLst>
          </p:cNvPr>
          <p:cNvSpPr txBox="1"/>
          <p:nvPr/>
        </p:nvSpPr>
        <p:spPr>
          <a:xfrm>
            <a:off x="890649" y="455220"/>
            <a:ext cx="1019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>
                <a:solidFill>
                  <a:schemeClr val="bg1"/>
                </a:solidFill>
                <a:ea typeface="+mn-lt"/>
                <a:cs typeface="+mn-lt"/>
              </a:rPr>
              <a:t>HIDRA 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378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745AFC8-38DA-74AE-919B-0B7F362C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  <a:latin typeface="Garamond"/>
                <a:ea typeface="+mj-lt"/>
                <a:cs typeface="+mj-lt"/>
              </a:rPr>
              <a:t>Clasa HIDROZOARE – hidra de apa dulce</a:t>
            </a:r>
            <a:endParaRPr lang="ro-RO" dirty="0">
              <a:solidFill>
                <a:schemeClr val="bg1"/>
              </a:solidFill>
              <a:latin typeface="Garamond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CACF4A-D62E-8ED3-AA0E-B2FFE72F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4339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Fixata de plantele acvatice printr-un disc adeziv</a:t>
            </a:r>
          </a:p>
          <a:p>
            <a:r>
              <a:rPr lang="en-US" sz="20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Lungime: 1-2 cm</a:t>
            </a:r>
          </a:p>
          <a:p>
            <a:r>
              <a:rPr lang="en-US" sz="20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Foma: de sac</a:t>
            </a:r>
          </a:p>
          <a:p>
            <a:r>
              <a:rPr lang="en-US" sz="20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Miscare: “roata tiganului” (isi ridica discul adeziv, se fixeaza pe tentacule si se dau peste cap)</a:t>
            </a:r>
          </a:p>
          <a:p>
            <a:r>
              <a:rPr lang="en-US" sz="2000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Inmultirea: - vara –asexuata - prin inmugurire (pe corpul hidrei apar muguri. Acestia cresc treptat si se transforma in noi hidre) - toamna – sexuata – prin fecundatie (unirea ovulului cu spermatozoidul), rezulta un ou care cade pe fundul apei si rezista pana in primavara cand se formeaza o noua hidra</a:t>
            </a:r>
            <a:endParaRPr lang="en-US" sz="2000" noProof="1">
              <a:solidFill>
                <a:schemeClr val="bg1"/>
              </a:solidFill>
              <a:latin typeface="Garamond"/>
            </a:endParaRPr>
          </a:p>
        </p:txBody>
      </p:sp>
      <p:pic>
        <p:nvPicPr>
          <p:cNvPr id="4" name="Substituent conținut 3" descr="O imagine care conține text, captură de ecran, Organism&#10;&#10;Descriere generată automat">
            <a:extLst>
              <a:ext uri="{FF2B5EF4-FFF2-40B4-BE49-F238E27FC236}">
                <a16:creationId xmlns:a16="http://schemas.microsoft.com/office/drawing/2014/main" id="{43C78F29-026C-A5DF-C71A-FFBC26E1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62" y="369913"/>
            <a:ext cx="2524902" cy="27845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verde, proiectare&#10;&#10;Descriere generată automat">
            <a:extLst>
              <a:ext uri="{FF2B5EF4-FFF2-40B4-BE49-F238E27FC236}">
                <a16:creationId xmlns:a16="http://schemas.microsoft.com/office/drawing/2014/main" id="{CCF4E0A1-B9D1-8D16-8B59-8D72330E0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651524"/>
            <a:ext cx="3588640" cy="94201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006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83D416-45F1-46D1-ACDB-D653B2E43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343" y="903253"/>
            <a:ext cx="2722613" cy="2314250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F3A3A1-C3D5-4975-8593-F750EDAFA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9251D8-2663-4EF3-92E0-4C857CA1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49" y="685806"/>
            <a:ext cx="2722613" cy="24290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F8C8E6B-83CA-5902-415A-4B745A21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805320"/>
            <a:ext cx="2695293" cy="2190031"/>
          </a:xfrm>
        </p:spPr>
        <p:txBody>
          <a:bodyPr>
            <a:normAutofit/>
          </a:bodyPr>
          <a:lstStyle/>
          <a:p>
            <a:pPr algn="ctr"/>
            <a:r>
              <a:rPr lang="ro-RO" sz="3200" dirty="0">
                <a:solidFill>
                  <a:schemeClr val="bg1"/>
                </a:solidFill>
                <a:latin typeface="Garamond"/>
                <a:ea typeface="+mj-lt"/>
                <a:cs typeface="+mj-lt"/>
              </a:rPr>
              <a:t>Clasa SCIFOZOARE – meduze</a:t>
            </a:r>
            <a:endParaRPr lang="ro-RO" sz="3200" dirty="0">
              <a:solidFill>
                <a:schemeClr val="bg1"/>
              </a:solidFill>
              <a:latin typeface="Garamond"/>
            </a:endParaRPr>
          </a:p>
        </p:txBody>
      </p:sp>
      <p:pic>
        <p:nvPicPr>
          <p:cNvPr id="6" name="Imagine 5" descr="Biohybrid jellyfish robots help scientists explore the oceans • Earth.com">
            <a:extLst>
              <a:ext uri="{FF2B5EF4-FFF2-40B4-BE49-F238E27FC236}">
                <a16:creationId xmlns:a16="http://schemas.microsoft.com/office/drawing/2014/main" id="{18EA1B71-080A-C4EA-DEDE-31C95979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9" r="18067" b="-1"/>
          <a:stretch/>
        </p:blipFill>
        <p:spPr>
          <a:xfrm>
            <a:off x="685049" y="3384343"/>
            <a:ext cx="2744149" cy="2429060"/>
          </a:xfrm>
          <a:prstGeom prst="rect">
            <a:avLst/>
          </a:prstGeom>
        </p:spPr>
      </p:pic>
      <p:pic>
        <p:nvPicPr>
          <p:cNvPr id="4" name="Substituent conținut 3" descr="Există cu adevărat meduze violete în Grecia și ce să faci dacă te înțeapă?  | Nikana.gr">
            <a:extLst>
              <a:ext uri="{FF2B5EF4-FFF2-40B4-BE49-F238E27FC236}">
                <a16:creationId xmlns:a16="http://schemas.microsoft.com/office/drawing/2014/main" id="{0BBBDA29-FED5-444B-A580-2E569C8B9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52" r="4" b="17801"/>
          <a:stretch/>
        </p:blipFill>
        <p:spPr>
          <a:xfrm>
            <a:off x="3727936" y="2187240"/>
            <a:ext cx="2429060" cy="2429060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4463108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4A9F38-C029-E21B-5A19-AA17D025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53607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Corp sub forma de umbrela</a:t>
            </a:r>
            <a:endParaRPr lang="en-US" noProof="1">
              <a:solidFill>
                <a:schemeClr val="bg1"/>
              </a:solidFill>
              <a:latin typeface="Garamond"/>
            </a:endParaRPr>
          </a:p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Pe marginea umbrelei se gasesc temântacule cu celule urzicatoare </a:t>
            </a:r>
          </a:p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Inmultirea: </a:t>
            </a:r>
          </a:p>
          <a:p>
            <a:pPr marL="0" indent="0">
              <a:buNone/>
            </a:pPr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   - Sexuata</a:t>
            </a:r>
          </a:p>
          <a:p>
            <a:pPr marL="0" indent="0">
              <a:buNone/>
            </a:pPr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   - Sexe separate </a:t>
            </a:r>
          </a:p>
          <a:p>
            <a:pPr marL="0" indent="0">
              <a:buNone/>
            </a:pPr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   - Fecundatia externa (unirea ovulului cu spermatozoidul are loc in apa) </a:t>
            </a:r>
          </a:p>
          <a:p>
            <a:pPr marL="0" indent="0">
              <a:buNone/>
            </a:pPr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   - Formeaza oua</a:t>
            </a:r>
          </a:p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Unele specii emit lumina biologica (bioluminiscenta)</a:t>
            </a:r>
            <a:endParaRPr lang="en-US" noProof="1">
              <a:solidFill>
                <a:schemeClr val="bg1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665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CB17392-378D-6C36-C8C0-E7C3FD3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  <a:latin typeface="Garamond"/>
                <a:ea typeface="+mj-lt"/>
                <a:cs typeface="+mj-lt"/>
              </a:rPr>
              <a:t>Clasa ANTOZOARE – polipi si corali</a:t>
            </a:r>
            <a:endParaRPr lang="ro-RO" dirty="0">
              <a:solidFill>
                <a:schemeClr val="bg1"/>
              </a:solidFill>
              <a:latin typeface="Garamond"/>
            </a:endParaRPr>
          </a:p>
        </p:txBody>
      </p:sp>
      <p:pic>
        <p:nvPicPr>
          <p:cNvPr id="5" name="Imagine 4" descr="7 Scientific Facts You May Not Know About Corals - ANAMBAS FOUNDATION">
            <a:extLst>
              <a:ext uri="{FF2B5EF4-FFF2-40B4-BE49-F238E27FC236}">
                <a16:creationId xmlns:a16="http://schemas.microsoft.com/office/drawing/2014/main" id="{9812BFBB-7EF1-094C-7EEF-4A931BE62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1" r="7526"/>
          <a:stretch/>
        </p:blipFill>
        <p:spPr>
          <a:xfrm>
            <a:off x="1526293" y="622338"/>
            <a:ext cx="2925741" cy="2647811"/>
          </a:xfrm>
          <a:prstGeom prst="rect">
            <a:avLst/>
          </a:prstGeom>
        </p:spPr>
      </p:pic>
      <p:grpSp>
        <p:nvGrpSpPr>
          <p:cNvPr id="14" name="Graphic 190">
            <a:extLst>
              <a:ext uri="{FF2B5EF4-FFF2-40B4-BE49-F238E27FC236}">
                <a16:creationId xmlns:a16="http://schemas.microsoft.com/office/drawing/2014/main" id="{A0AD230C-F2F1-4A9E-8B97-584473C0E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994" y="1420258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0434D9-2CD2-4FFE-AE02-D67B3F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436E61-5829-49BD-A36C-155A102AD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Graphic 212">
            <a:extLst>
              <a:ext uri="{FF2B5EF4-FFF2-40B4-BE49-F238E27FC236}">
                <a16:creationId xmlns:a16="http://schemas.microsoft.com/office/drawing/2014/main" id="{FEED861F-CCB5-4C5C-B30B-A67DD2975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1813" y="806650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77C4D01-899C-430C-B96D-4E85CD4BA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1813" y="806650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Substituent conținut 3" descr="Corals and sea anemones (anthozoa) | Smithsonian's National Zoo and  Conservation Biology Institute">
            <a:extLst>
              <a:ext uri="{FF2B5EF4-FFF2-40B4-BE49-F238E27FC236}">
                <a16:creationId xmlns:a16="http://schemas.microsoft.com/office/drawing/2014/main" id="{B6A40DB6-8425-2746-9BC5-F6C3FDB0C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57" r="24294"/>
          <a:stretch/>
        </p:blipFill>
        <p:spPr>
          <a:xfrm>
            <a:off x="1512172" y="3401999"/>
            <a:ext cx="2925741" cy="26478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F66803-8C32-3439-30C9-343C225E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91" y="2331462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Cuprinde polipi si corali</a:t>
            </a:r>
          </a:p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Au un schelet calcaros care atunci cand mor, formeaza recifurile de corali </a:t>
            </a:r>
          </a:p>
          <a:p>
            <a:r>
              <a:rPr lang="en-US" noProof="1">
                <a:solidFill>
                  <a:schemeClr val="bg1"/>
                </a:solidFill>
                <a:latin typeface="Garamond"/>
                <a:ea typeface="+mn-lt"/>
                <a:cs typeface="+mn-lt"/>
              </a:rPr>
              <a:t>Cel mai mare recif este Marea Bariera de Corali (Australia)</a:t>
            </a:r>
            <a:endParaRPr lang="en-US" noProof="1">
              <a:solidFill>
                <a:schemeClr val="bg1"/>
              </a:solidFill>
              <a:latin typeface="Garamond"/>
            </a:endParaRPr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1184B901-2502-42F7-B6E1-13651AE0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8599" y="4912973"/>
            <a:ext cx="1443404" cy="1443428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88793F-E99D-4934-BE32-3045302EE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27D46B-1058-4251-A39F-9361D51D9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CC86CF-119A-4B45-BA2B-782707C2E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D6694-09E2-4F0F-9847-F071D6E6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026A13-9FDF-437E-97FD-239BCA23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CC789C-A5C7-4B13-AA57-CE3422F84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37D83C-FE40-4043-B578-93346B3A4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62F7ED-C9CB-43B3-A6B4-788BF3A3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CE3537-0B60-49B0-B944-3394C6FAE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63E2E2-7628-4D04-B402-95AF3E4D8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6AE619-C5D7-4384-8C9B-D7C20C072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0D6249-EE14-48E8-A4D4-76C866D61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F81F2F-CD18-4450-B0C3-DE18E95EE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E9DB61-5211-4057-8987-44288F16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44F4FC-CCE7-43DF-93E8-7B59187FF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C9DBFF-F8A1-4CC0-83FB-F02095D0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841E30-ED90-482C-8E83-15A3C62EE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C36012-7833-44E5-AF6A-16F061AF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5FB616-644E-4AA6-A1A5-2A133FF5B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788DEB-82C9-4FFD-BB7E-C4F79F0B0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6C7DC16-1C97-4F53-B990-41583AE24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8B094C-797D-4970-B11A-56CB6D3BC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467AC8E-502F-4AD9-B8EC-7CF01ED11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64D7E8-21B8-4A54-A1D3-B741777B6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41E89E-3098-490D-8BFD-1EAC178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C5C467-1C36-4754-9E4C-7E073A6D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886416B-1EB8-4C63-98D3-2ED4C8AB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7E7ABA-1C27-4ECB-A0F2-9F627CF13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623774-F1A4-47BD-B3D0-731368FE9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CF3C89-4A49-4B99-9E61-9C393B46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D6A8371-6F09-42D3-BFE7-C02DAF33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9CB83F-3F7F-462F-B600-5E7146BA7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9CD358-A896-4293-98D8-73B64612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3054398-60F8-4F9B-8159-56E8437E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0BA358-E733-457F-A3B6-DEDA2D1AE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DD4AE-5D4F-4151-9A77-FAEDE47B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F80DDF-0EF5-4387-958B-A97581EF8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F3EFA1-B891-46DA-933A-4F4D0C1D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11F210-A3FF-4CF2-AA5D-49BBAFBB3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4882AE-036C-4D19-BB4E-EECFFAE3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6F9AC5-05EA-41B4-B2F3-D2AD9614C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151E501-586A-4259-A46B-9C82159A7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5219E5-BDDF-419A-B20F-719CC3D63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2498AB5-440A-4DA7-B709-6BBE83E1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509E5B-EB47-4D17-B66B-00000E289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563AD2-2231-4A45-8533-7F162D99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9B6894-D66A-4C55-AC77-313AAC3C1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31484FA-4EC8-4615-8E01-6F843BFB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DF5265-CD38-4DAA-BEEB-4AEE3646E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B70D584-4897-4BD4-A7D9-EE0341AE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89EE42F-1FF5-41F9-897F-3EBF7D124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A9E84C-712D-440F-9E49-8D998C24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135AC6-2CAB-4DCC-8717-74963491C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38100A4-9D21-4283-B22C-2DFC19ACE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9DE80AD-8138-4977-ACF4-A760A74F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B603A1D-520C-4248-B3AF-A6576BE74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04202A-6406-4928-B315-5B77DE2EE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227203-EC63-4E0E-94E4-1BD995AD8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B301A5E-419D-447A-A864-586F78320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AD8D7E1-B7CE-4913-A223-566B3B582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9E65440-0DC7-47C7-AEC6-AF592082F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34A0477-AC62-460E-8DF5-83B40AB9B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7122425-98E2-4536-9F31-F0B7D9BD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1D1B41-2171-4C76-AF7E-4BF1C6F1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E42F748-E2AD-451F-B2BF-7B386A94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1532B74-E439-40A7-A473-CB6407D95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A7F2BF3-54AE-4669-93D3-926195FE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1CF669-2D21-4580-AAEF-B28B7E50F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7FBBF91-F322-43A1-A605-A69402A09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38D4E36-1F7F-48D0-9882-91CA3E655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BA39927-855E-4C3E-96FB-3910D01D6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91BC796-66FF-47E5-AC45-F33EC4610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EE308C-6C13-43C4-A4F5-A0C4F272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D7BEDD-9DE0-4325-A634-AB0E2592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1D1B3D7-CE9E-42CA-B32D-A0C201E39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E2128CE-1AA6-4A04-8267-A1B6AF2EB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EAC7405-BE09-424F-BC52-A4A597F95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8C19306-1DB5-4161-8617-9003A736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2CD845E-9F6E-47ED-9A94-B58F8DB9F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6164C07-3CE0-4DE9-ADBA-E5BCF9733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D8763AD-BAC5-4D8C-B291-1C3713EE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A568591-52C9-4BBD-8BEA-6E788C0BF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BBBC57-48DC-4DE2-9919-3D37EB90A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894C3FA-F077-4C23-B592-08FE0EDB6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C25930A-33A9-4793-8EC8-CDFAE240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0B92D1-1C5A-45E6-BE34-8447A9179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1D8896F-81C6-4F10-A13F-4307E35A4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03213F-A82D-4FC4-BBFF-69F9C4482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10F9612-8DBC-4889-BF7C-74D4005A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6442812-97CF-4BD0-AB8A-58E6060A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4D774A-5C6A-456C-AE90-26D2E2700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7C9483-2BF2-4E4F-BD15-58F7EC10A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A00AA30-5552-4EBE-BE1A-2FCFE86B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551D11E-EFAE-4045-8123-48BF3F9F7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626591-A65E-46D1-9BC5-0696D3A6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7995A8B-1A24-40F3-AB16-ACBD669A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21FF23-D68F-49C6-B2FC-E7557D53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07EF2FE-2E53-4DA9-B75B-EB9BC6059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83410F-AC2F-4284-9584-D62D084B5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1D2921-7CFF-4451-82C7-DDB96E74B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20A7506-F2CF-41E4-A73E-739108654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0375791-8017-43D6-AB49-D44B9545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B4A3C1C-1450-4E3D-9F32-8DFDFFE33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085DBDF-1063-49D6-B696-640EA6DD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E18E380-E552-4675-BBD2-38FF8FA39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7A5BEB3-C0FA-42E7-9117-EDE8539E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A2F4397-C7F2-44F5-9537-FBE540437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F258C5-A1D8-4A24-8D5E-2910DF6EB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BE4F60F-94C0-4E0F-87DC-375FB4D81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F61EC7-1295-414F-B78A-4D860D60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DE79F0E-5EF9-45E6-889D-AD68EE0A7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6CAB8C2-9385-4E9B-84FE-17216134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F553870-294B-4CAA-9BED-743A21E10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DEDC40-D8F0-4313-B7F4-93ED77A7A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E7D39B-5532-41C6-8111-63A7C788F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A0562BA-738B-4844-BA9A-BF0846E3F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1DE754-2346-4952-A2A5-0226EF15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D80020-2957-45DA-AF30-35F3EAED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E923126-A2FF-4172-81F5-721C4964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5C8C68F-0273-4B8E-9FD5-6E4F5E17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2AEE008-8531-4A26-AD8A-47E0D9C3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F2A62EB-4037-469E-A6BE-CCE8BB74A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F7AC2B-B55E-43DA-929C-5F5963D2F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C65E55-823D-4DAD-9245-85204B9E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1D02822-B081-4809-AE14-B815E130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F57C050-3FE5-43E5-BBC1-3833A06C6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C1BCBF3-63E4-4905-80C1-77ADD585B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47E5F4B-9F8F-45D7-8061-F8BE9686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727A4EA-54D7-4C09-ADD3-426B2D492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BE8742F-6925-4467-BDE2-04293902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A6F7B0-490F-4AB1-B90A-0FC04A294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838C6CF-5117-4E96-AC86-63472B56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AC9328B-117B-4AEB-99DF-5654E2F9D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55C5EAF-BAAA-40C5-8911-9FBC41279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4E6C132-665D-4532-BE05-648B18EE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9EF90CA-CF64-4B01-8FC6-2C001AA2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8352722-95E6-43E3-AA93-9416AB98F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ABFDBB-2E47-4AD3-8EC4-C580E9713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BCBD1B-CE75-446E-B1E9-86E838AF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3EE8C76-5CE4-4E6D-A34D-342E0F752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079374E-A4E3-4516-ACBA-4B392A65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65A7C6-907C-4B71-A9E3-58EC3F28B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386427-C9A8-4E81-BF4B-450FFF8BA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4D4E37-213B-43B7-932B-BDFB6575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E5BE09-518D-4D74-AA7D-28181B146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D3C5F47-2854-46C9-BDF7-CEA0606E3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A7F5432-BDFB-4311-A4A2-E1C0318DA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AF4A34E-1587-4319-9DDC-1C5DE43B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A3076E2-1BAD-4A1B-9737-AF3BAF967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A51F02D-F9D9-4DDC-BE37-EE176D819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75E0E4B-EE9B-4F2B-B07F-B1AA2A8F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65E95D-F230-4CB4-9708-D8DD73177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52583DC-4906-4844-9931-CA77071E0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5F54635-332F-456D-983F-80E73231E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C8A10A-060B-446D-ADE1-7B0C23E5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81E9757-D7AC-4ED4-980A-0BD763CA2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965CC30-A4D6-4C8E-9EAD-DBC150876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5A950C2-CA46-4CC3-A0CA-CCDF2F7C1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1362684-FEF2-4D08-A6BC-08712C09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42DD12E-7DF2-477C-A13A-82892CF32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20FF5D3-8A79-40EE-8C34-58DC2698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27E87EA-E072-464D-8336-72940180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A53D000-E827-4764-AB5E-736F39688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D12E1D5-0FC5-4DEB-A638-272A08AE0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B1F6A97-A5B7-46FF-ACCA-A914AB1C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626DCAF-FABD-4345-A36E-F8A6D4388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A6CD66A-1BBB-4AF5-965B-A037016E6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3B30AA1-97BD-4F8D-ADD2-F0BD6CFC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C5D8DDC-65BF-4C46-9089-9E681099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26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Temă Office</vt:lpstr>
      <vt:lpstr>Celenterate</vt:lpstr>
      <vt:lpstr>Ce sunt celenteratele?</vt:lpstr>
      <vt:lpstr>Caracteristici</vt:lpstr>
      <vt:lpstr> Clasificare</vt:lpstr>
      <vt:lpstr>Clasa HIDROZOARE – hidra de apa dulce</vt:lpstr>
      <vt:lpstr>Clasa SCIFOZOARE – meduze</vt:lpstr>
      <vt:lpstr>Clasa ANTOZOARE – polipi si corali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168</cp:revision>
  <dcterms:created xsi:type="dcterms:W3CDTF">2024-05-29T20:59:34Z</dcterms:created>
  <dcterms:modified xsi:type="dcterms:W3CDTF">2024-05-29T22:24:13Z</dcterms:modified>
</cp:coreProperties>
</file>