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9875BF-1BA4-480B-B5E7-2770C6591A36}">
  <a:tblStyle styleId="{CC9875BF-1BA4-480B-B5E7-2770C6591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d17bba144_0_48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1d17bba144_0_48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17bba144_0_52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d17bba144_0_52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d17bba144_0_57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1d17bba144_0_57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d17bba144_0_62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1d17bba144_0_62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17bba144_0_67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d17bba144_0_67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17bba144_0_5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1d17bba144_0_5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17bba144_0_13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d17bba144_0_13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17bba144_0_18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d17bba144_0_18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17bba144_0_22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1d17bba144_0_22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17bba144_0_27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17bba144_0_27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17bba144_0_32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1d17bba144_0_32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d17bba144_0_40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1d17bba144_0_40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d17bba144_0_44:notes"/>
          <p:cNvSpPr txBox="1"/>
          <p:nvPr>
            <p:ph idx="1" type="body"/>
          </p:nvPr>
        </p:nvSpPr>
        <p:spPr>
          <a:xfrm>
            <a:off x="685782" y="434339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d17bba144_0_44:notes"/>
          <p:cNvSpPr/>
          <p:nvPr>
            <p:ph idx="2" type="sldImg"/>
          </p:nvPr>
        </p:nvSpPr>
        <p:spPr>
          <a:xfrm>
            <a:off x="1143206" y="685784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Terminal &amp; USB Receiver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통신 프로토콜 규격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Serial Communication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3"/>
            <a:ext cx="9144000" cy="512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28650" y="508009"/>
            <a:ext cx="78867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Malgun Gothic"/>
              <a:buNone/>
            </a:pPr>
            <a:r>
              <a:rPr lang="ko"/>
              <a:t>생산 (제품 검토 및 등록) 시나리오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628650" y="1285447"/>
            <a:ext cx="78867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402748" lvl="0" marL="381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AutoNum type="arabicPeriod"/>
            </a:pPr>
            <a:r>
              <a:rPr lang="ko"/>
              <a:t>제품에 펌웨어 최초 업데이트 시 센서는 초기화 제품 번호를 갖는다. “EMA0000J00000”</a:t>
            </a:r>
            <a:endParaRPr/>
          </a:p>
          <a:p>
            <a:pPr indent="-402748" lvl="0" marL="381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AutoNum type="arabicPeriod"/>
            </a:pPr>
            <a:r>
              <a:rPr lang="ko"/>
              <a:t>초기 제품 LCD에는 “00000000”이 Display된다.</a:t>
            </a:r>
            <a:endParaRPr/>
          </a:p>
          <a:p>
            <a:pPr indent="-402748" lvl="0" marL="381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AutoNum type="arabicPeriod"/>
            </a:pPr>
            <a:r>
              <a:rPr lang="ko"/>
              <a:t>초기 상태에서 제품의 전면 버튼을 누르면 “11111111”이 되며, 한번 더 누르면 “22222222”가 된다.</a:t>
            </a:r>
            <a:endParaRPr/>
          </a:p>
          <a:p>
            <a:pPr indent="-402748" lvl="0" marL="381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AutoNum type="arabicPeriod"/>
            </a:pPr>
            <a:r>
              <a:rPr lang="ko"/>
              <a:t>자석 센싱을 하면 “33333333”이 되면 한번 더 하면 “44444444”가 되며, 생산용 터미널에 연결을 하여 인증서버에 가속도, 온도 정상동작 여부를 보낸다.</a:t>
            </a:r>
            <a:endParaRPr/>
          </a:p>
          <a:p>
            <a:pPr indent="-402748" lvl="0" marL="381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AutoNum type="arabicPeriod"/>
            </a:pPr>
            <a:r>
              <a:rPr lang="ko"/>
              <a:t>인증서버에서 규칙에 맞춰 입력한 S/N를 센서에 Write한다.</a:t>
            </a:r>
            <a:endParaRPr/>
          </a:p>
          <a:p>
            <a:pPr indent="-402748" lvl="0" marL="381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AutoNum type="arabicPeriod"/>
            </a:pPr>
            <a:r>
              <a:rPr lang="ko"/>
              <a:t>센서가 S/N 수령 시 맨 뒤 5자리를 LCD에 Display 한다.</a:t>
            </a:r>
            <a:endParaRPr/>
          </a:p>
          <a:p>
            <a:pPr indent="-402748" lvl="0" marL="381000" rtl="0" algn="l">
              <a:lnSpc>
                <a:spcPct val="11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16666"/>
              <a:buAutoNum type="arabicPeriod"/>
            </a:pPr>
            <a:r>
              <a:rPr lang="ko"/>
              <a:t>후면 버튼을 누르면 LCD창이 완료상태로 변하면서 Sleep모드에 들어간다. Sleep모드에서 깨면 설치모드에 돌입한다.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28650" y="317887"/>
            <a:ext cx="78867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Malgun Gothic"/>
              <a:buNone/>
            </a:pPr>
            <a:r>
              <a:rPr lang="ko"/>
              <a:t>설치 시나리오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628650" y="1156435"/>
            <a:ext cx="78867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465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ko"/>
              <a:t>버튼을 누르면 주변의 (이몰디노)터미널을 연결하고 수신감도를 Display한다.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AutoNum type="arabicPeriod"/>
            </a:pPr>
            <a:r>
              <a:rPr lang="ko"/>
              <a:t>터미널은 설치중인 제품의 신호를 받으면 인증서버를 통해 해당 센서의 타겟 터미널을 다운받아 센서에 전달한다.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317887"/>
            <a:ext cx="78867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Malgun Gothic"/>
              <a:buNone/>
            </a:pPr>
            <a:r>
              <a:rPr lang="ko"/>
              <a:t>동작 시나리오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830510"/>
            <a:ext cx="78867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465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ko"/>
              <a:t>센싱 데이터를 수집한다.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ko"/>
              <a:t>1시간 데이터가 누적이 되면 근처 게이트웨이를 검색하여 연결 시 데이터를 전송한다. 검색이 되지 않으면 RAM 메모리에 저장을 한다.</a:t>
            </a:r>
            <a:endParaRPr/>
          </a:p>
          <a:p>
            <a:pPr indent="-241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241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241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241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241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ko"/>
              <a:t>- MCU 저전력 테스트 필요.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190707"/>
            <a:ext cx="7886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Sensor 통신 프로토콜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28650" y="163347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</a:pPr>
            <a:r>
              <a:rPr lang="ko"/>
              <a:t>센서는 데이터가 생기면 타겟 터미널을 검색하여 연결하고 AES128암호화를 한 Data를 전송한다.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Malgun Gothic"/>
              <a:buAutoNum type="arabicPeriod"/>
            </a:pPr>
            <a:r>
              <a:rPr lang="ko"/>
              <a:t>Mini PC는 암호화 데이터를 정상 수신 시 ACK Data를 전송한다.</a:t>
            </a:r>
            <a:endParaRPr/>
          </a:p>
        </p:txBody>
      </p:sp>
      <p:sp>
        <p:nvSpPr>
          <p:cNvPr id="142" name="Google Shape;142;p27"/>
          <p:cNvSpPr/>
          <p:nvPr/>
        </p:nvSpPr>
        <p:spPr>
          <a:xfrm>
            <a:off x="628650" y="1121884"/>
            <a:ext cx="1579200" cy="70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Sensor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(Jisu)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3441058" y="1121884"/>
            <a:ext cx="2057700" cy="70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Mini PC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(김지범 부장님)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27"/>
          <p:cNvCxnSpPr>
            <a:stCxn id="142" idx="3"/>
            <a:endCxn id="143" idx="1"/>
          </p:cNvCxnSpPr>
          <p:nvPr/>
        </p:nvCxnSpPr>
        <p:spPr>
          <a:xfrm>
            <a:off x="2207850" y="1475285"/>
            <a:ext cx="1233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190707"/>
            <a:ext cx="7886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/>
              <a:t>Receiver 통신 프로토콜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63347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</a:pPr>
            <a:r>
              <a:rPr lang="ko"/>
              <a:t>MCU는 기본적으로 UART를 통해 명령을 받는다.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</a:pPr>
            <a:r>
              <a:rPr lang="ko"/>
              <a:t>명령어의 </a:t>
            </a:r>
            <a:r>
              <a:rPr lang="ko">
                <a:solidFill>
                  <a:srgbClr val="0070C0"/>
                </a:solidFill>
              </a:rPr>
              <a:t>시작(SOP)</a:t>
            </a:r>
            <a:r>
              <a:rPr lang="ko"/>
              <a:t>은 “*@"로 정의한다.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</a:pPr>
            <a:r>
              <a:rPr lang="ko"/>
              <a:t>명령어의 </a:t>
            </a:r>
            <a:r>
              <a:rPr lang="ko">
                <a:solidFill>
                  <a:srgbClr val="0070C0"/>
                </a:solidFill>
              </a:rPr>
              <a:t>끝(EOP) </a:t>
            </a:r>
            <a:r>
              <a:rPr lang="ko"/>
              <a:t>은 “\n”으로 정의한다.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</a:pPr>
            <a:r>
              <a:rPr lang="ko"/>
              <a:t>(SOP)이후 (EOP)이 나오지 않고 다시 (SOP)이 나오면 뒤에 들어온 (SOP)로부터 명령어를 파싱한다.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Malgun Gothic"/>
              <a:buAutoNum type="arabicPeriod"/>
            </a:pPr>
            <a:r>
              <a:rPr lang="ko"/>
              <a:t>모든 명령어의 끝은 (SOP)와 (EOP)를 제외한 값으로 </a:t>
            </a:r>
            <a:r>
              <a:rPr lang="ko">
                <a:solidFill>
                  <a:srgbClr val="0070C0"/>
                </a:solidFill>
              </a:rPr>
              <a:t>CRC-16</a:t>
            </a:r>
            <a:r>
              <a:rPr lang="ko"/>
              <a:t> (2Bytes)계산을 하여 유효성 검사를 한다.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28650" y="1121884"/>
            <a:ext cx="1579200" cy="70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BLE Receiver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(Jisu)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441058" y="1121884"/>
            <a:ext cx="2057700" cy="70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Mini PC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(김지범 부장님)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70;p15"/>
          <p:cNvCxnSpPr>
            <a:stCxn id="68" idx="3"/>
            <a:endCxn id="69" idx="1"/>
          </p:cNvCxnSpPr>
          <p:nvPr/>
        </p:nvCxnSpPr>
        <p:spPr>
          <a:xfrm>
            <a:off x="2207850" y="1475285"/>
            <a:ext cx="1233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9360" y="618545"/>
            <a:ext cx="90852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-1016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ko"/>
              <a:t>1. 처음 부팅 시 Advertising을 하지 않고, MCU가 UART로 특정 명령을 받으면 응답 후 Advertising을 시작합니다. </a:t>
            </a:r>
            <a:endParaRPr/>
          </a:p>
          <a:p>
            <a:pPr indent="-1016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UART MCU Rx  -&gt; *@Start,</a:t>
            </a:r>
            <a:r>
              <a:rPr lang="ko">
                <a:solidFill>
                  <a:srgbClr val="0070C0"/>
                </a:solidFill>
              </a:rPr>
              <a:t>EM-Dyson-001</a:t>
            </a:r>
            <a:r>
              <a:rPr lang="ko"/>
              <a:t>\n</a:t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UART MCU Tx  -&gt; *@Start,OK\n</a:t>
            </a:r>
            <a:endParaRPr/>
          </a:p>
          <a:p>
            <a:pPr indent="-1016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ko"/>
              <a:t>2. Advertising 중 정지 명령을 받으면 응답 후 Advertising을 정지합니다.</a:t>
            </a:r>
            <a:endParaRPr/>
          </a:p>
          <a:p>
            <a:pPr indent="-1016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UART MCU Rx -&gt; *@Stop\n</a:t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UART MCU Tx  -&gt; *@Stop,OK\n</a:t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UART MCU Tx  -&gt; *@Stop,NG\n (Advertising 상태가 아닐 때)</a:t>
            </a:r>
            <a:endParaRPr/>
          </a:p>
          <a:p>
            <a:pPr indent="-1016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ko"/>
              <a:t>3. Connect 시 연결 알림 후 추가 명령을 받지 않는다. 연결 시 Data를 Bypass하며, 연결이 끊어지면 끊어짐 알림 후 Advertising을 시작한다.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UART MCU Tx -&gt; *@Connect\n</a:t>
            </a:r>
            <a:endParaRPr/>
          </a:p>
          <a:p>
            <a:pPr indent="-1143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UART MCU Rx -&gt;  Bypass to BLE TX</a:t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BLE Rx -&gt;  Bypass to UART TX </a:t>
            </a:r>
            <a:endParaRPr/>
          </a:p>
          <a:p>
            <a:pPr indent="0" lvl="1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  <a:p>
            <a:pPr indent="-177165" lvl="1" marL="520700" rtl="0" algn="l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28571"/>
              <a:buChar char="○"/>
            </a:pPr>
            <a:r>
              <a:rPr lang="ko"/>
              <a:t>UART MCU Tx -&gt; *@Disconnect\n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58104" y="0"/>
            <a:ext cx="7886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ko" sz="3000"/>
              <a:t>Receiver 통신 시나리오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615" y="540604"/>
            <a:ext cx="7402800" cy="40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615" y="540604"/>
            <a:ext cx="7402800" cy="40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3322040" y="811635"/>
            <a:ext cx="3819300" cy="309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747800" cy="382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Bypass Sesnsor Data 규격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485063" y="136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{CC9875BF-1BA4-480B-B5E7-2770C6591A36}</a:tableStyleId>
              </a:tblPr>
              <a:tblGrid>
                <a:gridCol w="683025"/>
                <a:gridCol w="70322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CDATA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*@Cdata,${counterId},${index},${total},${CDATA}\n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*@Cdata,SC_0000004,1,1,CDATA/KEPHALOVEMARG/20200425130939/20200425131014/000062/9/4/0258/0157/0356/a/TEST/0.0/19.9/000001\n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ACK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*@Cdata,OK,Time,20220524190000\n</a:t>
                      </a:r>
                      <a:endParaRPr sz="1100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615" y="540604"/>
            <a:ext cx="7402800" cy="40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3309457" y="843094"/>
            <a:ext cx="3743400" cy="38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4147307" y="233843"/>
            <a:ext cx="2194800" cy="38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7230142" y="989901"/>
            <a:ext cx="1723200" cy="38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3309457" y="2019650"/>
            <a:ext cx="3743400" cy="603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599"/>
            <a:ext cx="9144000" cy="511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22"/>
            <a:ext cx="9143999" cy="5130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