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8" r:id="rId4"/>
    <p:sldId id="259" r:id="rId5"/>
    <p:sldId id="261" r:id="rId6"/>
    <p:sldId id="262" r:id="rId7"/>
    <p:sldId id="263"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3C0E6-54F4-4001-B4EB-8CC5A77935CE}" type="datetimeFigureOut">
              <a:rPr lang="en-GB" smtClean="0"/>
              <a:t>14/11/2018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13B58-9E5C-4019-AE0B-3E8BCDD178AE}" type="slidenum">
              <a:rPr lang="en-GB" smtClean="0"/>
              <a:t>‹#›</a:t>
            </a:fld>
            <a:endParaRPr lang="en-GB"/>
          </a:p>
        </p:txBody>
      </p:sp>
    </p:spTree>
    <p:extLst>
      <p:ext uri="{BB962C8B-B14F-4D97-AF65-F5344CB8AC3E}">
        <p14:creationId xmlns:p14="http://schemas.microsoft.com/office/powerpoint/2010/main" val="854416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21E14E0E-EE93-4FC8-AE8B-03CDD33B0434}" type="datetime1">
              <a:rPr lang="en-GB" smtClean="0"/>
              <a:t>14/11/2018</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833F7983-B2C7-4CB3-B521-4ADEC4F96AE2}"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95156901"/>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50AF3-2AAA-4C6D-9042-5F651FBEF5C9}" type="datetime1">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3F7983-B2C7-4CB3-B521-4ADEC4F96AE2}" type="slidenum">
              <a:rPr lang="en-GB" smtClean="0"/>
              <a:t>‹#›</a:t>
            </a:fld>
            <a:endParaRPr lang="en-GB"/>
          </a:p>
        </p:txBody>
      </p:sp>
    </p:spTree>
    <p:extLst>
      <p:ext uri="{BB962C8B-B14F-4D97-AF65-F5344CB8AC3E}">
        <p14:creationId xmlns:p14="http://schemas.microsoft.com/office/powerpoint/2010/main" val="166804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D7A519-625C-4E76-9694-DBC53BE98859}" type="datetime1">
              <a:rPr lang="en-GB" smtClean="0"/>
              <a:t>14/11/2018</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833F7983-B2C7-4CB3-B521-4ADEC4F96AE2}"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4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9EC3D-6FA7-497C-AC52-985067A9DAD9}" type="datetime1">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3F7983-B2C7-4CB3-B521-4ADEC4F96AE2}" type="slidenum">
              <a:rPr lang="en-GB" smtClean="0"/>
              <a:t>‹#›</a:t>
            </a:fld>
            <a:endParaRPr lang="en-GB"/>
          </a:p>
        </p:txBody>
      </p:sp>
    </p:spTree>
    <p:extLst>
      <p:ext uri="{BB962C8B-B14F-4D97-AF65-F5344CB8AC3E}">
        <p14:creationId xmlns:p14="http://schemas.microsoft.com/office/powerpoint/2010/main" val="2912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EA8FA7A-B827-4557-AEC3-EC11C1D68E43}" type="datetime1">
              <a:rPr lang="en-GB" smtClean="0"/>
              <a:t>14/11/2018</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833F7983-B2C7-4CB3-B521-4ADEC4F96AE2}"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7484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0CD9A-F887-45E9-B2C9-79C5FD36DB26}" type="datetime1">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3F7983-B2C7-4CB3-B521-4ADEC4F96AE2}" type="slidenum">
              <a:rPr lang="en-GB" smtClean="0"/>
              <a:t>‹#›</a:t>
            </a:fld>
            <a:endParaRPr lang="en-GB"/>
          </a:p>
        </p:txBody>
      </p:sp>
    </p:spTree>
    <p:extLst>
      <p:ext uri="{BB962C8B-B14F-4D97-AF65-F5344CB8AC3E}">
        <p14:creationId xmlns:p14="http://schemas.microsoft.com/office/powerpoint/2010/main" val="409209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4742E-2ECD-418C-A7CB-914CE9467A9E}" type="datetime1">
              <a:rPr lang="en-GB" smtClean="0"/>
              <a:t>14/11/2018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3F7983-B2C7-4CB3-B521-4ADEC4F96AE2}" type="slidenum">
              <a:rPr lang="en-GB" smtClean="0"/>
              <a:t>‹#›</a:t>
            </a:fld>
            <a:endParaRPr lang="en-GB"/>
          </a:p>
        </p:txBody>
      </p:sp>
    </p:spTree>
    <p:extLst>
      <p:ext uri="{BB962C8B-B14F-4D97-AF65-F5344CB8AC3E}">
        <p14:creationId xmlns:p14="http://schemas.microsoft.com/office/powerpoint/2010/main" val="99234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80EBD2-D8CB-4093-8D44-7208FC7B2950}" type="datetime1">
              <a:rPr lang="en-GB" smtClean="0"/>
              <a:t>14/11/2018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3F7983-B2C7-4CB3-B521-4ADEC4F96AE2}" type="slidenum">
              <a:rPr lang="en-GB" smtClean="0"/>
              <a:t>‹#›</a:t>
            </a:fld>
            <a:endParaRPr lang="en-GB"/>
          </a:p>
        </p:txBody>
      </p:sp>
    </p:spTree>
    <p:extLst>
      <p:ext uri="{BB962C8B-B14F-4D97-AF65-F5344CB8AC3E}">
        <p14:creationId xmlns:p14="http://schemas.microsoft.com/office/powerpoint/2010/main" val="361379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D4F8943F-4977-42C9-9DBE-2617880B4047}" type="datetime1">
              <a:rPr lang="en-GB" smtClean="0"/>
              <a:t>14/11/2018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3F7983-B2C7-4CB3-B521-4ADEC4F96AE2}" type="slidenum">
              <a:rPr lang="en-GB" smtClean="0"/>
              <a:t>‹#›</a:t>
            </a:fld>
            <a:endParaRPr lang="en-GB"/>
          </a:p>
        </p:txBody>
      </p:sp>
    </p:spTree>
    <p:extLst>
      <p:ext uri="{BB962C8B-B14F-4D97-AF65-F5344CB8AC3E}">
        <p14:creationId xmlns:p14="http://schemas.microsoft.com/office/powerpoint/2010/main" val="51904807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060DB9A-7839-4815-B3D1-5F5692813C5C}" type="datetime1">
              <a:rPr lang="en-GB" smtClean="0"/>
              <a:t>14/11/2018</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833F7983-B2C7-4CB3-B521-4ADEC4F96AE2}" type="slidenum">
              <a:rPr lang="en-GB" smtClean="0"/>
              <a:t>‹#›</a:t>
            </a:fld>
            <a:endParaRPr lang="en-GB"/>
          </a:p>
        </p:txBody>
      </p:sp>
    </p:spTree>
    <p:extLst>
      <p:ext uri="{BB962C8B-B14F-4D97-AF65-F5344CB8AC3E}">
        <p14:creationId xmlns:p14="http://schemas.microsoft.com/office/powerpoint/2010/main" val="421436351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2151128-6DC7-4E65-8F3D-B4EC3E22B4C2}" type="datetime1">
              <a:rPr lang="en-GB" smtClean="0"/>
              <a:t>14/11/2018</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833F7983-B2C7-4CB3-B521-4ADEC4F96AE2}" type="slidenum">
              <a:rPr lang="en-GB" smtClean="0"/>
              <a:t>‹#›</a:t>
            </a:fld>
            <a:endParaRPr lang="en-GB"/>
          </a:p>
        </p:txBody>
      </p:sp>
    </p:spTree>
    <p:extLst>
      <p:ext uri="{BB962C8B-B14F-4D97-AF65-F5344CB8AC3E}">
        <p14:creationId xmlns:p14="http://schemas.microsoft.com/office/powerpoint/2010/main" val="252910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00127C0-EA12-4382-B555-EE7F4E48103A}" type="datetime1">
              <a:rPr lang="en-GB" smtClean="0"/>
              <a:t>14/11/2018</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833F7983-B2C7-4CB3-B521-4ADEC4F96AE2}"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6691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EA42-0BA4-47FD-B8CF-29A59E6885F0}"/>
              </a:ext>
            </a:extLst>
          </p:cNvPr>
          <p:cNvSpPr>
            <a:spLocks noGrp="1"/>
          </p:cNvSpPr>
          <p:nvPr>
            <p:ph type="ctrTitle"/>
          </p:nvPr>
        </p:nvSpPr>
        <p:spPr/>
        <p:txBody>
          <a:bodyPr>
            <a:normAutofit/>
          </a:bodyPr>
          <a:lstStyle/>
          <a:p>
            <a:r>
              <a:rPr lang="en-GB" sz="2800" b="1" cap="all" dirty="0"/>
              <a:t>BIODIVERISTY CAPSTONE PROJECT - INVESTIGATING PROTECTED SPECIES</a:t>
            </a:r>
            <a:endParaRPr lang="en-GB" sz="2800" dirty="0"/>
          </a:p>
        </p:txBody>
      </p:sp>
      <p:sp>
        <p:nvSpPr>
          <p:cNvPr id="4" name="Slide Number Placeholder 3">
            <a:extLst>
              <a:ext uri="{FF2B5EF4-FFF2-40B4-BE49-F238E27FC236}">
                <a16:creationId xmlns:a16="http://schemas.microsoft.com/office/drawing/2014/main" id="{4192FA10-EECD-4997-8514-2232DF8F3C80}"/>
              </a:ext>
            </a:extLst>
          </p:cNvPr>
          <p:cNvSpPr>
            <a:spLocks noGrp="1"/>
          </p:cNvSpPr>
          <p:nvPr>
            <p:ph type="sldNum" sz="quarter" idx="12"/>
          </p:nvPr>
        </p:nvSpPr>
        <p:spPr/>
        <p:txBody>
          <a:bodyPr/>
          <a:lstStyle/>
          <a:p>
            <a:fld id="{833F7983-B2C7-4CB3-B521-4ADEC4F96AE2}" type="slidenum">
              <a:rPr lang="en-GB" smtClean="0"/>
              <a:t>1</a:t>
            </a:fld>
            <a:endParaRPr lang="en-GB"/>
          </a:p>
        </p:txBody>
      </p:sp>
    </p:spTree>
    <p:extLst>
      <p:ext uri="{BB962C8B-B14F-4D97-AF65-F5344CB8AC3E}">
        <p14:creationId xmlns:p14="http://schemas.microsoft.com/office/powerpoint/2010/main" val="340178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41DE-89B3-46B5-B693-267EF37BA1A9}"/>
              </a:ext>
            </a:extLst>
          </p:cNvPr>
          <p:cNvSpPr>
            <a:spLocks noGrp="1"/>
          </p:cNvSpPr>
          <p:nvPr>
            <p:ph type="title"/>
          </p:nvPr>
        </p:nvSpPr>
        <p:spPr>
          <a:xfrm>
            <a:off x="2424419" y="610290"/>
            <a:ext cx="9279853" cy="1560716"/>
          </a:xfrm>
        </p:spPr>
        <p:txBody>
          <a:bodyPr>
            <a:normAutofit/>
          </a:bodyPr>
          <a:lstStyle/>
          <a:p>
            <a:r>
              <a:rPr lang="en-GB" sz="2800" dirty="0"/>
              <a:t>Contents</a:t>
            </a:r>
          </a:p>
        </p:txBody>
      </p:sp>
      <p:sp>
        <p:nvSpPr>
          <p:cNvPr id="3" name="Content Placeholder 2">
            <a:extLst>
              <a:ext uri="{FF2B5EF4-FFF2-40B4-BE49-F238E27FC236}">
                <a16:creationId xmlns:a16="http://schemas.microsoft.com/office/drawing/2014/main" id="{B8A22C54-2ACC-486C-8054-36E937CA727D}"/>
              </a:ext>
            </a:extLst>
          </p:cNvPr>
          <p:cNvSpPr>
            <a:spLocks noGrp="1"/>
          </p:cNvSpPr>
          <p:nvPr>
            <p:ph idx="1"/>
          </p:nvPr>
        </p:nvSpPr>
        <p:spPr>
          <a:xfrm>
            <a:off x="2516698" y="2438400"/>
            <a:ext cx="9187574" cy="3651504"/>
          </a:xfrm>
        </p:spPr>
        <p:txBody>
          <a:bodyPr>
            <a:normAutofit/>
          </a:bodyPr>
          <a:lstStyle/>
          <a:p>
            <a:pPr algn="just">
              <a:buFont typeface="Wingdings" panose="05000000000000000000" pitchFamily="2" charset="2"/>
              <a:buChar char="v"/>
            </a:pPr>
            <a:r>
              <a:rPr lang="en-GB" dirty="0"/>
              <a:t>Description of data provided in species_info.csv.</a:t>
            </a:r>
          </a:p>
          <a:p>
            <a:pPr algn="just">
              <a:buFont typeface="Wingdings" panose="05000000000000000000" pitchFamily="2" charset="2"/>
              <a:buChar char="v"/>
            </a:pPr>
            <a:r>
              <a:rPr lang="en-GB" dirty="0"/>
              <a:t>Significance calculations for the endangered status between different categories of species and recommendation for conservationists.</a:t>
            </a:r>
          </a:p>
          <a:p>
            <a:pPr algn="just">
              <a:buFont typeface="Wingdings" panose="05000000000000000000" pitchFamily="2" charset="2"/>
              <a:buChar char="v"/>
            </a:pPr>
            <a:r>
              <a:rPr lang="en-GB" dirty="0"/>
              <a:t>Sample size determination for the foot and mouth disease study</a:t>
            </a:r>
          </a:p>
          <a:p>
            <a:pPr algn="just">
              <a:buFont typeface="Wingdings" panose="05000000000000000000" pitchFamily="2" charset="2"/>
              <a:buChar char="v"/>
            </a:pPr>
            <a:r>
              <a:rPr lang="en-GB" dirty="0"/>
              <a:t>Graphs</a:t>
            </a:r>
          </a:p>
          <a:p>
            <a:pPr algn="just">
              <a:buFont typeface="Wingdings" panose="05000000000000000000" pitchFamily="2" charset="2"/>
              <a:buChar char="v"/>
            </a:pPr>
            <a:r>
              <a:rPr lang="en-GB" dirty="0"/>
              <a:t>Graphs cont.</a:t>
            </a:r>
          </a:p>
          <a:p>
            <a:pPr algn="just">
              <a:buFont typeface="Wingdings" panose="05000000000000000000" pitchFamily="2" charset="2"/>
              <a:buChar char="v"/>
            </a:pPr>
            <a:r>
              <a:rPr lang="en-GB" dirty="0"/>
              <a:t>Comments regarding data source</a:t>
            </a:r>
          </a:p>
          <a:p>
            <a:endParaRPr lang="en-GB" dirty="0"/>
          </a:p>
        </p:txBody>
      </p:sp>
      <p:sp>
        <p:nvSpPr>
          <p:cNvPr id="4" name="Slide Number Placeholder 3">
            <a:extLst>
              <a:ext uri="{FF2B5EF4-FFF2-40B4-BE49-F238E27FC236}">
                <a16:creationId xmlns:a16="http://schemas.microsoft.com/office/drawing/2014/main" id="{BFAEA89E-C278-4170-BE7B-BEBE07C0532B}"/>
              </a:ext>
            </a:extLst>
          </p:cNvPr>
          <p:cNvSpPr>
            <a:spLocks noGrp="1"/>
          </p:cNvSpPr>
          <p:nvPr>
            <p:ph type="sldNum" sz="quarter" idx="12"/>
          </p:nvPr>
        </p:nvSpPr>
        <p:spPr>
          <a:xfrm>
            <a:off x="512999" y="723328"/>
            <a:ext cx="1005408" cy="604269"/>
          </a:xfrm>
        </p:spPr>
        <p:txBody>
          <a:bodyPr/>
          <a:lstStyle/>
          <a:p>
            <a:fld id="{833F7983-B2C7-4CB3-B521-4ADEC4F96AE2}" type="slidenum">
              <a:rPr lang="en-GB" smtClean="0"/>
              <a:t>2</a:t>
            </a:fld>
            <a:endParaRPr lang="en-GB" dirty="0"/>
          </a:p>
        </p:txBody>
      </p:sp>
    </p:spTree>
    <p:extLst>
      <p:ext uri="{BB962C8B-B14F-4D97-AF65-F5344CB8AC3E}">
        <p14:creationId xmlns:p14="http://schemas.microsoft.com/office/powerpoint/2010/main" val="253521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F812-60F1-4399-B832-5FD56015B22B}"/>
              </a:ext>
            </a:extLst>
          </p:cNvPr>
          <p:cNvSpPr>
            <a:spLocks noGrp="1"/>
          </p:cNvSpPr>
          <p:nvPr>
            <p:ph type="title"/>
          </p:nvPr>
        </p:nvSpPr>
        <p:spPr>
          <a:xfrm>
            <a:off x="2424418" y="610290"/>
            <a:ext cx="9279853" cy="1243677"/>
          </a:xfrm>
        </p:spPr>
        <p:txBody>
          <a:bodyPr>
            <a:normAutofit/>
          </a:bodyPr>
          <a:lstStyle/>
          <a:p>
            <a:r>
              <a:rPr lang="en-GB" sz="2800" dirty="0"/>
              <a:t>Description of data provided in species_info.csv</a:t>
            </a:r>
          </a:p>
        </p:txBody>
      </p:sp>
      <p:sp>
        <p:nvSpPr>
          <p:cNvPr id="3" name="Content Placeholder 2">
            <a:extLst>
              <a:ext uri="{FF2B5EF4-FFF2-40B4-BE49-F238E27FC236}">
                <a16:creationId xmlns:a16="http://schemas.microsoft.com/office/drawing/2014/main" id="{919F5B40-59AD-4868-867C-982D8576B92E}"/>
              </a:ext>
            </a:extLst>
          </p:cNvPr>
          <p:cNvSpPr>
            <a:spLocks noGrp="1"/>
          </p:cNvSpPr>
          <p:nvPr>
            <p:ph idx="1"/>
          </p:nvPr>
        </p:nvSpPr>
        <p:spPr>
          <a:xfrm>
            <a:off x="1744824" y="2340528"/>
            <a:ext cx="9959448" cy="3749376"/>
          </a:xfrm>
        </p:spPr>
        <p:txBody>
          <a:bodyPr>
            <a:normAutofit/>
          </a:bodyPr>
          <a:lstStyle/>
          <a:p>
            <a:pPr marL="0" indent="0" algn="just">
              <a:lnSpc>
                <a:spcPct val="100000"/>
              </a:lnSpc>
              <a:buNone/>
            </a:pPr>
            <a:r>
              <a:rPr lang="en-GB" sz="1400" dirty="0"/>
              <a:t>The information in provided in species_info.csv lists the various species present in the parks. It groups them by category and conservation status. </a:t>
            </a:r>
          </a:p>
          <a:p>
            <a:pPr algn="just">
              <a:lnSpc>
                <a:spcPct val="100000"/>
              </a:lnSpc>
            </a:pPr>
            <a:r>
              <a:rPr lang="en-GB" sz="1400" dirty="0"/>
              <a:t>The types are:</a:t>
            </a:r>
          </a:p>
          <a:p>
            <a:pPr marL="0" indent="0" algn="just">
              <a:lnSpc>
                <a:spcPct val="100000"/>
              </a:lnSpc>
              <a:buNone/>
            </a:pPr>
            <a:r>
              <a:rPr lang="en-GB" sz="1400" dirty="0"/>
              <a:t>        Mammals, birds, reptiles, amphibians, fish, vascular plants and non-vascular plants.</a:t>
            </a:r>
          </a:p>
          <a:p>
            <a:pPr algn="just">
              <a:lnSpc>
                <a:spcPct val="100000"/>
              </a:lnSpc>
            </a:pPr>
            <a:r>
              <a:rPr lang="en-GB" sz="1400" dirty="0"/>
              <a:t>The conservations statuses are:</a:t>
            </a:r>
          </a:p>
          <a:p>
            <a:pPr marL="0" indent="0" algn="just">
              <a:lnSpc>
                <a:spcPct val="100000"/>
              </a:lnSpc>
              <a:buNone/>
            </a:pPr>
            <a:r>
              <a:rPr lang="en-GB" sz="1400" dirty="0"/>
              <a:t>        Endangered, In Recovery, Species of Concern, Threatened, No Intervention</a:t>
            </a:r>
          </a:p>
          <a:p>
            <a:pPr marL="0" indent="0" algn="just">
              <a:lnSpc>
                <a:spcPct val="100000"/>
              </a:lnSpc>
              <a:buNone/>
            </a:pPr>
            <a:r>
              <a:rPr lang="en-GB" sz="1400" dirty="0"/>
              <a:t>Calculations were performed on the data provided to determine the likelihood of a category being endangered.  </a:t>
            </a:r>
          </a:p>
          <a:p>
            <a:pPr marL="0" indent="0" algn="just">
              <a:lnSpc>
                <a:spcPct val="100000"/>
              </a:lnSpc>
              <a:buNone/>
            </a:pPr>
            <a:r>
              <a:rPr lang="en-GB" sz="1400" dirty="0"/>
              <a:t>A breakdown of the information is summarised below:</a:t>
            </a:r>
          </a:p>
          <a:p>
            <a:pPr marL="0" indent="0">
              <a:buNone/>
            </a:pPr>
            <a:endParaRPr lang="en-GB" sz="1800" dirty="0"/>
          </a:p>
        </p:txBody>
      </p:sp>
      <p:sp>
        <p:nvSpPr>
          <p:cNvPr id="4" name="Slide Number Placeholder 3">
            <a:extLst>
              <a:ext uri="{FF2B5EF4-FFF2-40B4-BE49-F238E27FC236}">
                <a16:creationId xmlns:a16="http://schemas.microsoft.com/office/drawing/2014/main" id="{19F439BD-8E5A-4433-B462-612336D6634F}"/>
              </a:ext>
            </a:extLst>
          </p:cNvPr>
          <p:cNvSpPr>
            <a:spLocks noGrp="1"/>
          </p:cNvSpPr>
          <p:nvPr>
            <p:ph type="sldNum" sz="quarter" idx="12"/>
          </p:nvPr>
        </p:nvSpPr>
        <p:spPr>
          <a:xfrm>
            <a:off x="512999" y="723328"/>
            <a:ext cx="988630" cy="604269"/>
          </a:xfrm>
        </p:spPr>
        <p:txBody>
          <a:bodyPr/>
          <a:lstStyle/>
          <a:p>
            <a:fld id="{833F7983-B2C7-4CB3-B521-4ADEC4F96AE2}" type="slidenum">
              <a:rPr lang="en-GB" smtClean="0"/>
              <a:t>3</a:t>
            </a:fld>
            <a:endParaRPr lang="en-GB" dirty="0"/>
          </a:p>
        </p:txBody>
      </p:sp>
      <p:pic>
        <p:nvPicPr>
          <p:cNvPr id="8" name="Picture 7">
            <a:extLst>
              <a:ext uri="{FF2B5EF4-FFF2-40B4-BE49-F238E27FC236}">
                <a16:creationId xmlns:a16="http://schemas.microsoft.com/office/drawing/2014/main" id="{7B6A1491-C8D3-440D-B568-8EFA40A7416B}"/>
              </a:ext>
            </a:extLst>
          </p:cNvPr>
          <p:cNvPicPr>
            <a:picLocks noChangeAspect="1"/>
          </p:cNvPicPr>
          <p:nvPr/>
        </p:nvPicPr>
        <p:blipFill>
          <a:blip r:embed="rId2"/>
          <a:stretch>
            <a:fillRect/>
          </a:stretch>
        </p:blipFill>
        <p:spPr>
          <a:xfrm>
            <a:off x="1854665" y="4835391"/>
            <a:ext cx="4932029" cy="1254513"/>
          </a:xfrm>
          <a:prstGeom prst="rect">
            <a:avLst/>
          </a:prstGeom>
        </p:spPr>
      </p:pic>
    </p:spTree>
    <p:extLst>
      <p:ext uri="{BB962C8B-B14F-4D97-AF65-F5344CB8AC3E}">
        <p14:creationId xmlns:p14="http://schemas.microsoft.com/office/powerpoint/2010/main" val="314829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864F-AAD1-42A4-B074-E50F8C7172A4}"/>
              </a:ext>
            </a:extLst>
          </p:cNvPr>
          <p:cNvSpPr>
            <a:spLocks noGrp="1"/>
          </p:cNvSpPr>
          <p:nvPr>
            <p:ph type="title"/>
          </p:nvPr>
        </p:nvSpPr>
        <p:spPr>
          <a:xfrm>
            <a:off x="2416030" y="568345"/>
            <a:ext cx="9288242" cy="1560716"/>
          </a:xfrm>
        </p:spPr>
        <p:txBody>
          <a:bodyPr>
            <a:normAutofit fontScale="90000"/>
          </a:bodyPr>
          <a:lstStyle/>
          <a:p>
            <a:r>
              <a:rPr lang="en-GB" sz="3100" dirty="0"/>
              <a:t>Significance calculations for endangered status between different categories of species</a:t>
            </a:r>
            <a:r>
              <a:rPr lang="en-GB" sz="2200" dirty="0"/>
              <a:t>.</a:t>
            </a:r>
            <a:br>
              <a:rPr lang="en-GB" dirty="0"/>
            </a:br>
            <a:endParaRPr lang="en-GB" dirty="0"/>
          </a:p>
        </p:txBody>
      </p:sp>
      <p:sp>
        <p:nvSpPr>
          <p:cNvPr id="3" name="Content Placeholder 2">
            <a:extLst>
              <a:ext uri="{FF2B5EF4-FFF2-40B4-BE49-F238E27FC236}">
                <a16:creationId xmlns:a16="http://schemas.microsoft.com/office/drawing/2014/main" id="{381C7034-2FCE-49AB-B2EE-4A1876E4C4A4}"/>
              </a:ext>
            </a:extLst>
          </p:cNvPr>
          <p:cNvSpPr>
            <a:spLocks noGrp="1"/>
          </p:cNvSpPr>
          <p:nvPr>
            <p:ph idx="1"/>
          </p:nvPr>
        </p:nvSpPr>
        <p:spPr>
          <a:xfrm>
            <a:off x="1408922" y="2195983"/>
            <a:ext cx="10295350" cy="3651504"/>
          </a:xfrm>
        </p:spPr>
        <p:txBody>
          <a:bodyPr>
            <a:normAutofit/>
          </a:bodyPr>
          <a:lstStyle/>
          <a:p>
            <a:pPr marL="0" indent="0" algn="just">
              <a:buNone/>
            </a:pPr>
            <a:r>
              <a:rPr lang="en-GB" sz="1200" dirty="0"/>
              <a:t>From the chart below, we can see that mammal and birds are the categories with the highest percent protected. To determine if the difference was significant we conducted a significance test. Our null hypothesis was that this difference was by chance. A chi-squared test was chosen.</a:t>
            </a:r>
            <a:br>
              <a:rPr lang="en-GB" sz="1200" dirty="0"/>
            </a:br>
            <a:r>
              <a:rPr lang="en-GB" sz="1200" dirty="0"/>
              <a:t>Mammals and birds were compared and the result showed that, with a </a:t>
            </a:r>
            <a:r>
              <a:rPr lang="en-GB" sz="1200" dirty="0" err="1"/>
              <a:t>pval</a:t>
            </a:r>
            <a:r>
              <a:rPr lang="en-GB" sz="1200" dirty="0"/>
              <a:t> result of 0.6876 the difference was not significant as it was greater than 0.05 which was the basis of our null hypothesis. So this difference was a result of chance.</a:t>
            </a:r>
          </a:p>
          <a:p>
            <a:pPr marL="0" indent="0" algn="just">
              <a:buNone/>
            </a:pPr>
            <a:r>
              <a:rPr lang="en-GB" sz="1200" dirty="0"/>
              <a:t>Amphibians were tested and the result was also not significant with a result of 0.12.</a:t>
            </a:r>
          </a:p>
          <a:p>
            <a:pPr marL="0" indent="0" algn="just">
              <a:buNone/>
            </a:pPr>
            <a:r>
              <a:rPr lang="en-GB" sz="1200" dirty="0"/>
              <a:t>When the reptiles were tested, the difference however was significant coming in at a </a:t>
            </a:r>
            <a:r>
              <a:rPr lang="en-GB" sz="1200" dirty="0" err="1"/>
              <a:t>pval</a:t>
            </a:r>
            <a:r>
              <a:rPr lang="en-GB" sz="1200" dirty="0"/>
              <a:t> of 0.038 which is below the 0.05 used as the basis.</a:t>
            </a:r>
          </a:p>
          <a:p>
            <a:pPr marL="0" indent="0" algn="just">
              <a:buNone/>
            </a:pPr>
            <a:r>
              <a:rPr lang="en-GB" sz="1400" b="1" dirty="0"/>
              <a:t>Recommendation to conservationists</a:t>
            </a:r>
          </a:p>
          <a:p>
            <a:pPr marL="0" indent="0" algn="just">
              <a:buNone/>
            </a:pPr>
            <a:r>
              <a:rPr lang="en-GB" sz="1200" dirty="0"/>
              <a:t>Therefore we can conclude that some species are more likely to be endangered than others. Conservationists need to continue with their work in order to determine what is causing the increased likelihood of being classed endangered and what can be done to reduce this and protect these species.</a:t>
            </a:r>
          </a:p>
        </p:txBody>
      </p:sp>
      <p:sp>
        <p:nvSpPr>
          <p:cNvPr id="5" name="Slide Number Placeholder 4">
            <a:extLst>
              <a:ext uri="{FF2B5EF4-FFF2-40B4-BE49-F238E27FC236}">
                <a16:creationId xmlns:a16="http://schemas.microsoft.com/office/drawing/2014/main" id="{9FBCEEB7-60D3-4A1D-8402-B89111B1541D}"/>
              </a:ext>
            </a:extLst>
          </p:cNvPr>
          <p:cNvSpPr>
            <a:spLocks noGrp="1"/>
          </p:cNvSpPr>
          <p:nvPr>
            <p:ph type="sldNum" sz="quarter" idx="12"/>
          </p:nvPr>
        </p:nvSpPr>
        <p:spPr>
          <a:xfrm>
            <a:off x="512999" y="723328"/>
            <a:ext cx="980241" cy="604269"/>
          </a:xfrm>
        </p:spPr>
        <p:txBody>
          <a:bodyPr/>
          <a:lstStyle/>
          <a:p>
            <a:fld id="{833F7983-B2C7-4CB3-B521-4ADEC4F96AE2}" type="slidenum">
              <a:rPr lang="en-GB" smtClean="0"/>
              <a:t>4</a:t>
            </a:fld>
            <a:endParaRPr lang="en-GB" dirty="0"/>
          </a:p>
        </p:txBody>
      </p:sp>
      <p:pic>
        <p:nvPicPr>
          <p:cNvPr id="6" name="Content Placeholder 3">
            <a:extLst>
              <a:ext uri="{FF2B5EF4-FFF2-40B4-BE49-F238E27FC236}">
                <a16:creationId xmlns:a16="http://schemas.microsoft.com/office/drawing/2014/main" id="{71F82483-B483-4A05-AFE2-E8DE556C663E}"/>
              </a:ext>
            </a:extLst>
          </p:cNvPr>
          <p:cNvPicPr>
            <a:picLocks noChangeAspect="1"/>
          </p:cNvPicPr>
          <p:nvPr/>
        </p:nvPicPr>
        <p:blipFill>
          <a:blip r:embed="rId2"/>
          <a:stretch>
            <a:fillRect/>
          </a:stretch>
        </p:blipFill>
        <p:spPr>
          <a:xfrm>
            <a:off x="1493240" y="4630893"/>
            <a:ext cx="3854321" cy="1420753"/>
          </a:xfrm>
          <a:prstGeom prst="rect">
            <a:avLst/>
          </a:prstGeom>
        </p:spPr>
      </p:pic>
    </p:spTree>
    <p:extLst>
      <p:ext uri="{BB962C8B-B14F-4D97-AF65-F5344CB8AC3E}">
        <p14:creationId xmlns:p14="http://schemas.microsoft.com/office/powerpoint/2010/main" val="178139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09F6-D52C-483B-80BE-01932872A1C9}"/>
              </a:ext>
            </a:extLst>
          </p:cNvPr>
          <p:cNvSpPr>
            <a:spLocks noGrp="1"/>
          </p:cNvSpPr>
          <p:nvPr>
            <p:ph type="title"/>
          </p:nvPr>
        </p:nvSpPr>
        <p:spPr>
          <a:xfrm>
            <a:off x="2416030" y="568345"/>
            <a:ext cx="9288242" cy="1560716"/>
          </a:xfrm>
        </p:spPr>
        <p:txBody>
          <a:bodyPr>
            <a:normAutofit fontScale="90000"/>
          </a:bodyPr>
          <a:lstStyle/>
          <a:p>
            <a:r>
              <a:rPr lang="en-GB" sz="3100" dirty="0"/>
              <a:t>Sample size determination for the foot and mouth disease study</a:t>
            </a:r>
            <a:br>
              <a:rPr lang="en-GB" dirty="0"/>
            </a:br>
            <a:endParaRPr lang="en-GB" dirty="0"/>
          </a:p>
        </p:txBody>
      </p:sp>
      <p:sp>
        <p:nvSpPr>
          <p:cNvPr id="3" name="Content Placeholder 2">
            <a:extLst>
              <a:ext uri="{FF2B5EF4-FFF2-40B4-BE49-F238E27FC236}">
                <a16:creationId xmlns:a16="http://schemas.microsoft.com/office/drawing/2014/main" id="{F5444AB1-36CB-4DBB-A348-D263E50C92E4}"/>
              </a:ext>
            </a:extLst>
          </p:cNvPr>
          <p:cNvSpPr>
            <a:spLocks noGrp="1"/>
          </p:cNvSpPr>
          <p:nvPr>
            <p:ph idx="1"/>
          </p:nvPr>
        </p:nvSpPr>
        <p:spPr>
          <a:xfrm>
            <a:off x="2416030" y="2438400"/>
            <a:ext cx="9288242" cy="3651504"/>
          </a:xfrm>
        </p:spPr>
        <p:txBody>
          <a:bodyPr>
            <a:normAutofit/>
          </a:bodyPr>
          <a:lstStyle/>
          <a:p>
            <a:pPr marL="0" indent="0" algn="just">
              <a:buNone/>
            </a:pPr>
            <a:r>
              <a:rPr lang="en-GB" sz="1600" dirty="0"/>
              <a:t>The Park Rangers want to be able to detect at least a 5 percent point reduction in the cases of Foot and Mouth in the parks. Last year 15% of the sheep had this disease. </a:t>
            </a:r>
          </a:p>
          <a:p>
            <a:pPr marL="0" indent="0" algn="just">
              <a:buNone/>
            </a:pPr>
            <a:r>
              <a:rPr lang="en-GB" sz="1600" dirty="0"/>
              <a:t>Using a baseline of the 15%, a 90% level of significance and the 5% change they would like to detect, the sample size required is 870 sheep. With the observations noted over the course of one week at the various parks (shown in chart below) the time needed to observe the required number of sheep is calculated in the ‘</a:t>
            </a:r>
            <a:r>
              <a:rPr lang="en-GB" sz="1600" dirty="0" err="1"/>
              <a:t>weeks_observing</a:t>
            </a:r>
            <a:r>
              <a:rPr lang="en-GB" sz="1600" dirty="0"/>
              <a:t>’ column. </a:t>
            </a:r>
          </a:p>
          <a:p>
            <a:endParaRPr lang="en-GB" dirty="0"/>
          </a:p>
        </p:txBody>
      </p:sp>
      <p:sp>
        <p:nvSpPr>
          <p:cNvPr id="4" name="Slide Number Placeholder 3">
            <a:extLst>
              <a:ext uri="{FF2B5EF4-FFF2-40B4-BE49-F238E27FC236}">
                <a16:creationId xmlns:a16="http://schemas.microsoft.com/office/drawing/2014/main" id="{76B4E20F-EAB4-4548-8BAE-C6177B40DAF7}"/>
              </a:ext>
            </a:extLst>
          </p:cNvPr>
          <p:cNvSpPr>
            <a:spLocks noGrp="1"/>
          </p:cNvSpPr>
          <p:nvPr>
            <p:ph type="sldNum" sz="quarter" idx="12"/>
          </p:nvPr>
        </p:nvSpPr>
        <p:spPr>
          <a:xfrm>
            <a:off x="513000" y="723328"/>
            <a:ext cx="971852" cy="604269"/>
          </a:xfrm>
        </p:spPr>
        <p:txBody>
          <a:bodyPr/>
          <a:lstStyle/>
          <a:p>
            <a:fld id="{833F7983-B2C7-4CB3-B521-4ADEC4F96AE2}" type="slidenum">
              <a:rPr lang="en-GB" smtClean="0"/>
              <a:t>5</a:t>
            </a:fld>
            <a:endParaRPr lang="en-GB" dirty="0"/>
          </a:p>
        </p:txBody>
      </p:sp>
      <p:pic>
        <p:nvPicPr>
          <p:cNvPr id="6" name="Picture 5">
            <a:extLst>
              <a:ext uri="{FF2B5EF4-FFF2-40B4-BE49-F238E27FC236}">
                <a16:creationId xmlns:a16="http://schemas.microsoft.com/office/drawing/2014/main" id="{E6D739EA-B5A6-459D-AA00-4A58B90A3391}"/>
              </a:ext>
            </a:extLst>
          </p:cNvPr>
          <p:cNvPicPr>
            <a:picLocks noChangeAspect="1"/>
          </p:cNvPicPr>
          <p:nvPr/>
        </p:nvPicPr>
        <p:blipFill>
          <a:blip r:embed="rId2"/>
          <a:stretch>
            <a:fillRect/>
          </a:stretch>
        </p:blipFill>
        <p:spPr>
          <a:xfrm>
            <a:off x="2499750" y="4506630"/>
            <a:ext cx="4261263" cy="1195066"/>
          </a:xfrm>
          <a:prstGeom prst="rect">
            <a:avLst/>
          </a:prstGeom>
        </p:spPr>
      </p:pic>
    </p:spTree>
    <p:extLst>
      <p:ext uri="{BB962C8B-B14F-4D97-AF65-F5344CB8AC3E}">
        <p14:creationId xmlns:p14="http://schemas.microsoft.com/office/powerpoint/2010/main" val="23817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2E75-1C14-48D1-A3AE-6725579263AD}"/>
              </a:ext>
            </a:extLst>
          </p:cNvPr>
          <p:cNvSpPr>
            <a:spLocks noGrp="1"/>
          </p:cNvSpPr>
          <p:nvPr>
            <p:ph type="title"/>
          </p:nvPr>
        </p:nvSpPr>
        <p:spPr>
          <a:xfrm>
            <a:off x="2432808" y="568345"/>
            <a:ext cx="9271464" cy="1560716"/>
          </a:xfrm>
        </p:spPr>
        <p:txBody>
          <a:bodyPr>
            <a:normAutofit/>
          </a:bodyPr>
          <a:lstStyle/>
          <a:p>
            <a:r>
              <a:rPr lang="en-GB" sz="2800" dirty="0" err="1"/>
              <a:t>Additonal</a:t>
            </a:r>
            <a:r>
              <a:rPr lang="en-GB" sz="2800" dirty="0"/>
              <a:t> graphs not included in previous sections.</a:t>
            </a:r>
          </a:p>
        </p:txBody>
      </p:sp>
      <p:pic>
        <p:nvPicPr>
          <p:cNvPr id="4" name="Content Placeholder 3">
            <a:extLst>
              <a:ext uri="{FF2B5EF4-FFF2-40B4-BE49-F238E27FC236}">
                <a16:creationId xmlns:a16="http://schemas.microsoft.com/office/drawing/2014/main" id="{5668A352-16DF-4DA4-896E-2B51C6A34C9A}"/>
              </a:ext>
            </a:extLst>
          </p:cNvPr>
          <p:cNvPicPr>
            <a:picLocks noGrp="1" noChangeAspect="1"/>
          </p:cNvPicPr>
          <p:nvPr>
            <p:ph idx="1"/>
          </p:nvPr>
        </p:nvPicPr>
        <p:blipFill>
          <a:blip r:embed="rId2"/>
          <a:stretch>
            <a:fillRect/>
          </a:stretch>
        </p:blipFill>
        <p:spPr>
          <a:xfrm>
            <a:off x="3193405" y="2446931"/>
            <a:ext cx="5481867" cy="2974155"/>
          </a:xfrm>
          <a:prstGeom prst="rect">
            <a:avLst/>
          </a:prstGeom>
        </p:spPr>
      </p:pic>
      <p:sp>
        <p:nvSpPr>
          <p:cNvPr id="5" name="Slide Number Placeholder 4">
            <a:extLst>
              <a:ext uri="{FF2B5EF4-FFF2-40B4-BE49-F238E27FC236}">
                <a16:creationId xmlns:a16="http://schemas.microsoft.com/office/drawing/2014/main" id="{2C0B12B5-DAB7-4777-A8CC-73E10C409206}"/>
              </a:ext>
            </a:extLst>
          </p:cNvPr>
          <p:cNvSpPr>
            <a:spLocks noGrp="1"/>
          </p:cNvSpPr>
          <p:nvPr>
            <p:ph type="sldNum" sz="quarter" idx="12"/>
          </p:nvPr>
        </p:nvSpPr>
        <p:spPr>
          <a:xfrm>
            <a:off x="513000" y="723328"/>
            <a:ext cx="971852" cy="604269"/>
          </a:xfrm>
        </p:spPr>
        <p:txBody>
          <a:bodyPr/>
          <a:lstStyle/>
          <a:p>
            <a:fld id="{833F7983-B2C7-4CB3-B521-4ADEC4F96AE2}" type="slidenum">
              <a:rPr lang="en-GB" smtClean="0"/>
              <a:t>6</a:t>
            </a:fld>
            <a:endParaRPr lang="en-GB" dirty="0"/>
          </a:p>
        </p:txBody>
      </p:sp>
      <p:sp>
        <p:nvSpPr>
          <p:cNvPr id="6" name="TextBox 5">
            <a:extLst>
              <a:ext uri="{FF2B5EF4-FFF2-40B4-BE49-F238E27FC236}">
                <a16:creationId xmlns:a16="http://schemas.microsoft.com/office/drawing/2014/main" id="{93109EE8-C09A-41FE-B056-7C7F9CE34A99}"/>
              </a:ext>
            </a:extLst>
          </p:cNvPr>
          <p:cNvSpPr txBox="1"/>
          <p:nvPr/>
        </p:nvSpPr>
        <p:spPr>
          <a:xfrm>
            <a:off x="8898751" y="3482094"/>
            <a:ext cx="2485109" cy="1938992"/>
          </a:xfrm>
          <a:prstGeom prst="rect">
            <a:avLst/>
          </a:prstGeom>
          <a:noFill/>
        </p:spPr>
        <p:txBody>
          <a:bodyPr wrap="square" rtlCol="0">
            <a:spAutoFit/>
          </a:bodyPr>
          <a:lstStyle/>
          <a:p>
            <a:pPr algn="just"/>
            <a:r>
              <a:rPr lang="en-GB" sz="1200" dirty="0" err="1"/>
              <a:t>Groupby</a:t>
            </a:r>
            <a:r>
              <a:rPr lang="en-GB" sz="1200" dirty="0"/>
              <a:t> calculations do not recognise entries equal to ‘none’ so it is useful to fill these with measurable content. In the case of the 2 lower charts here, we can see the difference in result when the ‘none’ entries have been replaced with ‘No Intervention’. It helps to give an accurate view of the number of species in the parks as a whole.</a:t>
            </a:r>
          </a:p>
        </p:txBody>
      </p:sp>
    </p:spTree>
    <p:extLst>
      <p:ext uri="{BB962C8B-B14F-4D97-AF65-F5344CB8AC3E}">
        <p14:creationId xmlns:p14="http://schemas.microsoft.com/office/powerpoint/2010/main" val="71136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4C52-6640-4402-A5F9-78D8D87E86A1}"/>
              </a:ext>
            </a:extLst>
          </p:cNvPr>
          <p:cNvSpPr>
            <a:spLocks noGrp="1"/>
          </p:cNvSpPr>
          <p:nvPr>
            <p:ph type="title"/>
          </p:nvPr>
        </p:nvSpPr>
        <p:spPr/>
        <p:txBody>
          <a:bodyPr>
            <a:normAutofit/>
          </a:bodyPr>
          <a:lstStyle/>
          <a:p>
            <a:r>
              <a:rPr lang="en-GB" sz="2800" dirty="0"/>
              <a:t>Additional charts, cont.</a:t>
            </a:r>
          </a:p>
        </p:txBody>
      </p:sp>
      <p:sp>
        <p:nvSpPr>
          <p:cNvPr id="6" name="Slide Number Placeholder 5">
            <a:extLst>
              <a:ext uri="{FF2B5EF4-FFF2-40B4-BE49-F238E27FC236}">
                <a16:creationId xmlns:a16="http://schemas.microsoft.com/office/drawing/2014/main" id="{783862E6-64D0-42C2-AD13-39E40096A3F5}"/>
              </a:ext>
            </a:extLst>
          </p:cNvPr>
          <p:cNvSpPr>
            <a:spLocks noGrp="1"/>
          </p:cNvSpPr>
          <p:nvPr>
            <p:ph type="sldNum" sz="quarter" idx="12"/>
          </p:nvPr>
        </p:nvSpPr>
        <p:spPr>
          <a:xfrm>
            <a:off x="512999" y="723328"/>
            <a:ext cx="997019" cy="604269"/>
          </a:xfrm>
        </p:spPr>
        <p:txBody>
          <a:bodyPr/>
          <a:lstStyle/>
          <a:p>
            <a:fld id="{833F7983-B2C7-4CB3-B521-4ADEC4F96AE2}" type="slidenum">
              <a:rPr lang="en-GB" smtClean="0"/>
              <a:t>7</a:t>
            </a:fld>
            <a:endParaRPr lang="en-GB" dirty="0"/>
          </a:p>
        </p:txBody>
      </p:sp>
      <p:pic>
        <p:nvPicPr>
          <p:cNvPr id="9" name="Content Placeholder 8">
            <a:extLst>
              <a:ext uri="{FF2B5EF4-FFF2-40B4-BE49-F238E27FC236}">
                <a16:creationId xmlns:a16="http://schemas.microsoft.com/office/drawing/2014/main" id="{EF49DE2A-8869-4DAF-8EF8-573A1D806C9B}"/>
              </a:ext>
            </a:extLst>
          </p:cNvPr>
          <p:cNvPicPr>
            <a:picLocks noGrp="1" noChangeAspect="1"/>
          </p:cNvPicPr>
          <p:nvPr>
            <p:ph idx="1"/>
          </p:nvPr>
        </p:nvPicPr>
        <p:blipFill>
          <a:blip r:embed="rId2"/>
          <a:stretch>
            <a:fillRect/>
          </a:stretch>
        </p:blipFill>
        <p:spPr>
          <a:xfrm>
            <a:off x="8416212" y="2488160"/>
            <a:ext cx="3502090" cy="1457119"/>
          </a:xfrm>
          <a:prstGeom prst="rect">
            <a:avLst/>
          </a:prstGeom>
        </p:spPr>
      </p:pic>
      <p:pic>
        <p:nvPicPr>
          <p:cNvPr id="10" name="Content Placeholder 3">
            <a:extLst>
              <a:ext uri="{FF2B5EF4-FFF2-40B4-BE49-F238E27FC236}">
                <a16:creationId xmlns:a16="http://schemas.microsoft.com/office/drawing/2014/main" id="{DBF76F39-EB54-4F9F-AA96-6EB93BE948B9}"/>
              </a:ext>
            </a:extLst>
          </p:cNvPr>
          <p:cNvPicPr>
            <a:picLocks noChangeAspect="1"/>
          </p:cNvPicPr>
          <p:nvPr/>
        </p:nvPicPr>
        <p:blipFill>
          <a:blip r:embed="rId3"/>
          <a:stretch>
            <a:fillRect/>
          </a:stretch>
        </p:blipFill>
        <p:spPr>
          <a:xfrm>
            <a:off x="3384700" y="5208751"/>
            <a:ext cx="4122220" cy="1351492"/>
          </a:xfrm>
          <a:prstGeom prst="rect">
            <a:avLst/>
          </a:prstGeom>
        </p:spPr>
      </p:pic>
      <p:sp>
        <p:nvSpPr>
          <p:cNvPr id="11" name="TextBox 10">
            <a:extLst>
              <a:ext uri="{FF2B5EF4-FFF2-40B4-BE49-F238E27FC236}">
                <a16:creationId xmlns:a16="http://schemas.microsoft.com/office/drawing/2014/main" id="{069E3527-C7FA-446A-BECC-5B3300F8B26A}"/>
              </a:ext>
            </a:extLst>
          </p:cNvPr>
          <p:cNvSpPr txBox="1"/>
          <p:nvPr/>
        </p:nvSpPr>
        <p:spPr>
          <a:xfrm>
            <a:off x="3095539" y="2308610"/>
            <a:ext cx="5040755" cy="1600438"/>
          </a:xfrm>
          <a:prstGeom prst="rect">
            <a:avLst/>
          </a:prstGeom>
          <a:noFill/>
        </p:spPr>
        <p:txBody>
          <a:bodyPr wrap="square" rtlCol="0">
            <a:spAutoFit/>
          </a:bodyPr>
          <a:lstStyle/>
          <a:p>
            <a:pPr algn="just"/>
            <a:r>
              <a:rPr lang="en-GB" sz="1400" dirty="0"/>
              <a:t>The ‘Conservation Status by Species’ bar chart to the right, which was run using the full species information is not very informative as the ‘No Intervention’ category is overwhelming the other categories. </a:t>
            </a:r>
          </a:p>
          <a:p>
            <a:pPr algn="just"/>
            <a:r>
              <a:rPr lang="en-GB" sz="1400" dirty="0"/>
              <a:t>When this is run again without the ‘No Intervention’ category it is more useful as the other statuses are now represented on the chart.</a:t>
            </a:r>
          </a:p>
        </p:txBody>
      </p:sp>
      <p:pic>
        <p:nvPicPr>
          <p:cNvPr id="12" name="Picture 11">
            <a:extLst>
              <a:ext uri="{FF2B5EF4-FFF2-40B4-BE49-F238E27FC236}">
                <a16:creationId xmlns:a16="http://schemas.microsoft.com/office/drawing/2014/main" id="{2E3B30D4-502B-49EB-9E96-C65AA99B3565}"/>
              </a:ext>
            </a:extLst>
          </p:cNvPr>
          <p:cNvPicPr>
            <a:picLocks noChangeAspect="1"/>
          </p:cNvPicPr>
          <p:nvPr/>
        </p:nvPicPr>
        <p:blipFill>
          <a:blip r:embed="rId4"/>
          <a:stretch>
            <a:fillRect/>
          </a:stretch>
        </p:blipFill>
        <p:spPr>
          <a:xfrm>
            <a:off x="8525323" y="4016032"/>
            <a:ext cx="3392980" cy="1498360"/>
          </a:xfrm>
          <a:prstGeom prst="rect">
            <a:avLst/>
          </a:prstGeom>
        </p:spPr>
      </p:pic>
      <p:sp>
        <p:nvSpPr>
          <p:cNvPr id="13" name="TextBox 12">
            <a:extLst>
              <a:ext uri="{FF2B5EF4-FFF2-40B4-BE49-F238E27FC236}">
                <a16:creationId xmlns:a16="http://schemas.microsoft.com/office/drawing/2014/main" id="{63C51650-EB4C-41CC-84ED-6F6AFC2DC555}"/>
              </a:ext>
            </a:extLst>
          </p:cNvPr>
          <p:cNvSpPr txBox="1"/>
          <p:nvPr/>
        </p:nvSpPr>
        <p:spPr>
          <a:xfrm>
            <a:off x="3095538" y="4088598"/>
            <a:ext cx="5040756" cy="1169551"/>
          </a:xfrm>
          <a:prstGeom prst="rect">
            <a:avLst/>
          </a:prstGeom>
          <a:noFill/>
        </p:spPr>
        <p:txBody>
          <a:bodyPr wrap="square" rtlCol="0">
            <a:spAutoFit/>
          </a:bodyPr>
          <a:lstStyle/>
          <a:p>
            <a:pPr algn="just"/>
            <a:r>
              <a:rPr lang="en-GB" sz="1400" dirty="0"/>
              <a:t>The chart below was run on the observations information. This shows the number of sheep observed in the various parks over a week and is used to calculate the number of weeks needed at each site to observe the required number of sheep for the Foot and Mouth study.</a:t>
            </a:r>
          </a:p>
        </p:txBody>
      </p:sp>
    </p:spTree>
    <p:extLst>
      <p:ext uri="{BB962C8B-B14F-4D97-AF65-F5344CB8AC3E}">
        <p14:creationId xmlns:p14="http://schemas.microsoft.com/office/powerpoint/2010/main" val="248198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2CB4-CAC5-4AB6-A145-4CF079F9E740}"/>
              </a:ext>
            </a:extLst>
          </p:cNvPr>
          <p:cNvSpPr>
            <a:spLocks noGrp="1"/>
          </p:cNvSpPr>
          <p:nvPr>
            <p:ph type="title"/>
          </p:nvPr>
        </p:nvSpPr>
        <p:spPr>
          <a:xfrm>
            <a:off x="2933700" y="568345"/>
            <a:ext cx="8770571" cy="1101835"/>
          </a:xfrm>
        </p:spPr>
        <p:txBody>
          <a:bodyPr/>
          <a:lstStyle/>
          <a:p>
            <a:r>
              <a:rPr lang="en-GB" dirty="0"/>
              <a:t>Comments re: data source</a:t>
            </a:r>
          </a:p>
        </p:txBody>
      </p:sp>
      <p:sp>
        <p:nvSpPr>
          <p:cNvPr id="7" name="Content Placeholder 6">
            <a:extLst>
              <a:ext uri="{FF2B5EF4-FFF2-40B4-BE49-F238E27FC236}">
                <a16:creationId xmlns:a16="http://schemas.microsoft.com/office/drawing/2014/main" id="{D4BF7FCD-2D8D-439C-AC1B-28935C20D258}"/>
              </a:ext>
            </a:extLst>
          </p:cNvPr>
          <p:cNvSpPr>
            <a:spLocks noGrp="1"/>
          </p:cNvSpPr>
          <p:nvPr>
            <p:ph idx="1"/>
          </p:nvPr>
        </p:nvSpPr>
        <p:spPr>
          <a:xfrm>
            <a:off x="2004968" y="2438400"/>
            <a:ext cx="9699303" cy="3696272"/>
          </a:xfrm>
        </p:spPr>
        <p:txBody>
          <a:bodyPr/>
          <a:lstStyle/>
          <a:p>
            <a:pPr marL="0" indent="0">
              <a:buNone/>
            </a:pPr>
            <a:r>
              <a:rPr lang="en-GB" sz="1400" dirty="0"/>
              <a:t>When attempting to run additional analysis on the overall number of entries by </a:t>
            </a:r>
            <a:r>
              <a:rPr lang="en-GB" sz="1400" dirty="0" err="1"/>
              <a:t>scientific_name</a:t>
            </a:r>
            <a:r>
              <a:rPr lang="en-GB" sz="1400" dirty="0"/>
              <a:t> in the species_info.csv it became clear that there were many duplicates, as is shown in red in the screenshot below. This meant I needed to access the excel spreadsheet to determine where the problem lay. For future / ongoing analysis I would recommend that the source data be cleaned to remove any duplicate entries. This will ensure that all analysis carried out is accurate.</a:t>
            </a:r>
          </a:p>
          <a:p>
            <a:endParaRPr lang="en-GB" dirty="0"/>
          </a:p>
          <a:p>
            <a:endParaRPr lang="en-GB" dirty="0"/>
          </a:p>
        </p:txBody>
      </p:sp>
      <p:sp>
        <p:nvSpPr>
          <p:cNvPr id="8" name="Slide Number Placeholder 7">
            <a:extLst>
              <a:ext uri="{FF2B5EF4-FFF2-40B4-BE49-F238E27FC236}">
                <a16:creationId xmlns:a16="http://schemas.microsoft.com/office/drawing/2014/main" id="{7B913526-A850-47E6-9D4D-4078AA577A90}"/>
              </a:ext>
            </a:extLst>
          </p:cNvPr>
          <p:cNvSpPr>
            <a:spLocks noGrp="1"/>
          </p:cNvSpPr>
          <p:nvPr>
            <p:ph type="sldNum" sz="quarter" idx="12"/>
          </p:nvPr>
        </p:nvSpPr>
        <p:spPr>
          <a:xfrm>
            <a:off x="512999" y="723328"/>
            <a:ext cx="988630" cy="604269"/>
          </a:xfrm>
        </p:spPr>
        <p:txBody>
          <a:bodyPr/>
          <a:lstStyle/>
          <a:p>
            <a:fld id="{833F7983-B2C7-4CB3-B521-4ADEC4F96AE2}" type="slidenum">
              <a:rPr lang="en-GB" smtClean="0"/>
              <a:t>8</a:t>
            </a:fld>
            <a:endParaRPr lang="en-GB" dirty="0"/>
          </a:p>
        </p:txBody>
      </p:sp>
      <p:pic>
        <p:nvPicPr>
          <p:cNvPr id="9" name="Picture 8">
            <a:extLst>
              <a:ext uri="{FF2B5EF4-FFF2-40B4-BE49-F238E27FC236}">
                <a16:creationId xmlns:a16="http://schemas.microsoft.com/office/drawing/2014/main" id="{FD0084C3-C686-47B5-9F30-5487FE8F1440}"/>
              </a:ext>
            </a:extLst>
          </p:cNvPr>
          <p:cNvPicPr>
            <a:picLocks noChangeAspect="1"/>
          </p:cNvPicPr>
          <p:nvPr/>
        </p:nvPicPr>
        <p:blipFill>
          <a:blip r:embed="rId2"/>
          <a:stretch>
            <a:fillRect/>
          </a:stretch>
        </p:blipFill>
        <p:spPr>
          <a:xfrm>
            <a:off x="7707086" y="3839710"/>
            <a:ext cx="3997185" cy="2294962"/>
          </a:xfrm>
          <a:prstGeom prst="rect">
            <a:avLst/>
          </a:prstGeom>
        </p:spPr>
      </p:pic>
      <p:pic>
        <p:nvPicPr>
          <p:cNvPr id="13" name="Picture 12">
            <a:extLst>
              <a:ext uri="{FF2B5EF4-FFF2-40B4-BE49-F238E27FC236}">
                <a16:creationId xmlns:a16="http://schemas.microsoft.com/office/drawing/2014/main" id="{BC7631C9-E928-41A3-AE42-09428EBA6A61}"/>
              </a:ext>
            </a:extLst>
          </p:cNvPr>
          <p:cNvPicPr>
            <a:picLocks noChangeAspect="1"/>
          </p:cNvPicPr>
          <p:nvPr/>
        </p:nvPicPr>
        <p:blipFill>
          <a:blip r:embed="rId3"/>
          <a:stretch>
            <a:fillRect/>
          </a:stretch>
        </p:blipFill>
        <p:spPr>
          <a:xfrm>
            <a:off x="2080543" y="3839710"/>
            <a:ext cx="3725427" cy="2294963"/>
          </a:xfrm>
          <a:prstGeom prst="rect">
            <a:avLst/>
          </a:prstGeom>
        </p:spPr>
      </p:pic>
      <p:sp>
        <p:nvSpPr>
          <p:cNvPr id="14" name="TextBox 13">
            <a:extLst>
              <a:ext uri="{FF2B5EF4-FFF2-40B4-BE49-F238E27FC236}">
                <a16:creationId xmlns:a16="http://schemas.microsoft.com/office/drawing/2014/main" id="{950D1480-9679-470B-BCEC-39B6F85AD70B}"/>
              </a:ext>
            </a:extLst>
          </p:cNvPr>
          <p:cNvSpPr txBox="1"/>
          <p:nvPr/>
        </p:nvSpPr>
        <p:spPr>
          <a:xfrm>
            <a:off x="5888251" y="4269520"/>
            <a:ext cx="1313288" cy="461665"/>
          </a:xfrm>
          <a:prstGeom prst="rect">
            <a:avLst/>
          </a:prstGeom>
          <a:noFill/>
        </p:spPr>
        <p:txBody>
          <a:bodyPr wrap="square" rtlCol="0">
            <a:spAutoFit/>
          </a:bodyPr>
          <a:lstStyle/>
          <a:p>
            <a:r>
              <a:rPr lang="en-GB" sz="1200" dirty="0"/>
              <a:t>Results excluding duplicates</a:t>
            </a:r>
          </a:p>
        </p:txBody>
      </p:sp>
      <p:sp>
        <p:nvSpPr>
          <p:cNvPr id="15" name="TextBox 14">
            <a:extLst>
              <a:ext uri="{FF2B5EF4-FFF2-40B4-BE49-F238E27FC236}">
                <a16:creationId xmlns:a16="http://schemas.microsoft.com/office/drawing/2014/main" id="{18D24BA8-33F4-4C07-9EF4-4FCD00CBFED0}"/>
              </a:ext>
            </a:extLst>
          </p:cNvPr>
          <p:cNvSpPr txBox="1"/>
          <p:nvPr/>
        </p:nvSpPr>
        <p:spPr>
          <a:xfrm>
            <a:off x="5888251" y="5330099"/>
            <a:ext cx="1313288" cy="461665"/>
          </a:xfrm>
          <a:prstGeom prst="rect">
            <a:avLst/>
          </a:prstGeom>
          <a:noFill/>
        </p:spPr>
        <p:txBody>
          <a:bodyPr wrap="square" rtlCol="0">
            <a:spAutoFit/>
          </a:bodyPr>
          <a:lstStyle/>
          <a:p>
            <a:r>
              <a:rPr lang="en-GB" sz="1200" dirty="0"/>
              <a:t>Results including duplicates</a:t>
            </a:r>
          </a:p>
        </p:txBody>
      </p:sp>
      <p:cxnSp>
        <p:nvCxnSpPr>
          <p:cNvPr id="17" name="Straight Connector 16">
            <a:extLst>
              <a:ext uri="{FF2B5EF4-FFF2-40B4-BE49-F238E27FC236}">
                <a16:creationId xmlns:a16="http://schemas.microsoft.com/office/drawing/2014/main" id="{E6E8FF52-02BA-4BF3-A579-8B82F0121AD1}"/>
              </a:ext>
            </a:extLst>
          </p:cNvPr>
          <p:cNvCxnSpPr/>
          <p:nvPr/>
        </p:nvCxnSpPr>
        <p:spPr>
          <a:xfrm>
            <a:off x="6001913" y="4987190"/>
            <a:ext cx="1313287"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62703368"/>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4252</TotalTime>
  <Words>649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Schoolbook</vt:lpstr>
      <vt:lpstr>Corbel</vt:lpstr>
      <vt:lpstr>Wingdings</vt:lpstr>
      <vt:lpstr>Feathered</vt:lpstr>
      <vt:lpstr>BIODIVERISTY CAPSTONE PROJECT - INVESTIGATING PROTECTED SPECIES</vt:lpstr>
      <vt:lpstr>Contents</vt:lpstr>
      <vt:lpstr>Description of data provided in species_info.csv</vt:lpstr>
      <vt:lpstr>Significance calculations for endangered status between different categories of species. </vt:lpstr>
      <vt:lpstr>Sample size determination for the foot and mouth disease study </vt:lpstr>
      <vt:lpstr>Additonal graphs not included in previous sections.</vt:lpstr>
      <vt:lpstr>Additional charts, cont.</vt:lpstr>
      <vt:lpstr>Comments re: data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BIODIVERISTY CAPSTONE PROJECT - INVESTIGATING PROTECTED SPECIES</dc:title>
  <dc:creator>Emma Ericson</dc:creator>
  <cp:lastModifiedBy>Emma Ericson</cp:lastModifiedBy>
  <cp:revision>22</cp:revision>
  <dcterms:created xsi:type="dcterms:W3CDTF">2018-11-13T15:57:55Z</dcterms:created>
  <dcterms:modified xsi:type="dcterms:W3CDTF">2018-11-16T14:50:09Z</dcterms:modified>
</cp:coreProperties>
</file>