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3" r:id="rId3"/>
    <p:sldId id="270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413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36A0F-B433-4CEB-B160-047C88B4F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0D2D-9C8F-47BA-85BC-856B09A5F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2B2F4-7748-42CC-9666-B2A9A5CB98C2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AB0D-4079-4174-8D7B-A8C62EB0F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0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FAD1-4573-4756-A12F-73F1310CA974}" type="datetimeFigureOut">
              <a:rPr lang="en-DE" smtClean="0"/>
              <a:t>08/04/2024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DD5E-38F3-4021-BB8A-F5D2D445AC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5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D0-0520-47DE-94E5-77B85152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E9F-EDB9-4D0C-9DED-5B59D7A85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19B-6D8D-4201-B881-7B8B7C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C995-4426-4A4D-9337-43CB85D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D6B-EB55-463D-BFAC-EDA0580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302-DC9A-4D28-984A-A728D7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D63B-F766-4194-9C21-C80547C7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EDD-655B-48CE-9DB8-51D5ED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AC7-7C8E-4CAE-B3C6-F77F9C4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27C2-64EB-4110-AE5E-876FE0B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2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F816-B762-4D78-A4BB-09437C7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7CD-5BDC-44D7-A1D6-114DD8CB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3DC3-A71C-4E87-A22E-6E35902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5FC-6A95-4158-8E70-AC4B8C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44D-0076-443B-8BA1-7C3C24C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4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082F3C8-E970-6348-B5A8-B3DDE4BEF301}"/>
              </a:ext>
            </a:extLst>
          </p:cNvPr>
          <p:cNvSpPr/>
          <p:nvPr userDrawn="1"/>
        </p:nvSpPr>
        <p:spPr>
          <a:xfrm>
            <a:off x="-1" y="0"/>
            <a:ext cx="12210197" cy="6858000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C4E8F8-1CBC-D043-9B4A-4BA6874EA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954464"/>
            <a:ext cx="11484000" cy="5082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B3D953D6-969A-044D-942A-87CA34F5A17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0000" y="3597002"/>
            <a:ext cx="11484000" cy="45777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80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BBB-9DF8-4C4A-AC3F-590186205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625974"/>
            <a:ext cx="11484000" cy="1000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/Institution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A3FFFE-FF33-415E-9DDD-EC973C375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440" y="6259383"/>
            <a:ext cx="581295" cy="4577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582079-140F-4DBA-A325-74CA25218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6932" y="427074"/>
            <a:ext cx="3993893" cy="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96EA4AB-38EB-4D50-8FAA-38A44BCB5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9575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433865-19C5-4F17-9DFF-86FCB5C53402}"/>
              </a:ext>
            </a:extLst>
          </p:cNvPr>
          <p:cNvSpPr/>
          <p:nvPr userDrawn="1"/>
        </p:nvSpPr>
        <p:spPr>
          <a:xfrm flipH="1" flipV="1">
            <a:off x="0" y="908050"/>
            <a:ext cx="12192000" cy="50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67C187-142A-4CB6-9832-D06E42D6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31284"/>
            <a:ext cx="11306176" cy="4455413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AFA0D-46C8-4BBF-8115-61782FBD7F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0506DE-4E4E-44C4-8E1F-9FB9EA05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4086-1BBA-4C32-A211-EA825263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A347F-9E15-4360-BDF3-F1DAC1F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9A4D-55F3-4D3C-BFCC-EAD963F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94C6-10D8-482A-8551-E0267CED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ild-Text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0DBDB8-D831-1141-B396-D54CBAC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041900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0D4D6BC-2D74-064E-88A0-9B1ED2EC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2000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Slide 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36ADA5FE-87C2-44E8-B1B7-EA14F32A8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DD459C-44AD-48E4-B477-8D372DD9A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34602-8040-4130-97A8-11FD0F9767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6196C5-DD7D-4D63-857A-3579B5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A22193E-0AC5-44D5-B9CF-BCC800B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9C238C5-9C8B-4751-88EB-E27C25E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F87-233D-42EE-A1D0-A5C9927C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8F1-D441-4DA2-87AE-82E3B8C8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369C-0E6E-4281-AC3B-3D5B4EF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72BD-10EA-4DA5-B70F-625ACDA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C32-66C4-4718-A93C-0179846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02B-DD0E-49FE-AB66-71BB04A5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4D58-558A-4451-AE4D-AE5DE5E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61DA-7548-4F21-87CF-375BB348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CE29-5F40-494F-8BB3-3798C70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99-B318-4973-84F6-590AFF1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7F9-89F4-445C-9E46-61DB2A7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0EFF-C08C-4B81-94BC-497D79A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9CED-F1DC-4564-B147-5B7B97F3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AF01-97A0-4CC5-9FA8-5FE76E7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E8F9-C430-40DD-97F3-9D215C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A68-3B52-4A51-95CD-2668FA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762-B0CF-4E17-89F2-3228DF4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BD3D-53B8-45E6-9C2A-DA16EF79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414D-43D4-4EFD-ADB5-42AEC13C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997A-AC9D-413A-9250-3A74D2BD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30E-AE05-45DF-B13C-1E1D4678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60A6-ED7A-4E50-96EF-F263221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1D82-A4A5-44A7-8677-7FD49E4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BF-864B-408F-8CBC-34CCAB2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349-DEAC-4BF5-A41A-C540316B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FC61-9D7E-4982-B6D8-D436F0F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B662-E8C4-450D-A55F-B1670C2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A54-9172-4393-9ECD-92454030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6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969C-8500-45D0-BBB1-7D5B3FD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3A37-61E1-48DD-A54F-9148290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CFC-77BC-4771-9803-3081405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81E5-0B0A-4F07-8E7E-47ED07C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D49C-ADBC-4EF4-954B-09A3A5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F1EC-BFFC-42CE-B01B-9819085C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E144-2F7C-4E6A-B330-8BC9E5E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6C68-13EA-4125-A033-2BADB7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0A0E-6C01-4025-81AE-90F7884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937-45AF-414F-B20E-11E87AA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2B29-5F2C-405D-A524-16406E3D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CC7E-1151-40DE-BC94-11610836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A523-0007-4420-A2DC-6C94478B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3056-65F4-402C-9B63-7F8C498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A291-1036-4083-8325-416D483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FCFC-2539-406F-B6CB-618263E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C9B-092D-482F-8F62-74FE973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935-6D93-458E-B2DA-0F9FAC65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10.04.2024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118-653C-4D65-92AE-A679CC85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52C-A7BA-4C29-9DEC-0E0F7331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s.com/products/gams/gams-languag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se.pik-potsdam.de/doc/magpie/4.7.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s://github.com/magpiemodel/magpie.git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88AB-D1D4-423A-B9F0-B2F19AC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GAMS code, </a:t>
            </a:r>
            <a:r>
              <a:rPr lang="de-DE" sz="4400" dirty="0" err="1"/>
              <a:t>modules</a:t>
            </a:r>
            <a:r>
              <a:rPr lang="de-DE" sz="4400" dirty="0"/>
              <a:t> &amp; </a:t>
            </a:r>
            <a:r>
              <a:rPr lang="de-DE" sz="4400" dirty="0" err="1"/>
              <a:t>realizations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C3BFD-D11A-4DAA-A08F-253DF9C20CB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48000" y="3462716"/>
            <a:ext cx="11484000" cy="457770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and code </a:t>
            </a:r>
            <a:r>
              <a:rPr lang="de-DE" dirty="0" err="1"/>
              <a:t>look</a:t>
            </a:r>
            <a:r>
              <a:rPr lang="de-DE" dirty="0"/>
              <a:t> like?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F7685-3AF9-4458-A009-9324DDD7F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Presenter:</a:t>
            </a:r>
            <a:r>
              <a:rPr lang="en-US" dirty="0"/>
              <a:t> Edna J. Molina Bacca</a:t>
            </a:r>
          </a:p>
          <a:p>
            <a:r>
              <a:rPr lang="en-US" dirty="0"/>
              <a:t>mbacca@pik-potsdam.de</a:t>
            </a:r>
          </a:p>
          <a:p>
            <a:r>
              <a:rPr lang="en-US" dirty="0"/>
              <a:t>April 10th, 2024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69264"/>
            <a:ext cx="11306176" cy="498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you have started a magpie run, in the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ouput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folder</a:t>
            </a:r>
            <a:r>
              <a:rPr lang="en-US" sz="2800" dirty="0"/>
              <a:t>, you’ll find the </a:t>
            </a:r>
            <a:r>
              <a:rPr lang="en-US" sz="2800" dirty="0" err="1"/>
              <a:t>full.gms</a:t>
            </a:r>
            <a:r>
              <a:rPr lang="en-US" sz="2800" dirty="0"/>
              <a:t> file.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full.gms</a:t>
            </a:r>
            <a:r>
              <a:rPr lang="en-US" sz="3200" dirty="0"/>
              <a:t> file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10</a:t>
            </a:fld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CA537-5D90-4A1B-8E1A-4C322D9B9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" y="2106473"/>
            <a:ext cx="3665120" cy="3910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F7262C-556F-4A8E-9BD2-C456E9DECCC5}"/>
              </a:ext>
            </a:extLst>
          </p:cNvPr>
          <p:cNvSpPr/>
          <p:nvPr/>
        </p:nvSpPr>
        <p:spPr>
          <a:xfrm>
            <a:off x="5248656" y="3550102"/>
            <a:ext cx="6096000" cy="181588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Contains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final code </a:t>
            </a:r>
            <a:r>
              <a:rPr lang="de-DE" sz="2800" b="1" dirty="0" err="1"/>
              <a:t>used</a:t>
            </a:r>
            <a:r>
              <a:rPr lang="de-DE" sz="2800" b="1" dirty="0"/>
              <a:t> in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current</a:t>
            </a:r>
            <a:r>
              <a:rPr lang="de-DE" sz="2800" b="1" dirty="0"/>
              <a:t> </a:t>
            </a:r>
            <a:r>
              <a:rPr lang="de-DE" sz="2800" b="1" dirty="0" err="1"/>
              <a:t>MAgPIE</a:t>
            </a:r>
            <a:r>
              <a:rPr lang="de-DE" sz="2800" b="1" dirty="0"/>
              <a:t> </a:t>
            </a:r>
            <a:r>
              <a:rPr lang="de-DE" sz="2800" b="1" dirty="0" err="1"/>
              <a:t>run</a:t>
            </a:r>
            <a:r>
              <a:rPr lang="de-DE" sz="2800" b="1" dirty="0"/>
              <a:t>, </a:t>
            </a:r>
            <a:r>
              <a:rPr lang="de-DE" sz="2800" b="1" dirty="0" err="1"/>
              <a:t>based</a:t>
            </a:r>
            <a:r>
              <a:rPr lang="de-DE" sz="2800" b="1" dirty="0"/>
              <a:t> on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selected</a:t>
            </a:r>
            <a:r>
              <a:rPr lang="de-DE" sz="2800" b="1" dirty="0"/>
              <a:t> </a:t>
            </a:r>
            <a:r>
              <a:rPr lang="de-DE" sz="2800" b="1" dirty="0" err="1"/>
              <a:t>settings</a:t>
            </a:r>
            <a:r>
              <a:rPr lang="de-DE" sz="2800" b="1" dirty="0"/>
              <a:t> and on </a:t>
            </a:r>
            <a:r>
              <a:rPr lang="de-DE" sz="2800" b="1" dirty="0" err="1"/>
              <a:t>one</a:t>
            </a:r>
            <a:r>
              <a:rPr lang="de-DE" sz="2800" b="1" dirty="0"/>
              <a:t> </a:t>
            </a:r>
            <a:r>
              <a:rPr lang="de-DE" sz="2800" b="1" dirty="0" err="1"/>
              <a:t>realization</a:t>
            </a:r>
            <a:r>
              <a:rPr lang="de-DE" sz="2800" b="1" dirty="0"/>
              <a:t> per </a:t>
            </a:r>
            <a:r>
              <a:rPr lang="de-DE" sz="2800" b="1" dirty="0" err="1"/>
              <a:t>module</a:t>
            </a:r>
            <a:r>
              <a:rPr lang="de-DE" sz="2800" b="1" dirty="0"/>
              <a:t> (</a:t>
            </a:r>
            <a:r>
              <a:rPr lang="de-DE" sz="2800" b="1" dirty="0" err="1"/>
              <a:t>done</a:t>
            </a:r>
            <a:r>
              <a:rPr lang="de-DE" sz="2800" b="1" dirty="0"/>
              <a:t> </a:t>
            </a:r>
            <a:r>
              <a:rPr lang="de-DE" sz="2800" b="1" dirty="0" err="1"/>
              <a:t>automatically</a:t>
            </a:r>
            <a:r>
              <a:rPr lang="de-DE" sz="2800" b="1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AAEC2-E9F8-4571-BF2D-6A50B730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538" y="2527178"/>
            <a:ext cx="7453740" cy="640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D3DDE4-8F83-4919-B43C-A18BC5B8BB6D}"/>
              </a:ext>
            </a:extLst>
          </p:cNvPr>
          <p:cNvSpPr/>
          <p:nvPr/>
        </p:nvSpPr>
        <p:spPr>
          <a:xfrm>
            <a:off x="550976" y="5512535"/>
            <a:ext cx="3106623" cy="147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06785-AF56-43F1-80B9-F21778476D3F}"/>
              </a:ext>
            </a:extLst>
          </p:cNvPr>
          <p:cNvCxnSpPr>
            <a:cxnSpLocks/>
          </p:cNvCxnSpPr>
          <p:nvPr/>
        </p:nvCxnSpPr>
        <p:spPr>
          <a:xfrm flipV="1">
            <a:off x="3658310" y="2527178"/>
            <a:ext cx="795173" cy="298535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31986-9D2D-4642-8B44-87AE35E3209F}"/>
              </a:ext>
            </a:extLst>
          </p:cNvPr>
          <p:cNvCxnSpPr>
            <a:cxnSpLocks/>
          </p:cNvCxnSpPr>
          <p:nvPr/>
        </p:nvCxnSpPr>
        <p:spPr>
          <a:xfrm flipV="1">
            <a:off x="3658310" y="3158898"/>
            <a:ext cx="830228" cy="25168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Thank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you</a:t>
            </a:r>
            <a:endParaRPr lang="de-DE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mbacca@pik-potsdam.de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154A-758F-4F3D-BA88-70B68E799C5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911-82B6-4654-8DEC-D6027A7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A7C-9CBC-4115-BF8F-3E7E81CD5B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is GAMS?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 structure of the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The magpie folder: </a:t>
            </a:r>
            <a:r>
              <a:rPr lang="en-US" sz="2800" dirty="0">
                <a:solidFill>
                  <a:schemeClr val="bg1"/>
                </a:solidFill>
              </a:rPr>
              <a:t>Components of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, the structure of modules and realizations, and the </a:t>
            </a:r>
            <a:r>
              <a:rPr lang="en-US" sz="2800" dirty="0" err="1">
                <a:solidFill>
                  <a:schemeClr val="bg1"/>
                </a:solidFill>
              </a:rPr>
              <a:t>full.gms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Coding etiquette: Variable and parameter naming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Brief exercise</a:t>
            </a:r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8503-92D3-48D9-B726-5C3AE97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409C-5C65-40CC-9DD5-BEE53C6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52C4-5099-45F7-BBBC-CAADE05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75898F2-AEE7-46DE-82A3-B26D4FCD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427468"/>
          </a:xfrm>
        </p:spPr>
        <p:txBody>
          <a:bodyPr/>
          <a:lstStyle/>
          <a:p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de-DE" dirty="0"/>
              <a:t>eneral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 err="1"/>
              <a:t>lgebraic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dirty="0"/>
              <a:t>odeling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de-DE" dirty="0"/>
              <a:t>ystem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(GAMS)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7DCF14-F4C8-4916-973E-8BA10F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GAMS?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0A7-72B2-4E6A-A53A-ADFA790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DA1-CDDE-439C-AB13-690195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3B47-C104-4601-87B6-F4C9E25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3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F6FD8-B475-45BD-9E2F-BFC7E0EEF7B3}"/>
              </a:ext>
            </a:extLst>
          </p:cNvPr>
          <p:cNvSpPr txBox="1"/>
          <p:nvPr/>
        </p:nvSpPr>
        <p:spPr>
          <a:xfrm>
            <a:off x="917427" y="1880590"/>
            <a:ext cx="1043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“GAMS is a high level modeling system for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mathematical programming </a:t>
            </a:r>
            <a:r>
              <a:rPr lang="en-US" sz="2200" i="1" dirty="0"/>
              <a:t>and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  <a:r>
              <a:rPr lang="en-US" sz="2200" i="1" dirty="0"/>
              <a:t>. It consists of a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language compiler </a:t>
            </a:r>
            <a:r>
              <a:rPr lang="en-US" sz="2200" i="1" dirty="0"/>
              <a:t>and a range of associated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solvers</a:t>
            </a:r>
            <a:r>
              <a:rPr lang="en-US" sz="2200" i="1" dirty="0"/>
              <a:t>.”</a:t>
            </a:r>
            <a:endParaRPr lang="de-DE" sz="2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E0C2D-577F-4C40-A51D-29CE1058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00" y="2790161"/>
            <a:ext cx="6568840" cy="233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53D0F-14D6-41FB-AC07-54EE3C61F919}"/>
              </a:ext>
            </a:extLst>
          </p:cNvPr>
          <p:cNvSpPr txBox="1"/>
          <p:nvPr/>
        </p:nvSpPr>
        <p:spPr>
          <a:xfrm>
            <a:off x="917427" y="5200399"/>
            <a:ext cx="742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Useful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links:</a:t>
            </a: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at a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glance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https://www.gams.com/products/gams/gams-language/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https://www.gams.com/latest/docs/</a:t>
            </a:r>
          </a:p>
        </p:txBody>
      </p:sp>
    </p:spTree>
    <p:extLst>
      <p:ext uri="{BB962C8B-B14F-4D97-AF65-F5344CB8AC3E}">
        <p14:creationId xmlns:p14="http://schemas.microsoft.com/office/powerpoint/2010/main" val="4053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CD96F-2781-4770-B838-E7F55C2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structure of the </a:t>
            </a:r>
            <a:r>
              <a:rPr lang="en-US" sz="3200" dirty="0" err="1"/>
              <a:t>MAgPIE</a:t>
            </a:r>
            <a:r>
              <a:rPr lang="en-US" sz="3200" dirty="0"/>
              <a:t> Model</a:t>
            </a:r>
            <a:endParaRPr lang="en-DE" sz="3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A0CF-D1A0-4C52-AA98-1BF49D3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E040-E878-47BB-A071-43350F5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CBEB-FC39-4DC8-9FCB-85BFCF9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4</a:t>
            </a:fld>
            <a:endParaRPr lang="en-DE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D545A98-50F1-43B0-B4B7-E26EA47D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865" y="1226762"/>
            <a:ext cx="4822520" cy="43884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38175-37B3-41C8-8ADE-FBAA070E8975}"/>
              </a:ext>
            </a:extLst>
          </p:cNvPr>
          <p:cNvSpPr txBox="1">
            <a:spLocks/>
          </p:cNvSpPr>
          <p:nvPr/>
        </p:nvSpPr>
        <p:spPr>
          <a:xfrm>
            <a:off x="755675" y="1271687"/>
            <a:ext cx="545943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Future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de-DE" b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GDP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(different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scenarios</a:t>
            </a:r>
            <a:r>
              <a:rPr lang="de-DE" dirty="0"/>
              <a:t>).</a:t>
            </a: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Food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consumption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demand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Trade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regional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biophysical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drive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land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use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decisions</a:t>
            </a: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B9ABBA-0343-4B1F-A523-FE8EAA00EA7F}"/>
              </a:ext>
            </a:extLst>
          </p:cNvPr>
          <p:cNvSpPr/>
          <p:nvPr/>
        </p:nvSpPr>
        <p:spPr>
          <a:xfrm>
            <a:off x="6497903" y="1130908"/>
            <a:ext cx="1061760" cy="1001699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21">
            <a:extLst>
              <a:ext uri="{FF2B5EF4-FFF2-40B4-BE49-F238E27FC236}">
                <a16:creationId xmlns:a16="http://schemas.microsoft.com/office/drawing/2014/main" id="{9F9EBE2B-3B74-453B-8358-8E34F5740D56}"/>
              </a:ext>
            </a:extLst>
          </p:cNvPr>
          <p:cNvSpPr/>
          <p:nvPr/>
        </p:nvSpPr>
        <p:spPr>
          <a:xfrm rot="17524920">
            <a:off x="7853565" y="441768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23">
            <a:extLst>
              <a:ext uri="{FF2B5EF4-FFF2-40B4-BE49-F238E27FC236}">
                <a16:creationId xmlns:a16="http://schemas.microsoft.com/office/drawing/2014/main" id="{93991F37-2353-43D2-96B6-504DF637D10E}"/>
              </a:ext>
            </a:extLst>
          </p:cNvPr>
          <p:cNvSpPr/>
          <p:nvPr/>
        </p:nvSpPr>
        <p:spPr>
          <a:xfrm rot="14668353">
            <a:off x="9161076" y="440263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own Arrow 24">
            <a:extLst>
              <a:ext uri="{FF2B5EF4-FFF2-40B4-BE49-F238E27FC236}">
                <a16:creationId xmlns:a16="http://schemas.microsoft.com/office/drawing/2014/main" id="{3C143AB9-22B7-4A5B-B6DD-6CD137FC1765}"/>
              </a:ext>
            </a:extLst>
          </p:cNvPr>
          <p:cNvSpPr/>
          <p:nvPr/>
        </p:nvSpPr>
        <p:spPr>
          <a:xfrm rot="12070533">
            <a:off x="9799966" y="368653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own Arrow 25">
            <a:extLst>
              <a:ext uri="{FF2B5EF4-FFF2-40B4-BE49-F238E27FC236}">
                <a16:creationId xmlns:a16="http://schemas.microsoft.com/office/drawing/2014/main" id="{F28E1950-8011-4C31-A240-70A852BEB72C}"/>
              </a:ext>
            </a:extLst>
          </p:cNvPr>
          <p:cNvSpPr/>
          <p:nvPr/>
        </p:nvSpPr>
        <p:spPr>
          <a:xfrm rot="18954680">
            <a:off x="7046718" y="2164972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26">
            <a:extLst>
              <a:ext uri="{FF2B5EF4-FFF2-40B4-BE49-F238E27FC236}">
                <a16:creationId xmlns:a16="http://schemas.microsoft.com/office/drawing/2014/main" id="{67491B75-BA8B-40AF-A72E-54FDB729E32D}"/>
              </a:ext>
            </a:extLst>
          </p:cNvPr>
          <p:cNvSpPr/>
          <p:nvPr/>
        </p:nvSpPr>
        <p:spPr>
          <a:xfrm rot="21413506">
            <a:off x="6971955" y="292154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27">
            <a:extLst>
              <a:ext uri="{FF2B5EF4-FFF2-40B4-BE49-F238E27FC236}">
                <a16:creationId xmlns:a16="http://schemas.microsoft.com/office/drawing/2014/main" id="{887F9CA2-2C32-4B83-BBED-CBAC8BB7FB96}"/>
              </a:ext>
            </a:extLst>
          </p:cNvPr>
          <p:cNvSpPr/>
          <p:nvPr/>
        </p:nvSpPr>
        <p:spPr>
          <a:xfrm rot="19776791">
            <a:off x="7181911" y="377678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Up-Down Arrow 28">
            <a:extLst>
              <a:ext uri="{FF2B5EF4-FFF2-40B4-BE49-F238E27FC236}">
                <a16:creationId xmlns:a16="http://schemas.microsoft.com/office/drawing/2014/main" id="{AA4208B9-BCAE-46B8-8219-05DA5CFF2367}"/>
              </a:ext>
            </a:extLst>
          </p:cNvPr>
          <p:cNvSpPr/>
          <p:nvPr/>
        </p:nvSpPr>
        <p:spPr>
          <a:xfrm rot="18965616">
            <a:off x="7009102" y="20762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Up-Down Arrow 29">
            <a:extLst>
              <a:ext uri="{FF2B5EF4-FFF2-40B4-BE49-F238E27FC236}">
                <a16:creationId xmlns:a16="http://schemas.microsoft.com/office/drawing/2014/main" id="{9E7710A9-F8D8-43E5-8757-93E7E801E598}"/>
              </a:ext>
            </a:extLst>
          </p:cNvPr>
          <p:cNvSpPr/>
          <p:nvPr/>
        </p:nvSpPr>
        <p:spPr>
          <a:xfrm>
            <a:off x="6977196" y="2856628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Up-Down Arrow 30">
            <a:extLst>
              <a:ext uri="{FF2B5EF4-FFF2-40B4-BE49-F238E27FC236}">
                <a16:creationId xmlns:a16="http://schemas.microsoft.com/office/drawing/2014/main" id="{CF43DF8E-0091-495A-B457-18414543CEEB}"/>
              </a:ext>
            </a:extLst>
          </p:cNvPr>
          <p:cNvSpPr/>
          <p:nvPr/>
        </p:nvSpPr>
        <p:spPr>
          <a:xfrm rot="19909511">
            <a:off x="7174681" y="36938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Up-Down Arrow 31">
            <a:extLst>
              <a:ext uri="{FF2B5EF4-FFF2-40B4-BE49-F238E27FC236}">
                <a16:creationId xmlns:a16="http://schemas.microsoft.com/office/drawing/2014/main" id="{E6934F84-8D61-4DAF-9DC3-806F2CA28491}"/>
              </a:ext>
            </a:extLst>
          </p:cNvPr>
          <p:cNvSpPr/>
          <p:nvPr/>
        </p:nvSpPr>
        <p:spPr>
          <a:xfrm rot="17431503">
            <a:off x="7810898" y="4345032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Up-Down Arrow 32">
            <a:extLst>
              <a:ext uri="{FF2B5EF4-FFF2-40B4-BE49-F238E27FC236}">
                <a16:creationId xmlns:a16="http://schemas.microsoft.com/office/drawing/2014/main" id="{D9E8FEDF-F571-4BA1-A310-EF78D5A0E1D1}"/>
              </a:ext>
            </a:extLst>
          </p:cNvPr>
          <p:cNvSpPr/>
          <p:nvPr/>
        </p:nvSpPr>
        <p:spPr>
          <a:xfrm rot="14759318">
            <a:off x="9106062" y="4365793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p-Down Arrow 33">
            <a:extLst>
              <a:ext uri="{FF2B5EF4-FFF2-40B4-BE49-F238E27FC236}">
                <a16:creationId xmlns:a16="http://schemas.microsoft.com/office/drawing/2014/main" id="{04CC058F-950C-4EDE-81A6-F80E700CDC2E}"/>
              </a:ext>
            </a:extLst>
          </p:cNvPr>
          <p:cNvSpPr/>
          <p:nvPr/>
        </p:nvSpPr>
        <p:spPr>
          <a:xfrm rot="1217067">
            <a:off x="9785797" y="3675470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22D4AE-1622-4632-A894-525D41C0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65" y="1226761"/>
            <a:ext cx="4822522" cy="43884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DB0348-4180-49BC-813A-38F89B70A8EE}"/>
              </a:ext>
            </a:extLst>
          </p:cNvPr>
          <p:cNvSpPr/>
          <p:nvPr/>
        </p:nvSpPr>
        <p:spPr>
          <a:xfrm>
            <a:off x="6415629" y="5673722"/>
            <a:ext cx="5650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de-DE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at: </a:t>
            </a:r>
            <a:r>
              <a:rPr lang="en-US" sz="1600" u="sng" dirty="0">
                <a:hlinkClick r:id="rId4"/>
              </a:rPr>
              <a:t>https://rse.pik-potsdam.de/doc/magpie/4.7.2/</a:t>
            </a:r>
            <a:endParaRPr lang="de-DE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02502-271B-4918-B496-AA4BA980C0E4}"/>
              </a:ext>
            </a:extLst>
          </p:cNvPr>
          <p:cNvSpPr txBox="1"/>
          <p:nvPr/>
        </p:nvSpPr>
        <p:spPr>
          <a:xfrm>
            <a:off x="936449" y="5128819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These </a:t>
            </a:r>
            <a:r>
              <a:rPr lang="de-DE" b="1" dirty="0" err="1"/>
              <a:t>interactions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calculations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described</a:t>
            </a:r>
            <a:r>
              <a:rPr lang="de-DE" b="1" dirty="0"/>
              <a:t> in </a:t>
            </a:r>
            <a:r>
              <a:rPr lang="de-DE" b="1" dirty="0" err="1"/>
              <a:t>MAgPIE‘s</a:t>
            </a:r>
            <a:r>
              <a:rPr lang="de-DE" b="1" dirty="0"/>
              <a:t> </a:t>
            </a:r>
            <a:r>
              <a:rPr lang="de-DE" b="1" dirty="0" err="1"/>
              <a:t>modules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75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r>
              <a:rPr lang="en-US" sz="2800" b="1" dirty="0"/>
              <a:t> </a:t>
            </a:r>
            <a:r>
              <a:rPr lang="en-US" sz="2800" dirty="0"/>
              <a:t>you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cloned the magpie folder </a:t>
            </a:r>
            <a:r>
              <a:rPr lang="en-US" sz="2800" dirty="0"/>
              <a:t>(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</a:rPr>
              <a:t>git clone 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https://github.com/magpiemodel/magpie.git</a:t>
            </a:r>
            <a:r>
              <a:rPr lang="en-US" sz="2800" dirty="0"/>
              <a:t>) from the repository you will find 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magpie folder: Components of </a:t>
            </a:r>
            <a:r>
              <a:rPr lang="en-US" sz="3200" dirty="0" err="1"/>
              <a:t>MAgPIE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5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21963-491F-45D0-9DED-9134BE289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80" y="2409014"/>
            <a:ext cx="4034987" cy="3824400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558CA3-0BAE-4D00-B14A-5F1704CA7613}"/>
              </a:ext>
            </a:extLst>
          </p:cNvPr>
          <p:cNvSpPr/>
          <p:nvPr/>
        </p:nvSpPr>
        <p:spPr>
          <a:xfrm>
            <a:off x="1568414" y="3480784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19E4C-4CB9-42DC-B385-75C885611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46" y="4002209"/>
            <a:ext cx="4686706" cy="74682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B9D3A4-AEB7-42DC-A6D8-C15DBFBF87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62823"/>
          <a:stretch/>
        </p:blipFill>
        <p:spPr>
          <a:xfrm>
            <a:off x="5810947" y="2394413"/>
            <a:ext cx="4900394" cy="21628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E25418-9A8A-4FF7-B023-FF4B42840A1C}"/>
              </a:ext>
            </a:extLst>
          </p:cNvPr>
          <p:cNvSpPr txBox="1"/>
          <p:nvPr/>
        </p:nvSpPr>
        <p:spPr>
          <a:xfrm>
            <a:off x="8004259" y="4441504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496E6-559C-4A58-B88D-FC02F67622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6846" y="3556984"/>
            <a:ext cx="111156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8EF5E1-D245-4AB3-A403-82B6FFFC410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427694" y="3556984"/>
            <a:ext cx="171585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984CAB0-F369-4D66-BE9A-DE0C2025438B}"/>
              </a:ext>
            </a:extLst>
          </p:cNvPr>
          <p:cNvSpPr/>
          <p:nvPr/>
        </p:nvSpPr>
        <p:spPr>
          <a:xfrm>
            <a:off x="5275000" y="4192066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0E55EF-56D3-4938-B7D4-83F9261BADEF}"/>
              </a:ext>
            </a:extLst>
          </p:cNvPr>
          <p:cNvSpPr/>
          <p:nvPr/>
        </p:nvSpPr>
        <p:spPr>
          <a:xfrm>
            <a:off x="1568414" y="3244823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DD7D43-1082-4917-86BB-66E4B216ADF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56846" y="3321023"/>
            <a:ext cx="111156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7BC72-D7EA-4FDA-B0FC-5983E905501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427694" y="3321023"/>
            <a:ext cx="1715858" cy="4371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F56E7A8-906B-42F0-B883-95E79DAEC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40" y="3767867"/>
            <a:ext cx="4854361" cy="701101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B422D50-F155-49F6-9212-3726F376A0FE}"/>
              </a:ext>
            </a:extLst>
          </p:cNvPr>
          <p:cNvSpPr/>
          <p:nvPr/>
        </p:nvSpPr>
        <p:spPr>
          <a:xfrm>
            <a:off x="5332147" y="3822611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125978-9A43-42A3-B3C4-8E27863EED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81" b="15642"/>
          <a:stretch/>
        </p:blipFill>
        <p:spPr>
          <a:xfrm>
            <a:off x="5776073" y="1968153"/>
            <a:ext cx="5838083" cy="18523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326136-7865-4794-9FCA-A54EDF58F36F}"/>
              </a:ext>
            </a:extLst>
          </p:cNvPr>
          <p:cNvSpPr txBox="1"/>
          <p:nvPr/>
        </p:nvSpPr>
        <p:spPr>
          <a:xfrm>
            <a:off x="6313677" y="4384854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configuration</a:t>
            </a:r>
            <a:r>
              <a:rPr lang="de-DE" b="1" dirty="0"/>
              <a:t> </a:t>
            </a:r>
            <a:r>
              <a:rPr lang="de-DE" b="1" dirty="0" err="1"/>
              <a:t>settings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default.cfg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stat</a:t>
            </a:r>
            <a:r>
              <a:rPr lang="de-DE" b="1" dirty="0"/>
              <a:t> </a:t>
            </a:r>
            <a:r>
              <a:rPr lang="de-DE" b="1" dirty="0" err="1"/>
              <a:t>scripts</a:t>
            </a:r>
            <a:r>
              <a:rPr lang="de-DE" b="1" dirty="0"/>
              <a:t>)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B036C45-8531-4B7A-8E7C-AD3A01996C8A}"/>
              </a:ext>
            </a:extLst>
          </p:cNvPr>
          <p:cNvSpPr/>
          <p:nvPr/>
        </p:nvSpPr>
        <p:spPr>
          <a:xfrm rot="5400000">
            <a:off x="8646742" y="3881603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C901E-553A-4CD1-AC23-35FF7A70CEF5}"/>
              </a:ext>
            </a:extLst>
          </p:cNvPr>
          <p:cNvSpPr txBox="1"/>
          <p:nvPr/>
        </p:nvSpPr>
        <p:spPr>
          <a:xfrm>
            <a:off x="5810947" y="5410169"/>
            <a:ext cx="5938141" cy="92333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Each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within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modules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/>
              <a:t>represent</a:t>
            </a:r>
            <a:r>
              <a:rPr lang="de-DE" b="1" dirty="0"/>
              <a:t> a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b="1" dirty="0"/>
              <a:t> and </a:t>
            </a:r>
            <a:r>
              <a:rPr lang="de-DE" b="1" dirty="0" err="1"/>
              <a:t>contains</a:t>
            </a:r>
            <a:r>
              <a:rPr lang="de-DE" b="1" dirty="0"/>
              <a:t> different </a:t>
            </a:r>
            <a:r>
              <a:rPr lang="de-DE" b="1" dirty="0" err="1"/>
              <a:t>realizations</a:t>
            </a:r>
            <a:r>
              <a:rPr lang="de-DE" b="1" dirty="0"/>
              <a:t> (</a:t>
            </a:r>
            <a:r>
              <a:rPr lang="de-DE" b="1" dirty="0" err="1"/>
              <a:t>approaches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4F91D1-E02B-412F-A881-F80AE5F69C9A}"/>
              </a:ext>
            </a:extLst>
          </p:cNvPr>
          <p:cNvSpPr/>
          <p:nvPr/>
        </p:nvSpPr>
        <p:spPr>
          <a:xfrm>
            <a:off x="8261144" y="4775904"/>
            <a:ext cx="33530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45 </a:t>
            </a:r>
            <a:r>
              <a:rPr lang="de-DE" b="1" dirty="0" err="1"/>
              <a:t>modules</a:t>
            </a:r>
            <a:r>
              <a:rPr lang="de-DE" b="1" dirty="0"/>
              <a:t> and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include.gms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33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29" grpId="0" animBg="1"/>
      <p:bldP spid="30" grpId="0" animBg="1"/>
      <p:bldP spid="30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Each module </a:t>
            </a:r>
            <a:r>
              <a:rPr lang="en-US" sz="2800" b="1" dirty="0"/>
              <a:t>(within the modules folder)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has a similar structure</a:t>
            </a:r>
            <a:r>
              <a:rPr lang="en-US" sz="2800" dirty="0"/>
              <a:t>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the modules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6</a:t>
            </a:fld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50211-986B-43EE-8190-1E7BE2AA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00" y="1646787"/>
            <a:ext cx="6264183" cy="2651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642B6A-5BFA-48AD-A096-770A0A015664}"/>
              </a:ext>
            </a:extLst>
          </p:cNvPr>
          <p:cNvSpPr/>
          <p:nvPr/>
        </p:nvSpPr>
        <p:spPr>
          <a:xfrm>
            <a:off x="6626352" y="2408185"/>
            <a:ext cx="4458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 folder </a:t>
            </a:r>
            <a:r>
              <a:rPr lang="en-US" dirty="0"/>
              <a:t>with input files for all realizations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195A2-ABC1-4D08-92A4-5DF10E304BDA}"/>
              </a:ext>
            </a:extLst>
          </p:cNvPr>
          <p:cNvSpPr/>
          <p:nvPr/>
        </p:nvSpPr>
        <p:spPr>
          <a:xfrm>
            <a:off x="6626350" y="3008997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Realization folders </a:t>
            </a:r>
            <a:r>
              <a:rPr lang="en-US" dirty="0"/>
              <a:t>containing the source code of each realization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7AD6B-424D-4E87-94B6-914168A04EFA}"/>
              </a:ext>
            </a:extLst>
          </p:cNvPr>
          <p:cNvSpPr/>
          <p:nvPr/>
        </p:nvSpPr>
        <p:spPr>
          <a:xfrm>
            <a:off x="6626351" y="3763561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 dirty="0" err="1">
                <a:solidFill>
                  <a:srgbClr val="C00000"/>
                </a:solidFill>
              </a:rPr>
              <a:t>modules.gms</a:t>
            </a:r>
            <a:r>
              <a:rPr lang="en-US" b="1" dirty="0">
                <a:solidFill>
                  <a:srgbClr val="C00000"/>
                </a:solidFill>
              </a:rPr>
              <a:t> file </a:t>
            </a:r>
            <a:r>
              <a:rPr lang="en-US" dirty="0"/>
              <a:t>with the module description and listing of all realizations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AA816-7C1B-4886-B9C3-953D365338D6}"/>
              </a:ext>
            </a:extLst>
          </p:cNvPr>
          <p:cNvCxnSpPr>
            <a:cxnSpLocks/>
          </p:cNvCxnSpPr>
          <p:nvPr/>
        </p:nvCxnSpPr>
        <p:spPr>
          <a:xfrm flipV="1">
            <a:off x="5440680" y="2602597"/>
            <a:ext cx="1030224" cy="17492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D56EFE-FBDE-47AD-933E-9ED189EA436A}"/>
              </a:ext>
            </a:extLst>
          </p:cNvPr>
          <p:cNvCxnSpPr>
            <a:cxnSpLocks/>
          </p:cNvCxnSpPr>
          <p:nvPr/>
        </p:nvCxnSpPr>
        <p:spPr>
          <a:xfrm>
            <a:off x="5650992" y="3265147"/>
            <a:ext cx="819912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1B7C4E-A5AD-4635-B1FB-782FCF033296}"/>
              </a:ext>
            </a:extLst>
          </p:cNvPr>
          <p:cNvSpPr txBox="1"/>
          <p:nvPr/>
        </p:nvSpPr>
        <p:spPr>
          <a:xfrm>
            <a:off x="5337048" y="2826799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EEBD4-ADB1-4D72-9D0F-433F4015E780}"/>
              </a:ext>
            </a:extLst>
          </p:cNvPr>
          <p:cNvCxnSpPr>
            <a:cxnSpLocks/>
          </p:cNvCxnSpPr>
          <p:nvPr/>
        </p:nvCxnSpPr>
        <p:spPr>
          <a:xfrm>
            <a:off x="5455920" y="3773536"/>
            <a:ext cx="1014984" cy="23839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A8B40-BADA-4776-A895-C06D8BA8B419}"/>
              </a:ext>
            </a:extLst>
          </p:cNvPr>
          <p:cNvSpPr/>
          <p:nvPr/>
        </p:nvSpPr>
        <p:spPr>
          <a:xfrm>
            <a:off x="1071100" y="4823156"/>
            <a:ext cx="10014035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New realizations can be added by keeping the same structure. In that sense, </a:t>
            </a:r>
            <a:r>
              <a:rPr lang="en-US" sz="2600" b="1" dirty="0" err="1"/>
              <a:t>MAgPIE</a:t>
            </a:r>
            <a:r>
              <a:rPr lang="en-US" sz="2600" b="1" dirty="0"/>
              <a:t> is easily extendable.</a:t>
            </a:r>
            <a:endParaRPr lang="en-DE" sz="2600" b="1" dirty="0"/>
          </a:p>
        </p:txBody>
      </p:sp>
    </p:spTree>
    <p:extLst>
      <p:ext uri="{BB962C8B-B14F-4D97-AF65-F5344CB8AC3E}">
        <p14:creationId xmlns:p14="http://schemas.microsoft.com/office/powerpoint/2010/main" val="37894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2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F4A66-4BC7-4A8C-A0A0-08DE584F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2" y="2131921"/>
            <a:ext cx="7621204" cy="356060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with the modules folders,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realizations files (.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gms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 and folders are similarly build. </a:t>
            </a:r>
            <a:r>
              <a:rPr lang="en-US" sz="2800" dirty="0"/>
              <a:t>The source code is distributed over several </a:t>
            </a:r>
            <a:r>
              <a:rPr lang="en-US" sz="2800" dirty="0" err="1"/>
              <a:t>gms</a:t>
            </a:r>
            <a:r>
              <a:rPr lang="en-US" sz="2800" dirty="0"/>
              <a:t>-files to ensure the correct order of calculations during the optimization: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realizations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7</a:t>
            </a:fld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B5B06F-1D6B-4208-B14E-CDC38A8EB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2" t="1566" r="2814" b="10149"/>
          <a:stretch/>
        </p:blipFill>
        <p:spPr>
          <a:xfrm>
            <a:off x="6938197" y="2586885"/>
            <a:ext cx="4519277" cy="36442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DF615C-A6A5-493A-BA63-12E5458E54DE}"/>
              </a:ext>
            </a:extLst>
          </p:cNvPr>
          <p:cNvSpPr/>
          <p:nvPr/>
        </p:nvSpPr>
        <p:spPr>
          <a:xfrm>
            <a:off x="615562" y="5338535"/>
            <a:ext cx="5858390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Note that not every </a:t>
            </a:r>
            <a:r>
              <a:rPr lang="en-US" sz="2600" b="1" dirty="0" err="1"/>
              <a:t>gms</a:t>
            </a:r>
            <a:r>
              <a:rPr lang="en-US" sz="2600" b="1" dirty="0"/>
              <a:t>-file is needed in every realization.</a:t>
            </a:r>
            <a:endParaRPr lang="en-DE" sz="2600" b="1" dirty="0"/>
          </a:p>
        </p:txBody>
      </p:sp>
    </p:spTree>
    <p:extLst>
      <p:ext uri="{BB962C8B-B14F-4D97-AF65-F5344CB8AC3E}">
        <p14:creationId xmlns:p14="http://schemas.microsoft.com/office/powerpoint/2010/main" val="32586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46FB8-E244-4BAA-8A1E-B69319B0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9ACB-8E38-45A9-945E-47F90EB3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177A-D847-4D43-BAC6-5FBC91C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BE07-FD3A-4BCF-95A3-0AA57B4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30168-B9D9-4067-8AC2-C92ADCDC2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0" y="1131863"/>
            <a:ext cx="7139820" cy="4992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13E15-403E-4677-AEC6-C4A5738F4575}"/>
              </a:ext>
            </a:extLst>
          </p:cNvPr>
          <p:cNvSpPr/>
          <p:nvPr/>
        </p:nvSpPr>
        <p:spPr>
          <a:xfrm>
            <a:off x="5932617" y="2170462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q_  </a:t>
            </a:r>
            <a:r>
              <a:rPr lang="en-US" b="1" dirty="0"/>
              <a:t>Equations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C8F16-4CF7-4CB1-9DC7-AA9054731F41}"/>
              </a:ext>
            </a:extLst>
          </p:cNvPr>
          <p:cNvSpPr txBox="1"/>
          <p:nvPr/>
        </p:nvSpPr>
        <p:spPr>
          <a:xfrm>
            <a:off x="5645209" y="1914223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997C4-8CF6-4098-A9AE-5D0099BD644D}"/>
              </a:ext>
            </a:extLst>
          </p:cNvPr>
          <p:cNvSpPr/>
          <p:nvPr/>
        </p:nvSpPr>
        <p:spPr>
          <a:xfrm>
            <a:off x="7307072" y="2982371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v_  </a:t>
            </a:r>
            <a:r>
              <a:rPr lang="en-US" b="1" dirty="0"/>
              <a:t>Variables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2B642-73B1-41D1-860A-259A180BE320}"/>
              </a:ext>
            </a:extLst>
          </p:cNvPr>
          <p:cNvSpPr txBox="1"/>
          <p:nvPr/>
        </p:nvSpPr>
        <p:spPr>
          <a:xfrm>
            <a:off x="7023608" y="2710372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43FC-ACD3-44F6-9886-A628061E2676}"/>
              </a:ext>
            </a:extLst>
          </p:cNvPr>
          <p:cNvSpPr/>
          <p:nvPr/>
        </p:nvSpPr>
        <p:spPr>
          <a:xfrm>
            <a:off x="6327866" y="3662287"/>
            <a:ext cx="174549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p_  </a:t>
            </a:r>
            <a:r>
              <a:rPr lang="en-US" b="1" dirty="0"/>
              <a:t>processing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parameters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8F579-CE8C-4896-ABEA-00FF90573FE0}"/>
              </a:ext>
            </a:extLst>
          </p:cNvPr>
          <p:cNvSpPr txBox="1"/>
          <p:nvPr/>
        </p:nvSpPr>
        <p:spPr>
          <a:xfrm>
            <a:off x="6005225" y="3429706"/>
            <a:ext cx="237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}</a:t>
            </a:r>
            <a:endParaRPr lang="en-DE" sz="2400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32B4A-F3E7-4BC0-BEEE-E18D67AA61D5}"/>
              </a:ext>
            </a:extLst>
          </p:cNvPr>
          <p:cNvSpPr/>
          <p:nvPr/>
        </p:nvSpPr>
        <p:spPr>
          <a:xfrm>
            <a:off x="4811830" y="4883401"/>
            <a:ext cx="228698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i_  </a:t>
            </a:r>
            <a:r>
              <a:rPr lang="en-US" b="1" dirty="0"/>
              <a:t>input parameters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60E29-DD75-4340-8F87-8D443B0BCA4B}"/>
              </a:ext>
            </a:extLst>
          </p:cNvPr>
          <p:cNvSpPr txBox="1"/>
          <p:nvPr/>
        </p:nvSpPr>
        <p:spPr>
          <a:xfrm>
            <a:off x="4612327" y="4794118"/>
            <a:ext cx="2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}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0D166A-C1CB-4123-8DC1-A422F80E0369}"/>
              </a:ext>
            </a:extLst>
          </p:cNvPr>
          <p:cNvSpPr/>
          <p:nvPr/>
        </p:nvSpPr>
        <p:spPr>
          <a:xfrm>
            <a:off x="7407874" y="5701810"/>
            <a:ext cx="232540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o_  </a:t>
            </a:r>
            <a:r>
              <a:rPr lang="en-US" b="1" dirty="0"/>
              <a:t>output parameters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F531E-EE94-45C9-80FE-67C713FA4368}"/>
              </a:ext>
            </a:extLst>
          </p:cNvPr>
          <p:cNvSpPr txBox="1"/>
          <p:nvPr/>
        </p:nvSpPr>
        <p:spPr>
          <a:xfrm>
            <a:off x="7170131" y="5532533"/>
            <a:ext cx="23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}</a:t>
            </a:r>
            <a:endParaRPr lang="en-DE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7FD32-361D-4433-B874-8A2BFFC2CBC3}"/>
              </a:ext>
            </a:extLst>
          </p:cNvPr>
          <p:cNvSpPr txBox="1"/>
          <p:nvPr/>
        </p:nvSpPr>
        <p:spPr>
          <a:xfrm>
            <a:off x="8014148" y="1107947"/>
            <a:ext cx="3709162" cy="163121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Prefixes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</a:t>
            </a:r>
            <a:r>
              <a:rPr lang="de-DE" sz="2000" b="1" dirty="0" err="1"/>
              <a:t>extended</a:t>
            </a:r>
            <a:r>
              <a:rPr lang="de-DE" sz="2000" b="1" dirty="0"/>
              <a:t> </a:t>
            </a:r>
            <a:r>
              <a:rPr lang="de-DE" sz="2000" b="1" dirty="0" err="1"/>
              <a:t>using</a:t>
            </a:r>
            <a:r>
              <a:rPr lang="de-DE" sz="2000" b="1" dirty="0"/>
              <a:t> </a:t>
            </a:r>
            <a:r>
              <a:rPr lang="de-DE" sz="2000" b="1" dirty="0" err="1"/>
              <a:t>either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sz="2000" b="1" dirty="0"/>
              <a:t> (</a:t>
            </a:r>
            <a:r>
              <a:rPr lang="de-DE" sz="2000" b="1" dirty="0" err="1"/>
              <a:t>used</a:t>
            </a:r>
            <a:r>
              <a:rPr lang="de-DE" sz="2000" b="1" dirty="0"/>
              <a:t> in multiple </a:t>
            </a:r>
            <a:r>
              <a:rPr lang="de-DE" sz="2000" b="1" dirty="0" err="1"/>
              <a:t>modules</a:t>
            </a:r>
            <a:r>
              <a:rPr lang="de-DE" sz="2000" b="1" dirty="0"/>
              <a:t>/</a:t>
            </a:r>
            <a:r>
              <a:rPr lang="de-DE" sz="2000" b="1" dirty="0" err="1"/>
              <a:t>core</a:t>
            </a:r>
            <a:r>
              <a:rPr lang="de-DE" sz="2000" b="1" dirty="0"/>
              <a:t> </a:t>
            </a:r>
            <a:r>
              <a:rPr lang="de-DE" sz="2000" b="1" dirty="0" err="1"/>
              <a:t>code</a:t>
            </a:r>
            <a:r>
              <a:rPr lang="de-DE" sz="2000" b="1" dirty="0"/>
              <a:t>) </a:t>
            </a:r>
            <a:r>
              <a:rPr lang="de-DE" sz="2000" b="1" dirty="0" err="1"/>
              <a:t>or</a:t>
            </a:r>
            <a:r>
              <a:rPr lang="de-DE" sz="2000" b="1" dirty="0"/>
              <a:t> a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digit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/>
              <a:t>(</a:t>
            </a:r>
            <a:r>
              <a:rPr lang="de-DE" sz="2000" b="1" dirty="0" err="1"/>
              <a:t>only</a:t>
            </a:r>
            <a:r>
              <a:rPr lang="de-DE" sz="2000" b="1" dirty="0"/>
              <a:t> </a:t>
            </a:r>
            <a:r>
              <a:rPr lang="de-DE" sz="2000" b="1" dirty="0" err="1"/>
              <a:t>used</a:t>
            </a:r>
            <a:r>
              <a:rPr lang="de-DE" sz="2000" b="1" dirty="0"/>
              <a:t> in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module</a:t>
            </a:r>
            <a:r>
              <a:rPr lang="de-DE" sz="2000" b="1" dirty="0"/>
              <a:t>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9EB2-C4B4-4DEC-B975-4A541CF7579B}"/>
              </a:ext>
            </a:extLst>
          </p:cNvPr>
          <p:cNvSpPr txBox="1"/>
          <p:nvPr/>
        </p:nvSpPr>
        <p:spPr>
          <a:xfrm>
            <a:off x="8229600" y="3578260"/>
            <a:ext cx="349371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/>
            </a:lvl1pPr>
          </a:lstStyle>
          <a:p>
            <a:r>
              <a:rPr lang="de-DE" dirty="0"/>
              <a:t>…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also find:</a:t>
            </a:r>
          </a:p>
          <a:p>
            <a:r>
              <a:rPr lang="en-US" dirty="0">
                <a:solidFill>
                  <a:srgbClr val="C00000"/>
                </a:solidFill>
              </a:rPr>
              <a:t>c_  </a:t>
            </a:r>
            <a:r>
              <a:rPr lang="en-US" dirty="0"/>
              <a:t>Switch</a:t>
            </a:r>
          </a:p>
          <a:p>
            <a:r>
              <a:rPr lang="en-US" dirty="0">
                <a:solidFill>
                  <a:srgbClr val="C00000"/>
                </a:solidFill>
              </a:rPr>
              <a:t>s_  </a:t>
            </a:r>
            <a:r>
              <a:rPr lang="en-US" dirty="0"/>
              <a:t>Scalars</a:t>
            </a:r>
          </a:p>
          <a:p>
            <a:r>
              <a:rPr lang="en-US" dirty="0">
                <a:solidFill>
                  <a:srgbClr val="C00000"/>
                </a:solidFill>
              </a:rPr>
              <a:t>f_  </a:t>
            </a:r>
            <a:r>
              <a:rPr lang="en-US" dirty="0"/>
              <a:t>File parameter</a:t>
            </a:r>
          </a:p>
          <a:p>
            <a:r>
              <a:rPr lang="en-US" dirty="0">
                <a:solidFill>
                  <a:srgbClr val="C00000"/>
                </a:solidFill>
              </a:rPr>
              <a:t>m_</a:t>
            </a:r>
            <a:r>
              <a:rPr lang="en-US" dirty="0"/>
              <a:t> macros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0000"/>
            <a:ext cx="11306176" cy="5049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other cases,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prefixes are extended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 second letter </a:t>
            </a:r>
            <a:r>
              <a:rPr lang="en-US" sz="2800" dirty="0"/>
              <a:t>to indicate details such as:</a:t>
            </a:r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?c_ </a:t>
            </a:r>
            <a:r>
              <a:rPr lang="de-DE" sz="2800" dirty="0" err="1"/>
              <a:t>current</a:t>
            </a:r>
            <a:r>
              <a:rPr lang="de-DE" sz="2800" dirty="0"/>
              <a:t> time </a:t>
            </a:r>
            <a:r>
              <a:rPr lang="de-DE" sz="2800" dirty="0" err="1"/>
              <a:t>step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?q_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equation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?v_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variable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Suffixes </a:t>
            </a:r>
            <a:r>
              <a:rPr lang="de-DE" sz="2800" dirty="0" err="1"/>
              <a:t>indicate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level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object</a:t>
            </a:r>
            <a:endParaRPr lang="de-DE" sz="2800" dirty="0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800" dirty="0"/>
              <a:t>(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suffix</a:t>
            </a:r>
            <a:r>
              <a:rPr lang="de-DE" sz="2800" dirty="0"/>
              <a:t>) </a:t>
            </a:r>
            <a:r>
              <a:rPr lang="de-DE" sz="2800" dirty="0" err="1"/>
              <a:t>Highest</a:t>
            </a:r>
            <a:r>
              <a:rPr lang="de-DE" sz="2800" dirty="0"/>
              <a:t> </a:t>
            </a:r>
            <a:r>
              <a:rPr lang="de-DE" sz="2800" dirty="0" err="1"/>
              <a:t>disaggregation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setname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/>
              <a:t>aggregation</a:t>
            </a:r>
            <a:r>
              <a:rPr lang="de-DE" sz="2800" dirty="0"/>
              <a:t> </a:t>
            </a:r>
            <a:r>
              <a:rPr lang="de-DE" sz="2800" b="1" dirty="0" err="1"/>
              <a:t>over</a:t>
            </a:r>
            <a:r>
              <a:rPr lang="de-DE" sz="2800" b="1" dirty="0"/>
              <a:t> </a:t>
            </a:r>
            <a:r>
              <a:rPr lang="de-DE" sz="2800" b="1" dirty="0" err="1"/>
              <a:t>set</a:t>
            </a: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>
                <a:solidFill>
                  <a:srgbClr val="C00000"/>
                </a:solidFill>
              </a:rPr>
              <a:t>reg </a:t>
            </a:r>
            <a:r>
              <a:rPr lang="de-DE" sz="2800" b="1" dirty="0"/>
              <a:t>regional </a:t>
            </a:r>
            <a:r>
              <a:rPr lang="de-DE" sz="2800" dirty="0" err="1"/>
              <a:t>aggregation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glo</a:t>
            </a:r>
            <a:r>
              <a:rPr lang="de-DE" sz="2800" b="1" dirty="0">
                <a:solidFill>
                  <a:srgbClr val="C00000"/>
                </a:solidFill>
              </a:rPr>
              <a:t> </a:t>
            </a:r>
            <a:r>
              <a:rPr lang="de-DE" sz="2800" b="1" dirty="0"/>
              <a:t>global </a:t>
            </a:r>
            <a:r>
              <a:rPr lang="de-DE" sz="2800" dirty="0" err="1"/>
              <a:t>aggregation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10.04.2024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9</a:t>
            </a:fld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DBF73B-C6F4-4418-B4DC-B9FD1017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60" y="1794475"/>
            <a:ext cx="1641270" cy="1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7F6274-7C83-403D-AABF-91F849B6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0" y="2306061"/>
            <a:ext cx="1930317" cy="230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431B2-FCA2-40EF-913C-7262E42E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0" y="2809240"/>
            <a:ext cx="2936495" cy="200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9741C6-773F-40C6-B80F-E9EBCB4B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560" y="5123338"/>
            <a:ext cx="1503951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49976B-34F8-40A6-9F56-6E168F30A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855" y="5573806"/>
            <a:ext cx="1738686" cy="21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6656C7-D958-4A2F-9290-9CA185623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560" y="4635197"/>
            <a:ext cx="1899727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714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Corbel</vt:lpstr>
      <vt:lpstr>Symbol</vt:lpstr>
      <vt:lpstr>Systemschrift Normal</vt:lpstr>
      <vt:lpstr>Office Theme</vt:lpstr>
      <vt:lpstr>GAMS code, modules &amp; realizations</vt:lpstr>
      <vt:lpstr>Outline</vt:lpstr>
      <vt:lpstr>What is GAMS?</vt:lpstr>
      <vt:lpstr>General structure of the MAgPIE Model</vt:lpstr>
      <vt:lpstr>The magpie folder: Components of MAgPIE</vt:lpstr>
      <vt:lpstr>Structure of the modules</vt:lpstr>
      <vt:lpstr>Structure of realizations</vt:lpstr>
      <vt:lpstr>Coding etiquette: Variable and parameter naming</vt:lpstr>
      <vt:lpstr>Coding etiquette: Variable and parameter naming</vt:lpstr>
      <vt:lpstr>The full.gms file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code, modules &amp; realizations</dc:title>
  <dc:creator>Edna Johanna Molina Bacca</dc:creator>
  <cp:lastModifiedBy>Edna Johanna Molina Bacca</cp:lastModifiedBy>
  <cp:revision>29</cp:revision>
  <dcterms:created xsi:type="dcterms:W3CDTF">2024-04-08T09:31:36Z</dcterms:created>
  <dcterms:modified xsi:type="dcterms:W3CDTF">2024-04-08T14:26:03Z</dcterms:modified>
</cp:coreProperties>
</file>