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7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CC2A7-DC62-4FF8-B3E2-AE9CC8F9C96F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A6E32-0A1D-4153-B7C2-68D414FBAC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97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A6E32-0A1D-4153-B7C2-68D414FBAC3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06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246" y="910742"/>
            <a:ext cx="11301984" cy="484997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64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4246" y="5760720"/>
            <a:ext cx="11301984" cy="2029968"/>
          </a:xfrm>
        </p:spPr>
        <p:txBody>
          <a:bodyPr>
            <a:normAutofit/>
          </a:bodyPr>
          <a:lstStyle>
            <a:lvl1pPr marL="0" indent="0" algn="l">
              <a:buNone/>
              <a:defRPr sz="2640" baseline="0">
                <a:solidFill>
                  <a:schemeClr val="tx1">
                    <a:lumMod val="75000"/>
                  </a:schemeClr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54864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9063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4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78440" y="457200"/>
            <a:ext cx="2971800" cy="70770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9281160" cy="70770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4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46" y="910742"/>
            <a:ext cx="11301984" cy="484997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8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246" y="5760720"/>
            <a:ext cx="11301984" cy="2029968"/>
          </a:xfrm>
        </p:spPr>
        <p:txBody>
          <a:bodyPr anchor="t">
            <a:normAutofit/>
          </a:bodyPr>
          <a:lstStyle>
            <a:lvl1pPr marL="0" indent="0">
              <a:buNone/>
              <a:defRPr sz="264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54864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590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4246" y="2194561"/>
            <a:ext cx="5376672" cy="5221604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1776" y="2194561"/>
            <a:ext cx="5376672" cy="5221604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246" y="2056386"/>
            <a:ext cx="5376672" cy="877824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2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246" y="3009060"/>
            <a:ext cx="5376672" cy="4397580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51776" y="2056386"/>
            <a:ext cx="5376672" cy="877824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4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marL="0" lvl="0" indent="0" algn="l" defTabSz="109728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51776" y="3009060"/>
            <a:ext cx="5376672" cy="4397580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2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9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7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98" y="548641"/>
            <a:ext cx="3840480" cy="1920236"/>
          </a:xfrm>
        </p:spPr>
        <p:txBody>
          <a:bodyPr anchor="b">
            <a:normAutofit/>
          </a:bodyPr>
          <a:lstStyle>
            <a:lvl1pPr>
              <a:defRPr sz="384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121" y="822960"/>
            <a:ext cx="7294879" cy="6583680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98" y="2519682"/>
            <a:ext cx="3840480" cy="4572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960"/>
              </a:spcBef>
              <a:buNone/>
              <a:defRPr sz="15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4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26480"/>
            <a:ext cx="13551408" cy="21031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309360"/>
            <a:ext cx="11978640" cy="1097280"/>
          </a:xfrm>
        </p:spPr>
        <p:txBody>
          <a:bodyPr anchor="b">
            <a:normAutofit/>
          </a:bodyPr>
          <a:lstStyle>
            <a:lvl1pPr>
              <a:defRPr sz="336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3551408" cy="6154708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840">
                <a:solidFill>
                  <a:schemeClr val="bg1"/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7330308"/>
            <a:ext cx="11978640" cy="71641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960"/>
              </a:spcBef>
              <a:buNone/>
              <a:defRPr sz="1560">
                <a:solidFill>
                  <a:schemeClr val="bg1">
                    <a:lumMod val="85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551408" y="0"/>
            <a:ext cx="1097280" cy="8229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4246" y="438912"/>
            <a:ext cx="11631168" cy="1590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246" y="2194561"/>
            <a:ext cx="10314432" cy="5221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2957051" y="1198245"/>
            <a:ext cx="228599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1951209" y="4855845"/>
            <a:ext cx="42976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51408" y="7406641"/>
            <a:ext cx="1097280" cy="712470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432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9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 spc="-6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5000"/>
        </a:lnSpc>
        <a:spcBef>
          <a:spcPts val="1680"/>
        </a:spcBef>
        <a:spcAft>
          <a:spcPts val="240"/>
        </a:spcAft>
        <a:buClr>
          <a:schemeClr val="accent1"/>
        </a:buClr>
        <a:buSzPct val="80000"/>
        <a:buFont typeface="Arial" pitchFamily="34" charset="0"/>
        <a:buChar char="•"/>
        <a:defRPr sz="2160" kern="1200" spc="12" baseline="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360"/>
        </a:spcBef>
        <a:spcAft>
          <a:spcPts val="360"/>
        </a:spcAft>
        <a:buClr>
          <a:schemeClr val="accent1"/>
        </a:buClr>
        <a:buFont typeface="Wingdings 2" pitchFamily="18" charset="2"/>
        <a:buChar char=""/>
        <a:defRPr sz="16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4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imageshine.in/gallery/blue-texture-background-hd-images-free-download" TargetMode="External"/><Relationship Id="rId7" Type="http://schemas.openxmlformats.org/officeDocument/2006/relationships/image" Target="../media/image6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7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396B5-5F43-99C7-D7D0-2DA0CFEC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Roll Number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66DD-5FD6-2128-74A0-71DE9AC54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202311887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202312187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202312188</a:t>
            </a:r>
            <a:endParaRPr lang="en-GB" sz="3200" dirty="0"/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202312104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91117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Histogram of F1961 Temperatures</a:t>
            </a:r>
          </a:p>
        </p:txBody>
      </p:sp>
      <p:pic>
        <p:nvPicPr>
          <p:cNvPr id="7" name="Content Placeholder 6" descr="A graph of a number of blue bars">
            <a:extLst>
              <a:ext uri="{FF2B5EF4-FFF2-40B4-BE49-F238E27FC236}">
                <a16:creationId xmlns:a16="http://schemas.microsoft.com/office/drawing/2014/main" id="{362BE204-B1E2-DF70-F525-D29EF8448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4246" y="2286000"/>
            <a:ext cx="6810989" cy="550468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  <a:alpha val="4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Boxplot of F1961 by Country</a:t>
            </a:r>
          </a:p>
        </p:txBody>
      </p:sp>
      <p:pic>
        <p:nvPicPr>
          <p:cNvPr id="5" name="Content Placeholder 4" descr="A graph with black text">
            <a:extLst>
              <a:ext uri="{FF2B5EF4-FFF2-40B4-BE49-F238E27FC236}">
                <a16:creationId xmlns:a16="http://schemas.microsoft.com/office/drawing/2014/main" id="{B83AC65A-4E9B-6811-8A32-0CAC3AF12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245" y="2029586"/>
            <a:ext cx="10401530" cy="6200014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  <a:alpha val="4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Scatter Plot: F1961 vs F1970</a:t>
            </a:r>
          </a:p>
        </p:txBody>
      </p:sp>
      <p:pic>
        <p:nvPicPr>
          <p:cNvPr id="5" name="Content Placeholder 4" descr="A graph with black dots">
            <a:extLst>
              <a:ext uri="{FF2B5EF4-FFF2-40B4-BE49-F238E27FC236}">
                <a16:creationId xmlns:a16="http://schemas.microsoft.com/office/drawing/2014/main" id="{111AC7F7-2924-09B4-2ADA-0DEFED6BE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246" y="2029586"/>
            <a:ext cx="9544279" cy="6200014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  <a:alpha val="4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Bar Chart: Countries Represented</a:t>
            </a:r>
          </a:p>
        </p:txBody>
      </p:sp>
      <p:pic>
        <p:nvPicPr>
          <p:cNvPr id="5" name="Content Placeholder 4" descr="A graph with numbers and letters">
            <a:extLst>
              <a:ext uri="{FF2B5EF4-FFF2-40B4-BE49-F238E27FC236}">
                <a16:creationId xmlns:a16="http://schemas.microsoft.com/office/drawing/2014/main" id="{9BA5DBBB-5BE0-8994-E26F-448CBE56C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246" y="2029586"/>
            <a:ext cx="11058754" cy="6200014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  <a:alpha val="4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Correlation Matrix Heatmap</a:t>
            </a:r>
          </a:p>
        </p:txBody>
      </p:sp>
      <p:pic>
        <p:nvPicPr>
          <p:cNvPr id="5" name="Content Placeholder 4" descr="A diagram of a heatmap">
            <a:extLst>
              <a:ext uri="{FF2B5EF4-FFF2-40B4-BE49-F238E27FC236}">
                <a16:creationId xmlns:a16="http://schemas.microsoft.com/office/drawing/2014/main" id="{25018168-E23C-EBF0-6161-5D098B44C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245" y="2029586"/>
            <a:ext cx="10858729" cy="6200014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  <a:alpha val="4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Line Plot: Trends Over Time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09A8E70-7CC9-5C2F-E157-7A8733C244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14246" y="2635538"/>
            <a:ext cx="7831183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"Too many numeric columns for pair plot."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Observed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Rising temperatures globally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Positive year-to-year correlation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Uneven data coverage across countries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Outliers may indicate extreme weather events</a:t>
            </a:r>
          </a:p>
        </p:txBody>
      </p:sp>
      <p:pic>
        <p:nvPicPr>
          <p:cNvPr id="4" name="Graphic 3" descr="Cloud with solid fill">
            <a:extLst>
              <a:ext uri="{FF2B5EF4-FFF2-40B4-BE49-F238E27FC236}">
                <a16:creationId xmlns:a16="http://schemas.microsoft.com/office/drawing/2014/main" id="{5FBE99FA-F1B6-11CD-D1D0-95CCFC558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92121">
            <a:off x="-170529" y="6939159"/>
            <a:ext cx="914400" cy="914400"/>
          </a:xfrm>
          <a:prstGeom prst="rect">
            <a:avLst/>
          </a:prstGeom>
        </p:spPr>
      </p:pic>
      <p:pic>
        <p:nvPicPr>
          <p:cNvPr id="5" name="Graphic 4" descr="Snowflake with solid fill">
            <a:extLst>
              <a:ext uri="{FF2B5EF4-FFF2-40B4-BE49-F238E27FC236}">
                <a16:creationId xmlns:a16="http://schemas.microsoft.com/office/drawing/2014/main" id="{6271D989-7B4C-DED8-D3BF-C8FD762B51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554009">
            <a:off x="728619" y="1260145"/>
            <a:ext cx="914400" cy="914400"/>
          </a:xfrm>
          <a:prstGeom prst="rect">
            <a:avLst/>
          </a:prstGeom>
        </p:spPr>
      </p:pic>
      <p:pic>
        <p:nvPicPr>
          <p:cNvPr id="6" name="Graphic 5" descr="Sun with solid fill">
            <a:extLst>
              <a:ext uri="{FF2B5EF4-FFF2-40B4-BE49-F238E27FC236}">
                <a16:creationId xmlns:a16="http://schemas.microsoft.com/office/drawing/2014/main" id="{942C4837-2AAA-D0AF-5EBB-879CEF87A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554009">
            <a:off x="11295704" y="-18288"/>
            <a:ext cx="914400" cy="914400"/>
          </a:xfrm>
          <a:prstGeom prst="rect">
            <a:avLst/>
          </a:prstGeom>
        </p:spPr>
      </p:pic>
      <p:pic>
        <p:nvPicPr>
          <p:cNvPr id="7" name="Graphic 6" descr="Thermometer with solid fill">
            <a:extLst>
              <a:ext uri="{FF2B5EF4-FFF2-40B4-BE49-F238E27FC236}">
                <a16:creationId xmlns:a16="http://schemas.microsoft.com/office/drawing/2014/main" id="{FA09DD52-AC1C-15A8-12B8-E39CFCF3B6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53026" y="6768488"/>
            <a:ext cx="1669701" cy="16697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Challenges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Missing values in early years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Wide format complexity for time series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Incomplete country coverage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Outliers required validation</a:t>
            </a:r>
          </a:p>
        </p:txBody>
      </p:sp>
      <p:pic>
        <p:nvPicPr>
          <p:cNvPr id="4" name="Graphic 3" descr="Cloud with solid fill">
            <a:extLst>
              <a:ext uri="{FF2B5EF4-FFF2-40B4-BE49-F238E27FC236}">
                <a16:creationId xmlns:a16="http://schemas.microsoft.com/office/drawing/2014/main" id="{8A72AEA8-BB26-6A14-006A-E41595721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92121">
            <a:off x="-170529" y="6939159"/>
            <a:ext cx="914400" cy="914400"/>
          </a:xfrm>
          <a:prstGeom prst="rect">
            <a:avLst/>
          </a:prstGeom>
        </p:spPr>
      </p:pic>
      <p:pic>
        <p:nvPicPr>
          <p:cNvPr id="5" name="Graphic 4" descr="Snowflake with solid fill">
            <a:extLst>
              <a:ext uri="{FF2B5EF4-FFF2-40B4-BE49-F238E27FC236}">
                <a16:creationId xmlns:a16="http://schemas.microsoft.com/office/drawing/2014/main" id="{11CB4292-B872-835C-B71A-4B43DC8481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554009">
            <a:off x="728619" y="1260145"/>
            <a:ext cx="914400" cy="914400"/>
          </a:xfrm>
          <a:prstGeom prst="rect">
            <a:avLst/>
          </a:prstGeom>
        </p:spPr>
      </p:pic>
      <p:pic>
        <p:nvPicPr>
          <p:cNvPr id="6" name="Graphic 5" descr="Sun with solid fill">
            <a:extLst>
              <a:ext uri="{FF2B5EF4-FFF2-40B4-BE49-F238E27FC236}">
                <a16:creationId xmlns:a16="http://schemas.microsoft.com/office/drawing/2014/main" id="{2658A8A4-0386-8C89-A72E-CA94FA95AF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554009">
            <a:off x="11295704" y="-18288"/>
            <a:ext cx="914400" cy="914400"/>
          </a:xfrm>
          <a:prstGeom prst="rect">
            <a:avLst/>
          </a:prstGeom>
        </p:spPr>
      </p:pic>
      <p:pic>
        <p:nvPicPr>
          <p:cNvPr id="7" name="Graphic 6" descr="Thermometer with solid fill">
            <a:extLst>
              <a:ext uri="{FF2B5EF4-FFF2-40B4-BE49-F238E27FC236}">
                <a16:creationId xmlns:a16="http://schemas.microsoft.com/office/drawing/2014/main" id="{F5AEFDE9-8896-0BF3-8450-14E05E81BD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53026" y="6768488"/>
            <a:ext cx="1669701" cy="166970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27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Future Research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Predictive modeling of future anomalies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Clustering countries by warming trends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Unsupervised learning for anomaly detection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Regression models to understand warming drivers</a:t>
            </a:r>
          </a:p>
        </p:txBody>
      </p:sp>
      <p:pic>
        <p:nvPicPr>
          <p:cNvPr id="4" name="Graphic 3" descr="Cloud with solid fill">
            <a:extLst>
              <a:ext uri="{FF2B5EF4-FFF2-40B4-BE49-F238E27FC236}">
                <a16:creationId xmlns:a16="http://schemas.microsoft.com/office/drawing/2014/main" id="{E07B80A1-0EA0-773F-E186-668165613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92121">
            <a:off x="-170529" y="6939159"/>
            <a:ext cx="914400" cy="914400"/>
          </a:xfrm>
          <a:prstGeom prst="rect">
            <a:avLst/>
          </a:prstGeom>
        </p:spPr>
      </p:pic>
      <p:pic>
        <p:nvPicPr>
          <p:cNvPr id="5" name="Graphic 4" descr="Snowflake with solid fill">
            <a:extLst>
              <a:ext uri="{FF2B5EF4-FFF2-40B4-BE49-F238E27FC236}">
                <a16:creationId xmlns:a16="http://schemas.microsoft.com/office/drawing/2014/main" id="{04712927-1D54-14C7-AC18-4DB41AF4D7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554009">
            <a:off x="728619" y="1260145"/>
            <a:ext cx="914400" cy="914400"/>
          </a:xfrm>
          <a:prstGeom prst="rect">
            <a:avLst/>
          </a:prstGeom>
        </p:spPr>
      </p:pic>
      <p:pic>
        <p:nvPicPr>
          <p:cNvPr id="6" name="Graphic 5" descr="Sun with solid fill">
            <a:extLst>
              <a:ext uri="{FF2B5EF4-FFF2-40B4-BE49-F238E27FC236}">
                <a16:creationId xmlns:a16="http://schemas.microsoft.com/office/drawing/2014/main" id="{A8B0DC31-971D-1563-257A-9A72FB396B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554009">
            <a:off x="11295704" y="-18288"/>
            <a:ext cx="914400" cy="914400"/>
          </a:xfrm>
          <a:prstGeom prst="rect">
            <a:avLst/>
          </a:prstGeom>
        </p:spPr>
      </p:pic>
      <p:pic>
        <p:nvPicPr>
          <p:cNvPr id="7" name="Graphic 6" descr="Thermometer with solid fill">
            <a:extLst>
              <a:ext uri="{FF2B5EF4-FFF2-40B4-BE49-F238E27FC236}">
                <a16:creationId xmlns:a16="http://schemas.microsoft.com/office/drawing/2014/main" id="{8A05D7D5-5D53-0CDC-CF24-66878DB416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53026" y="6768488"/>
            <a:ext cx="1669701" cy="166970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"/>
                <a:lumOff val="94000"/>
                <a:alpha val="4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Machine Learning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Time Series Forecasting: ARIMA, LSTM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Unsupervised Learning: K-means, PCA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Supervised Learning: Regression, anomaly detection</a:t>
            </a:r>
          </a:p>
        </p:txBody>
      </p:sp>
      <p:pic>
        <p:nvPicPr>
          <p:cNvPr id="4" name="Graphic 3" descr="Cloud with solid fill">
            <a:extLst>
              <a:ext uri="{FF2B5EF4-FFF2-40B4-BE49-F238E27FC236}">
                <a16:creationId xmlns:a16="http://schemas.microsoft.com/office/drawing/2014/main" id="{79BBE1F0-71DA-8256-25AF-16E28ED60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92121">
            <a:off x="-170529" y="6939159"/>
            <a:ext cx="914400" cy="914400"/>
          </a:xfrm>
          <a:prstGeom prst="rect">
            <a:avLst/>
          </a:prstGeom>
        </p:spPr>
      </p:pic>
      <p:pic>
        <p:nvPicPr>
          <p:cNvPr id="5" name="Graphic 4" descr="Snowflake with solid fill">
            <a:extLst>
              <a:ext uri="{FF2B5EF4-FFF2-40B4-BE49-F238E27FC236}">
                <a16:creationId xmlns:a16="http://schemas.microsoft.com/office/drawing/2014/main" id="{D9AF8995-584E-ACAA-3948-6E3DEB639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554009">
            <a:off x="728619" y="1260145"/>
            <a:ext cx="914400" cy="914400"/>
          </a:xfrm>
          <a:prstGeom prst="rect">
            <a:avLst/>
          </a:prstGeom>
        </p:spPr>
      </p:pic>
      <p:pic>
        <p:nvPicPr>
          <p:cNvPr id="6" name="Graphic 5" descr="Sun with solid fill">
            <a:extLst>
              <a:ext uri="{FF2B5EF4-FFF2-40B4-BE49-F238E27FC236}">
                <a16:creationId xmlns:a16="http://schemas.microsoft.com/office/drawing/2014/main" id="{2EDE60A3-7E8E-BBAF-46C2-4C3104C2F1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554009">
            <a:off x="11295704" y="-18288"/>
            <a:ext cx="914400" cy="914400"/>
          </a:xfrm>
          <a:prstGeom prst="rect">
            <a:avLst/>
          </a:prstGeom>
        </p:spPr>
      </p:pic>
      <p:pic>
        <p:nvPicPr>
          <p:cNvPr id="7" name="Graphic 6" descr="Thermometer with solid fill">
            <a:extLst>
              <a:ext uri="{FF2B5EF4-FFF2-40B4-BE49-F238E27FC236}">
                <a16:creationId xmlns:a16="http://schemas.microsoft.com/office/drawing/2014/main" id="{7C8D9BF1-3A35-137C-E842-1A0FFE216E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353026" y="6768488"/>
            <a:ext cx="1669701" cy="16697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Climate Change Indicators – Exploratory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Using R to Analyze Global Temperature Anomalies</a:t>
            </a:r>
          </a:p>
          <a:p>
            <a:r>
              <a:rPr dirty="0"/>
              <a:t>Presented by: </a:t>
            </a:r>
            <a:r>
              <a:rPr lang="en-US" dirty="0"/>
              <a:t>Group 1</a:t>
            </a:r>
            <a:endParaRPr dirty="0"/>
          </a:p>
          <a:p>
            <a:r>
              <a:rPr dirty="0"/>
              <a:t>Date: April 5, 2025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EA5FA1-C6D2-046B-4ADC-8A8BD2DED061}"/>
              </a:ext>
            </a:extLst>
          </p:cNvPr>
          <p:cNvSpPr/>
          <p:nvPr/>
        </p:nvSpPr>
        <p:spPr>
          <a:xfrm>
            <a:off x="6651812" y="0"/>
            <a:ext cx="8232245" cy="8229600"/>
          </a:xfrm>
          <a:prstGeom prst="rect">
            <a:avLst/>
          </a:prstGeom>
          <a:blipFill dpi="0" rotWithShape="1">
            <a:blip r:embed="rId2">
              <a:alphaModFix amt="3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rPr dirty="0"/>
              <a:t>GitHub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dirty="0"/>
              <a:t>Link to GitHub repository</a:t>
            </a:r>
            <a:r>
              <a:rPr lang="en-US" dirty="0"/>
              <a:t>: https://github.com/emomo81/climate-change-analysis</a:t>
            </a:r>
            <a:endParaRPr dirty="0"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dirty="0"/>
              <a:t>Includes R code, cleaned dataset, visualizations, and this report</a:t>
            </a:r>
          </a:p>
        </p:txBody>
      </p:sp>
      <p:pic>
        <p:nvPicPr>
          <p:cNvPr id="4" name="Graphic 3" descr="Cloud with solid fill">
            <a:extLst>
              <a:ext uri="{FF2B5EF4-FFF2-40B4-BE49-F238E27FC236}">
                <a16:creationId xmlns:a16="http://schemas.microsoft.com/office/drawing/2014/main" id="{116E7A30-29C5-60BB-6517-A92723AFE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92121">
            <a:off x="-170529" y="6939159"/>
            <a:ext cx="914400" cy="914400"/>
          </a:xfrm>
          <a:prstGeom prst="rect">
            <a:avLst/>
          </a:prstGeom>
        </p:spPr>
      </p:pic>
      <p:pic>
        <p:nvPicPr>
          <p:cNvPr id="5" name="Graphic 4" descr="Snowflake with solid fill">
            <a:extLst>
              <a:ext uri="{FF2B5EF4-FFF2-40B4-BE49-F238E27FC236}">
                <a16:creationId xmlns:a16="http://schemas.microsoft.com/office/drawing/2014/main" id="{DB5DC4BF-5FC7-F15B-2880-A8ABE0B5B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554009">
            <a:off x="728619" y="1260145"/>
            <a:ext cx="914400" cy="914400"/>
          </a:xfrm>
          <a:prstGeom prst="rect">
            <a:avLst/>
          </a:prstGeom>
        </p:spPr>
      </p:pic>
      <p:pic>
        <p:nvPicPr>
          <p:cNvPr id="6" name="Graphic 5" descr="Sun with solid fill">
            <a:extLst>
              <a:ext uri="{FF2B5EF4-FFF2-40B4-BE49-F238E27FC236}">
                <a16:creationId xmlns:a16="http://schemas.microsoft.com/office/drawing/2014/main" id="{F88A5A02-7D1B-825A-07AB-A7AB81544E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554009">
            <a:off x="11295704" y="-18288"/>
            <a:ext cx="914400" cy="914400"/>
          </a:xfrm>
          <a:prstGeom prst="rect">
            <a:avLst/>
          </a:prstGeom>
        </p:spPr>
      </p:pic>
      <p:pic>
        <p:nvPicPr>
          <p:cNvPr id="7" name="Graphic 6" descr="Thermometer with solid fill">
            <a:extLst>
              <a:ext uri="{FF2B5EF4-FFF2-40B4-BE49-F238E27FC236}">
                <a16:creationId xmlns:a16="http://schemas.microsoft.com/office/drawing/2014/main" id="{8FE5AAFC-B2D1-8D72-A852-CB6559A8F6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353026" y="6768488"/>
            <a:ext cx="1669701" cy="166970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Conclusion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Valuable dataset for climate, agriculture, and environmental studies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Clear evidence of rising temperatures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Opportunities for ML and statistical modeling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Questions?</a:t>
            </a:r>
          </a:p>
        </p:txBody>
      </p:sp>
      <p:pic>
        <p:nvPicPr>
          <p:cNvPr id="4" name="Graphic 3" descr="Cloud with solid fill">
            <a:extLst>
              <a:ext uri="{FF2B5EF4-FFF2-40B4-BE49-F238E27FC236}">
                <a16:creationId xmlns:a16="http://schemas.microsoft.com/office/drawing/2014/main" id="{C2033549-1BB9-1A86-D2CB-B98C32803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92121">
            <a:off x="-170529" y="6939159"/>
            <a:ext cx="914400" cy="914400"/>
          </a:xfrm>
          <a:prstGeom prst="rect">
            <a:avLst/>
          </a:prstGeom>
        </p:spPr>
      </p:pic>
      <p:pic>
        <p:nvPicPr>
          <p:cNvPr id="5" name="Graphic 4" descr="Snowflake with solid fill">
            <a:extLst>
              <a:ext uri="{FF2B5EF4-FFF2-40B4-BE49-F238E27FC236}">
                <a16:creationId xmlns:a16="http://schemas.microsoft.com/office/drawing/2014/main" id="{51D529C4-7FE0-3BF9-1E74-6CA2BFA02D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554009">
            <a:off x="728619" y="1260145"/>
            <a:ext cx="914400" cy="914400"/>
          </a:xfrm>
          <a:prstGeom prst="rect">
            <a:avLst/>
          </a:prstGeom>
        </p:spPr>
      </p:pic>
      <p:pic>
        <p:nvPicPr>
          <p:cNvPr id="6" name="Graphic 5" descr="Sun with solid fill">
            <a:extLst>
              <a:ext uri="{FF2B5EF4-FFF2-40B4-BE49-F238E27FC236}">
                <a16:creationId xmlns:a16="http://schemas.microsoft.com/office/drawing/2014/main" id="{44E507B1-84A8-829D-0CB4-AA46C8EB75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554009">
            <a:off x="11295704" y="-18288"/>
            <a:ext cx="914400" cy="914400"/>
          </a:xfrm>
          <a:prstGeom prst="rect">
            <a:avLst/>
          </a:prstGeom>
        </p:spPr>
      </p:pic>
      <p:pic>
        <p:nvPicPr>
          <p:cNvPr id="7" name="Graphic 6" descr="Thermometer with solid fill">
            <a:extLst>
              <a:ext uri="{FF2B5EF4-FFF2-40B4-BE49-F238E27FC236}">
                <a16:creationId xmlns:a16="http://schemas.microsoft.com/office/drawing/2014/main" id="{F2F12891-A470-B79E-F7F4-AFAC466E50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53026" y="6768488"/>
            <a:ext cx="1669701" cy="16697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dirty="0"/>
              <a:t>Objective: Explore global temperature trends from 1961 to 2022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dirty="0"/>
              <a:t>Source: FAOSTAT (Food and Agriculture Organization of the United Nations)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dirty="0"/>
              <a:t>Purpose: Support climate modeling, agriculture planning, and policy-making</a:t>
            </a:r>
          </a:p>
        </p:txBody>
      </p:sp>
      <p:pic>
        <p:nvPicPr>
          <p:cNvPr id="5" name="Graphic 4" descr="Cloud with solid fill">
            <a:extLst>
              <a:ext uri="{FF2B5EF4-FFF2-40B4-BE49-F238E27FC236}">
                <a16:creationId xmlns:a16="http://schemas.microsoft.com/office/drawing/2014/main" id="{5A3C16D8-DB2E-2B3D-8324-768C99712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92121">
            <a:off x="-170529" y="6939159"/>
            <a:ext cx="914400" cy="914400"/>
          </a:xfrm>
          <a:prstGeom prst="rect">
            <a:avLst/>
          </a:prstGeom>
        </p:spPr>
      </p:pic>
      <p:pic>
        <p:nvPicPr>
          <p:cNvPr id="7" name="Graphic 6" descr="Snowflake with solid fill">
            <a:extLst>
              <a:ext uri="{FF2B5EF4-FFF2-40B4-BE49-F238E27FC236}">
                <a16:creationId xmlns:a16="http://schemas.microsoft.com/office/drawing/2014/main" id="{35151411-84D3-CF74-9AE6-04E4DADB88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554009">
            <a:off x="728619" y="1260145"/>
            <a:ext cx="914400" cy="914400"/>
          </a:xfrm>
          <a:prstGeom prst="rect">
            <a:avLst/>
          </a:prstGeom>
        </p:spPr>
      </p:pic>
      <p:pic>
        <p:nvPicPr>
          <p:cNvPr id="9" name="Graphic 8" descr="Sun with solid fill">
            <a:extLst>
              <a:ext uri="{FF2B5EF4-FFF2-40B4-BE49-F238E27FC236}">
                <a16:creationId xmlns:a16="http://schemas.microsoft.com/office/drawing/2014/main" id="{0607354F-8330-2DE0-A88D-8470F1AE5B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554009">
            <a:off x="11295704" y="-18288"/>
            <a:ext cx="914400" cy="914400"/>
          </a:xfrm>
          <a:prstGeom prst="rect">
            <a:avLst/>
          </a:prstGeom>
        </p:spPr>
      </p:pic>
      <p:pic>
        <p:nvPicPr>
          <p:cNvPr id="11" name="Graphic 10" descr="Thermometer with solid fill">
            <a:extLst>
              <a:ext uri="{FF2B5EF4-FFF2-40B4-BE49-F238E27FC236}">
                <a16:creationId xmlns:a16="http://schemas.microsoft.com/office/drawing/2014/main" id="{B458DE49-7950-FC24-A18A-79B07AB257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353026" y="6768488"/>
            <a:ext cx="1669701" cy="16697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Yearly temperature anomalies from 1961 to 2022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Categorical: Country, ISO Code, Indicator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Numeric: F1961–F2022 (temperature anomalies)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Relevance to Agricultural and Environmental Sciences</a:t>
            </a:r>
          </a:p>
        </p:txBody>
      </p:sp>
      <p:pic>
        <p:nvPicPr>
          <p:cNvPr id="4" name="Graphic 3" descr="Cloud with solid fill">
            <a:extLst>
              <a:ext uri="{FF2B5EF4-FFF2-40B4-BE49-F238E27FC236}">
                <a16:creationId xmlns:a16="http://schemas.microsoft.com/office/drawing/2014/main" id="{12A62CDC-B698-8D80-0993-B928BACDF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92121">
            <a:off x="-170529" y="6939159"/>
            <a:ext cx="914400" cy="914400"/>
          </a:xfrm>
          <a:prstGeom prst="rect">
            <a:avLst/>
          </a:prstGeom>
        </p:spPr>
      </p:pic>
      <p:pic>
        <p:nvPicPr>
          <p:cNvPr id="5" name="Graphic 4" descr="Snowflake with solid fill">
            <a:extLst>
              <a:ext uri="{FF2B5EF4-FFF2-40B4-BE49-F238E27FC236}">
                <a16:creationId xmlns:a16="http://schemas.microsoft.com/office/drawing/2014/main" id="{BD11BE07-CD13-AD04-E09F-667592119C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554009">
            <a:off x="728619" y="1260145"/>
            <a:ext cx="914400" cy="914400"/>
          </a:xfrm>
          <a:prstGeom prst="rect">
            <a:avLst/>
          </a:prstGeom>
        </p:spPr>
      </p:pic>
      <p:pic>
        <p:nvPicPr>
          <p:cNvPr id="6" name="Graphic 5" descr="Sun with solid fill">
            <a:extLst>
              <a:ext uri="{FF2B5EF4-FFF2-40B4-BE49-F238E27FC236}">
                <a16:creationId xmlns:a16="http://schemas.microsoft.com/office/drawing/2014/main" id="{1958CCDD-8E11-2A98-9CC1-4C77214B46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554009">
            <a:off x="11295704" y="-18288"/>
            <a:ext cx="914400" cy="914400"/>
          </a:xfrm>
          <a:prstGeom prst="rect">
            <a:avLst/>
          </a:prstGeom>
        </p:spPr>
      </p:pic>
      <p:pic>
        <p:nvPicPr>
          <p:cNvPr id="7" name="Graphic 6" descr="Thermometer with solid fill">
            <a:extLst>
              <a:ext uri="{FF2B5EF4-FFF2-40B4-BE49-F238E27FC236}">
                <a16:creationId xmlns:a16="http://schemas.microsoft.com/office/drawing/2014/main" id="{D3C9A673-9C34-532E-DDA4-D37C05E967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53026" y="6768488"/>
            <a:ext cx="1669701" cy="16697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Data 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en-US" sz="3200" b="1" u="sng" dirty="0"/>
              <a:t>Code</a:t>
            </a:r>
            <a:r>
              <a:rPr lang="en-US" sz="3200" dirty="0"/>
              <a:t> 		</a:t>
            </a:r>
            <a:r>
              <a:rPr lang="en-US" sz="3200" b="1" u="sng" dirty="0"/>
              <a:t>Usages</a:t>
            </a:r>
            <a:endParaRPr sz="3200" b="1" u="sng" dirty="0"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dirty="0"/>
              <a:t>dim(data)          </a:t>
            </a:r>
            <a:r>
              <a:rPr lang="en-US" dirty="0"/>
              <a:t>	</a:t>
            </a:r>
            <a:r>
              <a:rPr dirty="0"/>
              <a:t>222 rows, 64 columns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lang="en-GB" dirty="0"/>
              <a:t>head(data)	  	First 6 rows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lang="en-GB" dirty="0"/>
              <a:t>tail(data)		Last 6 rows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lang="en-GB" dirty="0"/>
              <a:t>str(data)	  	Structure of the data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lang="en-GB" dirty="0"/>
              <a:t>summary(data)  	Summary of each column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74AF2CC-C0C1-AEEA-8D59-D14B5CF32A23}"/>
              </a:ext>
            </a:extLst>
          </p:cNvPr>
          <p:cNvSpPr/>
          <p:nvPr/>
        </p:nvSpPr>
        <p:spPr>
          <a:xfrm>
            <a:off x="3539067" y="3725333"/>
            <a:ext cx="113453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260A2A9-BDE8-0A39-94B4-CDEE6F36CDE7}"/>
              </a:ext>
            </a:extLst>
          </p:cNvPr>
          <p:cNvSpPr/>
          <p:nvPr/>
        </p:nvSpPr>
        <p:spPr>
          <a:xfrm>
            <a:off x="3522134" y="4334932"/>
            <a:ext cx="113453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40F9720-B0AA-834D-DC1A-7D3A302DF047}"/>
              </a:ext>
            </a:extLst>
          </p:cNvPr>
          <p:cNvSpPr/>
          <p:nvPr/>
        </p:nvSpPr>
        <p:spPr>
          <a:xfrm>
            <a:off x="3539069" y="4859866"/>
            <a:ext cx="113453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94F94DA-3A0D-24D1-0DCF-BFA39B2280E5}"/>
              </a:ext>
            </a:extLst>
          </p:cNvPr>
          <p:cNvSpPr/>
          <p:nvPr/>
        </p:nvSpPr>
        <p:spPr>
          <a:xfrm flipV="1">
            <a:off x="4030135" y="5464382"/>
            <a:ext cx="728133" cy="897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66A347D-5B33-BFD6-226C-B6BB897ED9D4}"/>
              </a:ext>
            </a:extLst>
          </p:cNvPr>
          <p:cNvSpPr/>
          <p:nvPr/>
        </p:nvSpPr>
        <p:spPr>
          <a:xfrm>
            <a:off x="3488268" y="3115735"/>
            <a:ext cx="113453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uble Brace 14">
            <a:extLst>
              <a:ext uri="{FF2B5EF4-FFF2-40B4-BE49-F238E27FC236}">
                <a16:creationId xmlns:a16="http://schemas.microsoft.com/office/drawing/2014/main" id="{50C5C443-ACE3-D2E3-684F-7454C4F18F2B}"/>
              </a:ext>
            </a:extLst>
          </p:cNvPr>
          <p:cNvSpPr/>
          <p:nvPr/>
        </p:nvSpPr>
        <p:spPr>
          <a:xfrm>
            <a:off x="5825069" y="109390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ouble Brace 15">
            <a:extLst>
              <a:ext uri="{FF2B5EF4-FFF2-40B4-BE49-F238E27FC236}">
                <a16:creationId xmlns:a16="http://schemas.microsoft.com/office/drawing/2014/main" id="{005D9F38-9143-DBCC-E56F-D4AEA4087B82}"/>
              </a:ext>
            </a:extLst>
          </p:cNvPr>
          <p:cNvSpPr/>
          <p:nvPr/>
        </p:nvSpPr>
        <p:spPr>
          <a:xfrm>
            <a:off x="11275025" y="7416165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uble Brace 16">
            <a:extLst>
              <a:ext uri="{FF2B5EF4-FFF2-40B4-BE49-F238E27FC236}">
                <a16:creationId xmlns:a16="http://schemas.microsoft.com/office/drawing/2014/main" id="{CC0C2054-1152-A70A-9441-F9A877DC8B44}"/>
              </a:ext>
            </a:extLst>
          </p:cNvPr>
          <p:cNvSpPr/>
          <p:nvPr/>
        </p:nvSpPr>
        <p:spPr>
          <a:xfrm>
            <a:off x="13123333" y="389467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uble Brace 17">
            <a:extLst>
              <a:ext uri="{FF2B5EF4-FFF2-40B4-BE49-F238E27FC236}">
                <a16:creationId xmlns:a16="http://schemas.microsoft.com/office/drawing/2014/main" id="{B368A60F-A423-AC44-1BC3-9865D3D203E6}"/>
              </a:ext>
            </a:extLst>
          </p:cNvPr>
          <p:cNvSpPr/>
          <p:nvPr/>
        </p:nvSpPr>
        <p:spPr>
          <a:xfrm>
            <a:off x="3318935" y="6588757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uble Brace 18">
            <a:extLst>
              <a:ext uri="{FF2B5EF4-FFF2-40B4-BE49-F238E27FC236}">
                <a16:creationId xmlns:a16="http://schemas.microsoft.com/office/drawing/2014/main" id="{285CCEF9-063E-B216-7685-63DD47870A73}"/>
              </a:ext>
            </a:extLst>
          </p:cNvPr>
          <p:cNvSpPr/>
          <p:nvPr/>
        </p:nvSpPr>
        <p:spPr>
          <a:xfrm>
            <a:off x="423335" y="286512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sz="2800" b="1" u="sng" dirty="0"/>
              <a:t>Code</a:t>
            </a:r>
            <a:r>
              <a:rPr lang="en-US" sz="2800" dirty="0"/>
              <a:t>				</a:t>
            </a:r>
            <a:r>
              <a:rPr lang="en-US" sz="2800" b="1" u="sng" dirty="0"/>
              <a:t>Usage</a:t>
            </a:r>
            <a:endParaRPr b="1" u="sng" dirty="0"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dirty="0" err="1"/>
              <a:t>colSums</a:t>
            </a:r>
            <a:r>
              <a:rPr dirty="0"/>
              <a:t>(is.na(data))  </a:t>
            </a:r>
            <a:r>
              <a:rPr lang="en-US" dirty="0"/>
              <a:t>		</a:t>
            </a:r>
            <a:r>
              <a:rPr dirty="0"/>
              <a:t>Count missing values per column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rPr dirty="0"/>
              <a:t>sum(is.na(data))       </a:t>
            </a:r>
            <a:r>
              <a:rPr lang="en-US" dirty="0"/>
              <a:t> 		</a:t>
            </a:r>
            <a:r>
              <a:rPr dirty="0"/>
              <a:t>Total number of missing values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5C2B75C-B45C-E398-28EF-507E2837885B}"/>
              </a:ext>
            </a:extLst>
          </p:cNvPr>
          <p:cNvSpPr/>
          <p:nvPr/>
        </p:nvSpPr>
        <p:spPr>
          <a:xfrm>
            <a:off x="4690534" y="3031070"/>
            <a:ext cx="113453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E1678DF-3452-0D6F-7887-C8F3D33CF3DA}"/>
              </a:ext>
            </a:extLst>
          </p:cNvPr>
          <p:cNvSpPr/>
          <p:nvPr/>
        </p:nvSpPr>
        <p:spPr>
          <a:xfrm>
            <a:off x="4656670" y="3589869"/>
            <a:ext cx="1134533" cy="45719"/>
          </a:xfrm>
          <a:prstGeom prst="rightArrow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uble Brace 5">
            <a:extLst>
              <a:ext uri="{FF2B5EF4-FFF2-40B4-BE49-F238E27FC236}">
                <a16:creationId xmlns:a16="http://schemas.microsoft.com/office/drawing/2014/main" id="{B86E038E-1F63-99D8-C350-70E12ABD0FBB}"/>
              </a:ext>
            </a:extLst>
          </p:cNvPr>
          <p:cNvSpPr/>
          <p:nvPr/>
        </p:nvSpPr>
        <p:spPr>
          <a:xfrm>
            <a:off x="5825069" y="109390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uble Brace 6">
            <a:extLst>
              <a:ext uri="{FF2B5EF4-FFF2-40B4-BE49-F238E27FC236}">
                <a16:creationId xmlns:a16="http://schemas.microsoft.com/office/drawing/2014/main" id="{EF64114E-9CF6-C3AB-3682-5F47EA39F40D}"/>
              </a:ext>
            </a:extLst>
          </p:cNvPr>
          <p:cNvSpPr/>
          <p:nvPr/>
        </p:nvSpPr>
        <p:spPr>
          <a:xfrm>
            <a:off x="11275025" y="7416165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uble Brace 7">
            <a:extLst>
              <a:ext uri="{FF2B5EF4-FFF2-40B4-BE49-F238E27FC236}">
                <a16:creationId xmlns:a16="http://schemas.microsoft.com/office/drawing/2014/main" id="{88F88AC5-26AB-A90A-1E5E-C78CA8F52F6E}"/>
              </a:ext>
            </a:extLst>
          </p:cNvPr>
          <p:cNvSpPr/>
          <p:nvPr/>
        </p:nvSpPr>
        <p:spPr>
          <a:xfrm>
            <a:off x="13123333" y="389467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uble Brace 8">
            <a:extLst>
              <a:ext uri="{FF2B5EF4-FFF2-40B4-BE49-F238E27FC236}">
                <a16:creationId xmlns:a16="http://schemas.microsoft.com/office/drawing/2014/main" id="{3BD2035A-FCBE-2FAE-45B9-270F53F12D82}"/>
              </a:ext>
            </a:extLst>
          </p:cNvPr>
          <p:cNvSpPr/>
          <p:nvPr/>
        </p:nvSpPr>
        <p:spPr>
          <a:xfrm>
            <a:off x="3318935" y="6588757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uble Brace 9">
            <a:extLst>
              <a:ext uri="{FF2B5EF4-FFF2-40B4-BE49-F238E27FC236}">
                <a16:creationId xmlns:a16="http://schemas.microsoft.com/office/drawing/2014/main" id="{F04B6272-6D36-7E60-3F72-7DA6719409E4}"/>
              </a:ext>
            </a:extLst>
          </p:cNvPr>
          <p:cNvSpPr/>
          <p:nvPr/>
        </p:nvSpPr>
        <p:spPr>
          <a:xfrm>
            <a:off x="423335" y="286512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Duplicate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sum(duplicated(data))</a:t>
            </a:r>
          </a:p>
        </p:txBody>
      </p:sp>
      <p:sp>
        <p:nvSpPr>
          <p:cNvPr id="4" name="Double Brace 3">
            <a:extLst>
              <a:ext uri="{FF2B5EF4-FFF2-40B4-BE49-F238E27FC236}">
                <a16:creationId xmlns:a16="http://schemas.microsoft.com/office/drawing/2014/main" id="{A1AD2B9D-5BE8-076A-4F82-9D30264813A6}"/>
              </a:ext>
            </a:extLst>
          </p:cNvPr>
          <p:cNvSpPr/>
          <p:nvPr/>
        </p:nvSpPr>
        <p:spPr>
          <a:xfrm>
            <a:off x="5825069" y="109390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ouble Brace 4">
            <a:extLst>
              <a:ext uri="{FF2B5EF4-FFF2-40B4-BE49-F238E27FC236}">
                <a16:creationId xmlns:a16="http://schemas.microsoft.com/office/drawing/2014/main" id="{C6D62231-F06C-5145-0774-C4E4F45C4358}"/>
              </a:ext>
            </a:extLst>
          </p:cNvPr>
          <p:cNvSpPr/>
          <p:nvPr/>
        </p:nvSpPr>
        <p:spPr>
          <a:xfrm>
            <a:off x="11275025" y="7416165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uble Brace 5">
            <a:extLst>
              <a:ext uri="{FF2B5EF4-FFF2-40B4-BE49-F238E27FC236}">
                <a16:creationId xmlns:a16="http://schemas.microsoft.com/office/drawing/2014/main" id="{2C3960DB-BCE2-CF99-23A6-3BF73CD2E8AD}"/>
              </a:ext>
            </a:extLst>
          </p:cNvPr>
          <p:cNvSpPr/>
          <p:nvPr/>
        </p:nvSpPr>
        <p:spPr>
          <a:xfrm>
            <a:off x="13123333" y="389467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uble Brace 6">
            <a:extLst>
              <a:ext uri="{FF2B5EF4-FFF2-40B4-BE49-F238E27FC236}">
                <a16:creationId xmlns:a16="http://schemas.microsoft.com/office/drawing/2014/main" id="{FEE90E3C-BBF3-22F9-0496-5ABFF5DB6613}"/>
              </a:ext>
            </a:extLst>
          </p:cNvPr>
          <p:cNvSpPr/>
          <p:nvPr/>
        </p:nvSpPr>
        <p:spPr>
          <a:xfrm>
            <a:off x="3318935" y="6588757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ouble Brace 7">
            <a:extLst>
              <a:ext uri="{FF2B5EF4-FFF2-40B4-BE49-F238E27FC236}">
                <a16:creationId xmlns:a16="http://schemas.microsoft.com/office/drawing/2014/main" id="{BC2A4B8F-793B-F250-3114-DBD0212DCF20}"/>
              </a:ext>
            </a:extLst>
          </p:cNvPr>
          <p:cNvSpPr/>
          <p:nvPr/>
        </p:nvSpPr>
        <p:spPr>
          <a:xfrm>
            <a:off x="423335" y="286512"/>
            <a:ext cx="440267" cy="6096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Data Cleaning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Option 1: Remove rows with NA using na.omit()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Option 2: Drop columns with &gt;50% missing values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Option 3: Impute numeric columns with mean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Remove duplicates using unique()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85078"/>
                </a:solidFill>
                <a:latin typeface="Segoe UI"/>
              </a:defRPr>
            </a:pPr>
            <a:r>
              <a:t>Reshaping for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Use pivot_longer() to reshape wide to long format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Extract year from column names: F1961 → 1961</a:t>
            </a:r>
          </a:p>
          <a:p>
            <a:pPr>
              <a:defRPr sz="2400">
                <a:solidFill>
                  <a:srgbClr val="323232"/>
                </a:solidFill>
                <a:latin typeface="Segoe UI"/>
              </a:defRPr>
            </a:pPr>
            <a:r>
              <a:t>Mutate new Year and TempChange columns</a:t>
            </a:r>
          </a:p>
        </p:txBody>
      </p:sp>
      <p:pic>
        <p:nvPicPr>
          <p:cNvPr id="4" name="Graphic 3" descr="Cloud with solid fill">
            <a:extLst>
              <a:ext uri="{FF2B5EF4-FFF2-40B4-BE49-F238E27FC236}">
                <a16:creationId xmlns:a16="http://schemas.microsoft.com/office/drawing/2014/main" id="{B45C037F-6355-6A4A-9CEE-E2F9D140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92121">
            <a:off x="-170529" y="6939159"/>
            <a:ext cx="914400" cy="914400"/>
          </a:xfrm>
          <a:prstGeom prst="rect">
            <a:avLst/>
          </a:prstGeom>
        </p:spPr>
      </p:pic>
      <p:pic>
        <p:nvPicPr>
          <p:cNvPr id="5" name="Graphic 4" descr="Snowflake with solid fill">
            <a:extLst>
              <a:ext uri="{FF2B5EF4-FFF2-40B4-BE49-F238E27FC236}">
                <a16:creationId xmlns:a16="http://schemas.microsoft.com/office/drawing/2014/main" id="{788DF9A5-5031-51B6-C05A-CE5DB17713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554009">
            <a:off x="728619" y="1260145"/>
            <a:ext cx="914400" cy="914400"/>
          </a:xfrm>
          <a:prstGeom prst="rect">
            <a:avLst/>
          </a:prstGeom>
        </p:spPr>
      </p:pic>
      <p:pic>
        <p:nvPicPr>
          <p:cNvPr id="6" name="Graphic 5" descr="Sun with solid fill">
            <a:extLst>
              <a:ext uri="{FF2B5EF4-FFF2-40B4-BE49-F238E27FC236}">
                <a16:creationId xmlns:a16="http://schemas.microsoft.com/office/drawing/2014/main" id="{66379AC4-F045-96AA-5C6A-A1811C89D5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554009">
            <a:off x="11295704" y="-18288"/>
            <a:ext cx="914400" cy="914400"/>
          </a:xfrm>
          <a:prstGeom prst="rect">
            <a:avLst/>
          </a:prstGeom>
        </p:spPr>
      </p:pic>
      <p:pic>
        <p:nvPicPr>
          <p:cNvPr id="7" name="Graphic 6" descr="Thermometer with solid fill">
            <a:extLst>
              <a:ext uri="{FF2B5EF4-FFF2-40B4-BE49-F238E27FC236}">
                <a16:creationId xmlns:a16="http://schemas.microsoft.com/office/drawing/2014/main" id="{81E8CC15-B2A6-7E32-C008-0C8DA31EB7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53026" y="6768488"/>
            <a:ext cx="1669701" cy="16697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451</Words>
  <Application>Microsoft Office PowerPoint</Application>
  <PresentationFormat>Custom</PresentationFormat>
  <Paragraphs>86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Arial</vt:lpstr>
      <vt:lpstr>Century Schoolbook</vt:lpstr>
      <vt:lpstr>Lucida Console</vt:lpstr>
      <vt:lpstr>Wingdings 2</vt:lpstr>
      <vt:lpstr>View</vt:lpstr>
      <vt:lpstr>Roll Number</vt:lpstr>
      <vt:lpstr>Climate Change Indicators – Exploratory Data Analysis</vt:lpstr>
      <vt:lpstr>Introduction</vt:lpstr>
      <vt:lpstr>Dataset Overview</vt:lpstr>
      <vt:lpstr>Data Inspection</vt:lpstr>
      <vt:lpstr>Missing Values</vt:lpstr>
      <vt:lpstr>Duplicate Rows</vt:lpstr>
      <vt:lpstr>Data Cleaning Strategy</vt:lpstr>
      <vt:lpstr>Reshaping for Time Series Analysis</vt:lpstr>
      <vt:lpstr>Histogram of F1961 Temperatures</vt:lpstr>
      <vt:lpstr>Boxplot of F1961 by Country</vt:lpstr>
      <vt:lpstr>Scatter Plot: F1961 vs F1970</vt:lpstr>
      <vt:lpstr>Bar Chart: Countries Represented</vt:lpstr>
      <vt:lpstr>Correlation Matrix Heatmap</vt:lpstr>
      <vt:lpstr>Line Plot: Trends Over Time</vt:lpstr>
      <vt:lpstr>Observed Patterns</vt:lpstr>
      <vt:lpstr>Challenges Encountered</vt:lpstr>
      <vt:lpstr>Future Research Ideas</vt:lpstr>
      <vt:lpstr>Machine Learning Opportunities</vt:lpstr>
      <vt:lpstr>GitHub Repository</vt:lpstr>
      <vt:lpstr>Conclusion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Emmanuel G. Momo</dc:creator>
  <cp:keywords/>
  <dc:description>generated using python-pptx</dc:description>
  <cp:lastModifiedBy>Emmanuel Momo</cp:lastModifiedBy>
  <cp:revision>6</cp:revision>
  <dcterms:created xsi:type="dcterms:W3CDTF">2013-01-27T09:14:16Z</dcterms:created>
  <dcterms:modified xsi:type="dcterms:W3CDTF">2025-05-18T19:59:58Z</dcterms:modified>
  <cp:category/>
</cp:coreProperties>
</file>