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67" r:id="rId3"/>
    <p:sldId id="258" r:id="rId4"/>
    <p:sldId id="268" r:id="rId5"/>
    <p:sldId id="261" r:id="rId6"/>
    <p:sldId id="259" r:id="rId7"/>
    <p:sldId id="280" r:id="rId8"/>
    <p:sldId id="281" r:id="rId9"/>
    <p:sldId id="282" r:id="rId10"/>
    <p:sldId id="283" r:id="rId11"/>
    <p:sldId id="266" r:id="rId12"/>
    <p:sldId id="270" r:id="rId13"/>
    <p:sldId id="269" r:id="rId14"/>
    <p:sldId id="263" r:id="rId15"/>
    <p:sldId id="265" r:id="rId16"/>
    <p:sldId id="284" r:id="rId17"/>
    <p:sldId id="275" r:id="rId18"/>
    <p:sldId id="277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9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933AA-479A-48F4-8E1D-603E8B8E7EF7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0AE2B-DF66-4465-80A2-ED74732899F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F264F-F166-4792-89B1-44BE26C0A33D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8F52-DA00-4224-83D2-2C91B7360E97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26D3-4EE1-4798-A0A3-A06AD79D34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89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8F52-DA00-4224-83D2-2C91B7360E97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26D3-4EE1-4798-A0A3-A06AD79D34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68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8F52-DA00-4224-83D2-2C91B7360E97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26D3-4EE1-4798-A0A3-A06AD79D34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1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8F52-DA00-4224-83D2-2C91B7360E97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26D3-4EE1-4798-A0A3-A06AD79D34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707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8F52-DA00-4224-83D2-2C91B7360E97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26D3-4EE1-4798-A0A3-A06AD79D34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906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8F52-DA00-4224-83D2-2C91B7360E97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26D3-4EE1-4798-A0A3-A06AD79D34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315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8F52-DA00-4224-83D2-2C91B7360E97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26D3-4EE1-4798-A0A3-A06AD79D34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826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8F52-DA00-4224-83D2-2C91B7360E97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26D3-4EE1-4798-A0A3-A06AD79D34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085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8F52-DA00-4224-83D2-2C91B7360E97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26D3-4EE1-4798-A0A3-A06AD79D34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79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8F52-DA00-4224-83D2-2C91B7360E97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26D3-4EE1-4798-A0A3-A06AD79D34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13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8F52-DA00-4224-83D2-2C91B7360E97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26D3-4EE1-4798-A0A3-A06AD79D34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3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8F52-DA00-4224-83D2-2C91B7360E97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26D3-4EE1-4798-A0A3-A06AD79D34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23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8F52-DA00-4224-83D2-2C91B7360E97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26D3-4EE1-4798-A0A3-A06AD79D34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39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8F52-DA00-4224-83D2-2C91B7360E97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26D3-4EE1-4798-A0A3-A06AD79D34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55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8F52-DA00-4224-83D2-2C91B7360E97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26D3-4EE1-4798-A0A3-A06AD79D34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78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8F52-DA00-4224-83D2-2C91B7360E97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26D3-4EE1-4798-A0A3-A06AD79D34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36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86328F52-DA00-4224-83D2-2C91B7360E97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B89226D3-4EE1-4798-A0A3-A06AD79D34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62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6328F52-DA00-4224-83D2-2C91B7360E97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89226D3-4EE1-4798-A0A3-A06AD79D34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607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583697"/>
            <a:ext cx="8640960" cy="324036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Medical Image Segmentation </a:t>
            </a:r>
            <a:r>
              <a:rPr lang="en-US" cap="none" dirty="0">
                <a:effectLst/>
              </a:rPr>
              <a:t>based</a:t>
            </a:r>
            <a:r>
              <a:rPr lang="en-US" dirty="0">
                <a:effectLst/>
              </a:rPr>
              <a:t> </a:t>
            </a:r>
            <a:r>
              <a:rPr lang="en-US" cap="none" dirty="0">
                <a:effectLst/>
              </a:rPr>
              <a:t>on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DenseNet</a:t>
            </a:r>
            <a:r>
              <a:rPr lang="en-US" dirty="0">
                <a:effectLst/>
              </a:rPr>
              <a:t> </a:t>
            </a:r>
            <a:br>
              <a:rPr lang="en-IN" b="1" dirty="0">
                <a:latin typeface="Arial" pitchFamily="34" charset="0"/>
                <a:cs typeface="Arial" pitchFamily="34" charset="0"/>
              </a:rPr>
            </a:br>
            <a:br>
              <a:rPr lang="en-IN" b="1" i="1" dirty="0">
                <a:latin typeface="Arial" pitchFamily="34" charset="0"/>
                <a:cs typeface="Arial" pitchFamily="34" charset="0"/>
              </a:rPr>
            </a:br>
            <a:endParaRPr lang="en-IN" sz="24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1520" y="5373216"/>
            <a:ext cx="158417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PROFESSOR: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noProof="0" dirty="0">
                <a:latin typeface="Arial" pitchFamily="34" charset="0"/>
                <a:ea typeface="+mj-ea"/>
                <a:cs typeface="Arial" pitchFamily="34" charset="0"/>
              </a:rPr>
              <a:t>JUAN SHAN</a:t>
            </a:r>
            <a:endParaRPr kumimoji="0" lang="en-IN" sz="1400" i="1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164288" y="5373216"/>
            <a:ext cx="1584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sng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BY</a:t>
            </a:r>
            <a:r>
              <a:rPr kumimoji="0" lang="en-US" sz="14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:</a:t>
            </a:r>
          </a:p>
          <a:p>
            <a:r>
              <a:rPr lang="en-US" sz="1600" i="1" dirty="0"/>
              <a:t>MOHAMMAD</a:t>
            </a:r>
            <a:endParaRPr lang="en-IN" sz="1600" dirty="0"/>
          </a:p>
          <a:p>
            <a:r>
              <a:rPr lang="en-US" sz="1600" i="1" dirty="0"/>
              <a:t>KRISHNA</a:t>
            </a:r>
            <a:endParaRPr lang="en-IN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43608" y="3929331"/>
            <a:ext cx="6912768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RESEARCH SEMINAR PROJECT </a:t>
            </a:r>
            <a:br>
              <a:rPr kumimoji="0" lang="en-IN" sz="4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br>
              <a:rPr kumimoji="0" lang="en-IN" sz="4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I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3063"/>
            <a:ext cx="7772400" cy="576065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Arial" pitchFamily="34" charset="0"/>
                <a:cs typeface="Arial" pitchFamily="34" charset="0"/>
              </a:rPr>
              <a:t>ANALYSIS</a:t>
            </a:r>
            <a:endParaRPr lang="en-IN" sz="24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980728"/>
            <a:ext cx="8784976" cy="5256584"/>
          </a:xfrm>
        </p:spPr>
        <p:txBody>
          <a:bodyPr>
            <a:normAutofit/>
          </a:bodyPr>
          <a:lstStyle/>
          <a:p>
            <a:pPr marL="1077913" indent="-354013" algn="l"/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LESION TASKS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77913" indent="-354013" algn="l"/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439863" indent="-457200" algn="l">
              <a:buAutoNum type="arabicPeriod" startAt="3"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Disease Classification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2066925" indent="-457200" algn="l"/>
            <a:r>
              <a:rPr lang="en-IN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Classify one of the three categories.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94536"/>
            <a:ext cx="794937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5694"/>
            <a:ext cx="7772400" cy="50405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METHODOLOGY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908720"/>
            <a:ext cx="8784976" cy="864096"/>
          </a:xfrm>
        </p:spPr>
        <p:txBody>
          <a:bodyPr>
            <a:normAutofit/>
          </a:bodyPr>
          <a:lstStyle/>
          <a:p>
            <a:pPr marL="723900" algn="l"/>
            <a:r>
              <a:rPr lang="en-US" sz="2800" dirty="0">
                <a:latin typeface="Century Gothic" panose="020B0502020202020204" pitchFamily="34" charset="0"/>
              </a:rPr>
              <a:t>Architecture of the Network block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A89963-89F4-4ADC-8A72-017D4EE9465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1484784"/>
            <a:ext cx="6114578" cy="44122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BBFFA7-84FF-4AE1-93C8-7203C6FD764F}"/>
              </a:ext>
            </a:extLst>
          </p:cNvPr>
          <p:cNvSpPr/>
          <p:nvPr/>
        </p:nvSpPr>
        <p:spPr>
          <a:xfrm>
            <a:off x="2151583" y="5951021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NimbusRomNo9L-Regu"/>
              </a:rPr>
              <a:t>A 5-layer dense block with a growth rate of </a:t>
            </a:r>
            <a:r>
              <a:rPr lang="en-US" dirty="0">
                <a:latin typeface="CMMI9"/>
              </a:rPr>
              <a:t>k </a:t>
            </a:r>
            <a:r>
              <a:rPr lang="en-US" dirty="0">
                <a:latin typeface="CMR9"/>
              </a:rPr>
              <a:t>= 4</a:t>
            </a:r>
            <a:r>
              <a:rPr lang="en-US" dirty="0">
                <a:latin typeface="NimbusRomNo9L-Regu"/>
              </a:rPr>
              <a:t>.</a:t>
            </a:r>
          </a:p>
          <a:p>
            <a:r>
              <a:rPr lang="en-US" dirty="0">
                <a:latin typeface="NimbusRomNo9L-Regu"/>
              </a:rPr>
              <a:t>Each layer takes all preceding feature-maps as input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1"/>
            <a:ext cx="7772400" cy="57606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METHODOLOGY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518053"/>
            <a:ext cx="8784976" cy="576065"/>
          </a:xfrm>
        </p:spPr>
        <p:txBody>
          <a:bodyPr>
            <a:normAutofit/>
          </a:bodyPr>
          <a:lstStyle/>
          <a:p>
            <a:pPr marL="723900" algn="l"/>
            <a:r>
              <a:rPr lang="en-US" sz="2800" dirty="0">
                <a:latin typeface="Century Gothic" panose="020B0502020202020204" pitchFamily="34" charset="0"/>
              </a:rPr>
              <a:t>Architecture of the Network block</a:t>
            </a:r>
            <a:endParaRPr lang="en-US" sz="2800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https://cdn-images-1.medium.com/max/1400/1*gdFcbkMGn8aT8_iP1OpfmA.png">
            <a:extLst>
              <a:ext uri="{FF2B5EF4-FFF2-40B4-BE49-F238E27FC236}">
                <a16:creationId xmlns:a16="http://schemas.microsoft.com/office/drawing/2014/main" id="{29AE2BDF-CEF7-4FA6-8000-74E3E7362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86" y="2564904"/>
            <a:ext cx="8351627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DAD200E-5918-4F71-9031-F950CB6714CC}"/>
              </a:ext>
            </a:extLst>
          </p:cNvPr>
          <p:cNvSpPr/>
          <p:nvPr/>
        </p:nvSpPr>
        <p:spPr>
          <a:xfrm>
            <a:off x="537505" y="4581128"/>
            <a:ext cx="8351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RomNo9L-Regu"/>
              </a:rPr>
              <a:t>A deep </a:t>
            </a:r>
            <a:r>
              <a:rPr lang="en-US" dirty="0" err="1">
                <a:latin typeface="NimbusRomNo9L-Regu"/>
              </a:rPr>
              <a:t>DenseNet</a:t>
            </a:r>
            <a:r>
              <a:rPr lang="en-US" dirty="0">
                <a:latin typeface="NimbusRomNo9L-Regu"/>
              </a:rPr>
              <a:t> with three dense blocks. The layers between two adjacent blocks are referred to as transition layers and change feature-map sizes via convolution and pooling.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40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0649"/>
            <a:ext cx="7772400" cy="86409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Advantages of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denseNet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484784"/>
            <a:ext cx="8784976" cy="792088"/>
          </a:xfrm>
        </p:spPr>
        <p:txBody>
          <a:bodyPr>
            <a:normAutofit/>
          </a:bodyPr>
          <a:lstStyle/>
          <a:p>
            <a:pPr marL="723900" algn="l"/>
            <a:r>
              <a:rPr lang="en-US" sz="2800" b="1" dirty="0" err="1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DenseNeT</a:t>
            </a:r>
            <a:r>
              <a:rPr lang="en-US" sz="2800" b="1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28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  Residual Network architecture </a:t>
            </a:r>
          </a:p>
          <a:p>
            <a:pPr marL="723900" algn="l"/>
            <a:endParaRPr lang="en-US" sz="2800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25054D4-1D4A-46C3-95E9-FA675D3F0E13}"/>
              </a:ext>
            </a:extLst>
          </p:cNvPr>
          <p:cNvSpPr txBox="1">
            <a:spLocks/>
          </p:cNvSpPr>
          <p:nvPr/>
        </p:nvSpPr>
        <p:spPr>
          <a:xfrm>
            <a:off x="683125" y="2708920"/>
            <a:ext cx="8280920" cy="3240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None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None/>
              <a:defRPr sz="11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None/>
              <a:defRPr sz="11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None/>
              <a:defRPr sz="11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1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entury Gothic" panose="020B0502020202020204" pitchFamily="34" charset="0"/>
              </a:rPr>
              <a:t>Advantages:</a:t>
            </a:r>
            <a:endParaRPr lang="en-US" sz="2800" dirty="0">
              <a:latin typeface="Century Gothic" panose="020B0502020202020204" pitchFamily="34" charset="0"/>
            </a:endParaRPr>
          </a:p>
          <a:p>
            <a:pPr algn="l"/>
            <a:r>
              <a:rPr lang="en-US" sz="2800" dirty="0">
                <a:latin typeface="Century Gothic" panose="020B0502020202020204" pitchFamily="34" charset="0"/>
              </a:rPr>
              <a:t>- alleviate the vanishing-gradient problem</a:t>
            </a:r>
          </a:p>
          <a:p>
            <a:pPr algn="l"/>
            <a:r>
              <a:rPr lang="en-US" sz="2800" dirty="0">
                <a:latin typeface="Century Gothic" panose="020B0502020202020204" pitchFamily="34" charset="0"/>
              </a:rPr>
              <a:t>- substantially reduce the number of parameter.</a:t>
            </a:r>
          </a:p>
          <a:p>
            <a:pPr algn="l"/>
            <a:r>
              <a:rPr lang="en-US" sz="2800" dirty="0">
                <a:latin typeface="Century Gothic" panose="020B0502020202020204" pitchFamily="34" charset="0"/>
              </a:rPr>
              <a:t>- encourage feature reuse.</a:t>
            </a:r>
          </a:p>
          <a:p>
            <a:pPr marL="723900" algn="l"/>
            <a:endParaRPr lang="en-US" sz="2800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77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39"/>
            <a:ext cx="7772400" cy="648073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Arial" pitchFamily="34" charset="0"/>
                <a:cs typeface="Arial" pitchFamily="34" charset="0"/>
              </a:rPr>
              <a:t>Related work</a:t>
            </a:r>
            <a:endParaRPr lang="en-IN" sz="24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340768"/>
            <a:ext cx="8784976" cy="5256584"/>
          </a:xfrm>
        </p:spPr>
        <p:txBody>
          <a:bodyPr>
            <a:normAutofit/>
          </a:bodyPr>
          <a:lstStyle/>
          <a:p>
            <a:pPr marL="1077913" indent="-354013" algn="l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         SEGMENTATION</a:t>
            </a:r>
          </a:p>
          <a:p>
            <a:pPr marL="1077913" indent="-354013" algn="l"/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060848"/>
            <a:ext cx="7332378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0649"/>
            <a:ext cx="7772400" cy="864096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Arial" pitchFamily="34" charset="0"/>
                <a:cs typeface="Arial" pitchFamily="34" charset="0"/>
              </a:rPr>
              <a:t>RESULTS dense-net</a:t>
            </a:r>
            <a:endParaRPr lang="en-IN" sz="24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340768"/>
            <a:ext cx="8784976" cy="5256584"/>
          </a:xfrm>
        </p:spPr>
        <p:txBody>
          <a:bodyPr>
            <a:normAutofit/>
          </a:bodyPr>
          <a:lstStyle/>
          <a:p>
            <a:pPr marL="1077913" indent="-354013" algn="l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</a:t>
            </a:r>
          </a:p>
          <a:p>
            <a:pPr marL="1077913" indent="-354013" algn="l"/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51831-8BC3-4C20-8632-9438CE8CD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31" y="2420888"/>
            <a:ext cx="7998889" cy="22322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0649"/>
            <a:ext cx="7772400" cy="864096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Arial" pitchFamily="34" charset="0"/>
                <a:cs typeface="Arial" pitchFamily="34" charset="0"/>
              </a:rPr>
              <a:t>RESULTS dense-net</a:t>
            </a:r>
            <a:endParaRPr lang="en-IN" sz="24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340768"/>
            <a:ext cx="8784976" cy="5256584"/>
          </a:xfrm>
        </p:spPr>
        <p:txBody>
          <a:bodyPr>
            <a:normAutofit/>
          </a:bodyPr>
          <a:lstStyle/>
          <a:p>
            <a:pPr marL="1077913" indent="-354013" algn="l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</a:t>
            </a:r>
          </a:p>
          <a:p>
            <a:pPr marL="1077913" indent="-354013" algn="l"/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3B48E818-9A0C-4A83-ABE6-81216D302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916832"/>
            <a:ext cx="6020640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87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E2CE-2359-4BC0-B733-74C5267D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Related works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3B29D4-930E-4852-8CD9-23AB0A46C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988840"/>
            <a:ext cx="8574324" cy="417646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83568" y="5517232"/>
            <a:ext cx="7632848" cy="64807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086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0649"/>
            <a:ext cx="7772400" cy="864096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Arial" pitchFamily="34" charset="0"/>
                <a:cs typeface="Arial" pitchFamily="34" charset="0"/>
              </a:rPr>
              <a:t>RESULTS u-net</a:t>
            </a:r>
            <a:endParaRPr lang="en-IN" sz="24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340768"/>
            <a:ext cx="8784976" cy="5256584"/>
          </a:xfrm>
        </p:spPr>
        <p:txBody>
          <a:bodyPr>
            <a:normAutofit/>
          </a:bodyPr>
          <a:lstStyle/>
          <a:p>
            <a:pPr marL="1077913" indent="-354013" algn="l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</a:t>
            </a:r>
          </a:p>
          <a:p>
            <a:pPr marL="1077913" indent="-354013" algn="l"/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B89E8AD-390C-4120-AA95-2703B1C39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7" y="1725599"/>
            <a:ext cx="5610225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6139-2F53-4586-8237-7D97F842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2924944"/>
            <a:ext cx="7511473" cy="13124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844408" cy="1296143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SKIN cancer </a:t>
            </a:r>
            <a:br>
              <a:rPr lang="en-US" sz="36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Melanoma segmentation </a:t>
            </a:r>
            <a:endParaRPr lang="en-IN" sz="3600" b="1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2132856"/>
            <a:ext cx="8784976" cy="3672408"/>
          </a:xfrm>
        </p:spPr>
        <p:txBody>
          <a:bodyPr>
            <a:normAutofit lnSpcReduction="10000"/>
          </a:bodyPr>
          <a:lstStyle/>
          <a:p>
            <a:pPr marL="723900" indent="354013" algn="l">
              <a:buFont typeface="Arial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most prevalent form of cancer in US is skin cancer.</a:t>
            </a:r>
          </a:p>
          <a:p>
            <a:pPr marL="723900" indent="354013" algn="l">
              <a:buFont typeface="Arial" pitchFamily="34" charset="0"/>
              <a:buChar char="•"/>
            </a:pPr>
            <a:endParaRPr lang="en-U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3900" indent="354013" algn="l">
              <a:buFont typeface="Arial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 experts visual inspection accuracy is only 60%.</a:t>
            </a:r>
          </a:p>
          <a:p>
            <a:pPr marL="723900" indent="354013" algn="l">
              <a:buFont typeface="Arial" pitchFamily="34" charset="0"/>
              <a:buChar char="•"/>
            </a:pPr>
            <a:endParaRPr lang="en-U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3900" indent="354013" algn="l">
              <a:buFont typeface="Arial" pitchFamily="34" charset="0"/>
              <a:buChar char="•"/>
            </a:pPr>
            <a:r>
              <a:rPr lang="en-U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Dermoscopic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Accuracy is 75-84%</a:t>
            </a:r>
          </a:p>
          <a:p>
            <a:pPr marL="723900" indent="354013" algn="l">
              <a:buFont typeface="Arial" pitchFamily="34" charset="0"/>
              <a:buChar char="•"/>
            </a:pPr>
            <a:endParaRPr lang="en-U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3900" indent="354013" algn="l">
              <a:buFont typeface="Arial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Lack of Dermatologist against growing cases.</a:t>
            </a:r>
          </a:p>
          <a:p>
            <a:pPr marL="177800" indent="-177800" algn="l">
              <a:buFont typeface="Arial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796" y="1412776"/>
            <a:ext cx="2520280" cy="864096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Arial" pitchFamily="34" charset="0"/>
                <a:cs typeface="Arial" pitchFamily="34" charset="0"/>
              </a:rPr>
              <a:t>OBJECTIVE</a:t>
            </a:r>
            <a:endParaRPr lang="en-IN" sz="24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2276872"/>
            <a:ext cx="8784976" cy="3024336"/>
          </a:xfrm>
        </p:spPr>
        <p:txBody>
          <a:bodyPr>
            <a:normAutofit fontScale="92500" lnSpcReduction="20000"/>
          </a:bodyPr>
          <a:lstStyle/>
          <a:p>
            <a:pPr marL="177800" indent="-177800" algn="l"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7800" indent="-177800" algn="l"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77913" indent="-354013" algn="l">
              <a:buFont typeface="Arial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for task-1 is segmentation, task-2 </a:t>
            </a:r>
            <a:r>
              <a:rPr lang="en-IN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dermoscopic</a:t>
            </a: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feature detection, and task-3 classification.</a:t>
            </a:r>
          </a:p>
          <a:p>
            <a:pPr marL="1077913" indent="-354013" algn="l"/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77913" indent="-354013" algn="l">
              <a:buFont typeface="Arial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goal of the project is task1 to determine the segmentation of lesion analysis.</a:t>
            </a:r>
          </a:p>
          <a:p>
            <a:pPr marL="1077913" indent="-354013" algn="l"/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77913" indent="-354013" algn="l">
              <a:buFont typeface="Arial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77913" indent="-354013" algn="l">
              <a:buFont typeface="Arial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77913" indent="-354013" algn="l">
              <a:buFont typeface="Arial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77913" indent="-354013" algn="l"/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7800" indent="-177800" algn="l"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D9CDE3-B3F8-47EE-BA37-87E52C9EF635}"/>
              </a:ext>
            </a:extLst>
          </p:cNvPr>
          <p:cNvSpPr txBox="1">
            <a:spLocks/>
          </p:cNvSpPr>
          <p:nvPr/>
        </p:nvSpPr>
        <p:spPr>
          <a:xfrm>
            <a:off x="649796" y="476672"/>
            <a:ext cx="7844408" cy="86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Melanoma segmentation </a:t>
            </a:r>
            <a:endParaRPr lang="en-IN" sz="3600" b="1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0505" y="2924942"/>
            <a:ext cx="8784976" cy="2736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077913" marR="0" lvl="0" indent="-3540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International Skin Imaging Collaboration (ISIC) has large-scale publicly accessible dataset of dermoscopic images.</a:t>
            </a:r>
          </a:p>
          <a:p>
            <a:pPr marL="1077913" marR="0" lvl="0" indent="-3540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077913" marR="0" lvl="0" indent="-3540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Location: http://challenge2017.isic-archive.com/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7544" y="1700808"/>
            <a:ext cx="237626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DATASET</a:t>
            </a:r>
            <a:endParaRPr kumimoji="0" lang="en-IN" sz="2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BF41DB6-D58B-4305-9519-A24F2CC635EE}"/>
              </a:ext>
            </a:extLst>
          </p:cNvPr>
          <p:cNvSpPr txBox="1">
            <a:spLocks/>
          </p:cNvSpPr>
          <p:nvPr/>
        </p:nvSpPr>
        <p:spPr>
          <a:xfrm>
            <a:off x="649796" y="476672"/>
            <a:ext cx="7844408" cy="86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Melanoma segmentation </a:t>
            </a:r>
            <a:endParaRPr lang="en-IN" sz="3600" b="1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86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764704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Arial" pitchFamily="34" charset="0"/>
                <a:cs typeface="Arial" pitchFamily="34" charset="0"/>
              </a:rPr>
              <a:t>Evaluation metrics</a:t>
            </a:r>
            <a:endParaRPr lang="en-IN" sz="24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84976" cy="5256584"/>
          </a:xfrm>
        </p:spPr>
        <p:txBody>
          <a:bodyPr>
            <a:normAutofit/>
          </a:bodyPr>
          <a:lstStyle/>
          <a:p>
            <a:pPr marL="1077913" indent="-354013" algn="l"/>
            <a:endParaRPr lang="en-US" sz="2000" b="1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077913" algn="l"/>
            <a:r>
              <a:rPr lang="en-US" sz="2800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images</a:t>
            </a:r>
          </a:p>
          <a:p>
            <a:pPr marL="1077913" algn="l"/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Training : 2000</a:t>
            </a:r>
          </a:p>
          <a:p>
            <a:pPr marL="1077913" algn="l"/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Validation : 150</a:t>
            </a:r>
          </a:p>
          <a:p>
            <a:pPr marL="1077913" algn="l"/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 : 600</a:t>
            </a:r>
          </a:p>
          <a:p>
            <a:pPr marL="1077913" algn="l"/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077913" algn="l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IOU :</a:t>
            </a:r>
            <a:endParaRPr lang="en-IN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864096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Arial" pitchFamily="34" charset="0"/>
                <a:cs typeface="Arial" pitchFamily="34" charset="0"/>
              </a:rPr>
              <a:t>Literature review</a:t>
            </a:r>
            <a:endParaRPr lang="en-IN" sz="24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/>
          <a:p>
            <a:pPr marL="1077913" indent="-354013" algn="l"/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LESION TASKS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427163" indent="-349250" algn="l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Segmentation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 </a:t>
            </a:r>
          </a:p>
          <a:p>
            <a:pPr marL="1616075" indent="-6350" algn="l"/>
            <a:r>
              <a:rPr lang="en-IN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Automated predictions of lesion segmentations from dermoscopic images in the form of binary masks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852936"/>
            <a:ext cx="6343080" cy="326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864096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Arial" pitchFamily="34" charset="0"/>
                <a:cs typeface="Arial" pitchFamily="34" charset="0"/>
              </a:rPr>
              <a:t>ANALYSIS</a:t>
            </a:r>
            <a:endParaRPr lang="en-IN" sz="24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/>
          <a:p>
            <a:pPr marL="1077913" indent="-354013" algn="l"/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LESION TASKS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427163" indent="-349250" algn="l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Segmentation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 </a:t>
            </a:r>
          </a:p>
          <a:p>
            <a:pPr marL="1427163" indent="-349250" algn="l"/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155825" indent="-722313" algn="l">
              <a:buFont typeface="Arial" pitchFamily="34" charset="0"/>
              <a:buChar char="•"/>
            </a:pPr>
            <a:r>
              <a:rPr lang="en-US" sz="2000" cap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Pixel values </a:t>
            </a:r>
          </a:p>
          <a:p>
            <a:pPr marL="2155825" indent="-722313" algn="l"/>
            <a:endParaRPr lang="en-US" sz="2000" cap="non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155825" indent="-722313" algn="l">
              <a:buFont typeface="Arial" pitchFamily="34" charset="0"/>
              <a:buChar char="•"/>
            </a:pPr>
            <a:r>
              <a:rPr lang="en-US" sz="2000" cap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255 = Inside Area of Lesion</a:t>
            </a:r>
          </a:p>
          <a:p>
            <a:pPr marL="2155825" indent="-722313" algn="l"/>
            <a:endParaRPr lang="en-US" sz="2000" cap="non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155825" indent="-722313" algn="l">
              <a:buFont typeface="Arial" pitchFamily="34" charset="0"/>
              <a:buChar char="•"/>
            </a:pPr>
            <a:r>
              <a:rPr lang="en-US" sz="2000" cap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 = Outside Lesion</a:t>
            </a:r>
          </a:p>
          <a:p>
            <a:pPr marL="2155825" indent="-722313" algn="l"/>
            <a:endParaRPr lang="en-US" sz="2000" cap="non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764704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Arial" pitchFamily="34" charset="0"/>
                <a:cs typeface="Arial" pitchFamily="34" charset="0"/>
              </a:rPr>
              <a:t>ANALYSIS</a:t>
            </a:r>
            <a:endParaRPr lang="en-IN" sz="24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84976" cy="5256584"/>
          </a:xfrm>
        </p:spPr>
        <p:txBody>
          <a:bodyPr>
            <a:normAutofit/>
          </a:bodyPr>
          <a:lstStyle/>
          <a:p>
            <a:pPr marL="1077913" indent="-354013" algn="l"/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LESION TASKS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77913" indent="-354013" algn="l"/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439863" indent="-457200" algn="l"/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 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Dermascopic  Feature Classification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marL="1616075" indent="-6350" algn="l"/>
            <a:r>
              <a:rPr lang="en-IN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Detection of Network, Negative Network, Streaks and Cysts.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068960"/>
            <a:ext cx="742924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764704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Arial" pitchFamily="34" charset="0"/>
                <a:cs typeface="Arial" pitchFamily="34" charset="0"/>
              </a:rPr>
              <a:t>ANALYSIS</a:t>
            </a:r>
            <a:endParaRPr lang="en-IN" sz="24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84976" cy="5256584"/>
          </a:xfrm>
        </p:spPr>
        <p:txBody>
          <a:bodyPr>
            <a:normAutofit/>
          </a:bodyPr>
          <a:lstStyle/>
          <a:p>
            <a:pPr marL="1077913" indent="-354013" algn="l"/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LESION TASKS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77913" indent="-354013" algn="l"/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439863" indent="-457200" algn="l"/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 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Dermascopic  Feature Classification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2780928"/>
            <a:ext cx="7344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55825" indent="-722313"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Pattern Detection with Localization</a:t>
            </a:r>
          </a:p>
          <a:p>
            <a:pPr marL="2155825" indent="-722313"/>
            <a:endParaRPr lang="en-US" dirty="0">
              <a:latin typeface="Arial" pitchFamily="34" charset="0"/>
              <a:cs typeface="Arial" pitchFamily="34" charset="0"/>
            </a:endParaRPr>
          </a:p>
          <a:p>
            <a:pPr marL="2155825" indent="-722313"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Lesion images subdivided in to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Superpixels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2155825" indent="-722313"/>
            <a:endParaRPr lang="en-US" dirty="0">
              <a:latin typeface="Arial" pitchFamily="34" charset="0"/>
              <a:cs typeface="Arial" pitchFamily="34" charset="0"/>
            </a:endParaRPr>
          </a:p>
          <a:p>
            <a:pPr marL="2155825" indent="-722313"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Lesion image and corresponding set of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Superpixel</a:t>
            </a:r>
            <a:r>
              <a:rPr lang="en-US">
                <a:latin typeface="Arial" pitchFamily="34" charset="0"/>
                <a:cs typeface="Arial" pitchFamily="34" charset="0"/>
              </a:rPr>
              <a:t> masks.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8039</TotalTime>
  <Words>337</Words>
  <Application>Microsoft Office PowerPoint</Application>
  <PresentationFormat>On-screen Show (4:3)</PresentationFormat>
  <Paragraphs>95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CMMI9</vt:lpstr>
      <vt:lpstr>CMR9</vt:lpstr>
      <vt:lpstr>NimbusRomNo9L-Regu</vt:lpstr>
      <vt:lpstr>Mesh</vt:lpstr>
      <vt:lpstr>Medical Image Segmentation based on DenseNet   </vt:lpstr>
      <vt:lpstr>SKIN cancer  Melanoma segmentation </vt:lpstr>
      <vt:lpstr>OBJECTIVE</vt:lpstr>
      <vt:lpstr>PowerPoint Presentation</vt:lpstr>
      <vt:lpstr>Evaluation metrics</vt:lpstr>
      <vt:lpstr>Literature review</vt:lpstr>
      <vt:lpstr>ANALYSIS</vt:lpstr>
      <vt:lpstr>ANALYSIS</vt:lpstr>
      <vt:lpstr>ANALYSIS</vt:lpstr>
      <vt:lpstr>ANALYSIS</vt:lpstr>
      <vt:lpstr>METHODOLOGY</vt:lpstr>
      <vt:lpstr>METHODOLOGY</vt:lpstr>
      <vt:lpstr>Advantages of denseNet</vt:lpstr>
      <vt:lpstr>Related work</vt:lpstr>
      <vt:lpstr>RESULTS dense-net</vt:lpstr>
      <vt:lpstr>RESULTS dense-net</vt:lpstr>
      <vt:lpstr>Related works</vt:lpstr>
      <vt:lpstr>RESULTS u-net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DellXPS</dc:creator>
  <cp:lastModifiedBy>Emon chowdhury</cp:lastModifiedBy>
  <cp:revision>100</cp:revision>
  <dcterms:created xsi:type="dcterms:W3CDTF">2019-03-27T19:06:37Z</dcterms:created>
  <dcterms:modified xsi:type="dcterms:W3CDTF">2019-05-17T23:18:54Z</dcterms:modified>
</cp:coreProperties>
</file>