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  <p:sldMasterId id="214748376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9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47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6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8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91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7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8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3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74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13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4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5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9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2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1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895" r:id="rId6"/>
    <p:sldLayoutId id="2147483891" r:id="rId7"/>
    <p:sldLayoutId id="2147483892" r:id="rId8"/>
    <p:sldLayoutId id="2147483893" r:id="rId9"/>
    <p:sldLayoutId id="2147483894" r:id="rId10"/>
    <p:sldLayoutId id="21474838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E855C562-1990-4D96-9EB0-A67863FAF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D85E9-0E90-4E92-86F3-444DC84E0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68826"/>
            <a:ext cx="4023360" cy="2228403"/>
          </a:xfrm>
        </p:spPr>
        <p:txBody>
          <a:bodyPr anchor="b">
            <a:normAutofit/>
          </a:bodyPr>
          <a:lstStyle/>
          <a:p>
            <a:r>
              <a:rPr lang="en-US" sz="4800" dirty="0"/>
              <a:t>Temp</a:t>
            </a:r>
            <a:br>
              <a:rPr lang="en-US" sz="4800" dirty="0"/>
            </a:br>
            <a:r>
              <a:rPr lang="en-US" sz="4800" dirty="0"/>
              <a:t>Controlled</a:t>
            </a:r>
            <a:br>
              <a:rPr lang="en-US" sz="4800" dirty="0"/>
            </a:br>
            <a:r>
              <a:rPr lang="en-US" sz="4800" dirty="0"/>
              <a:t>Fan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DB39D-64AB-400F-8BFE-DDB75E079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517" y="4110922"/>
            <a:ext cx="4023359" cy="22303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Aharoni"/>
                <a:ea typeface="+mn-lt"/>
                <a:cs typeface="+mn-lt"/>
              </a:rPr>
              <a:t>Group No: 08</a:t>
            </a:r>
            <a:endParaRPr lang="en-US" sz="1800">
              <a:latin typeface="Aharoni"/>
              <a:cs typeface="Aharoni"/>
            </a:endParaRPr>
          </a:p>
          <a:p>
            <a:r>
              <a:rPr lang="en-US" sz="1800" b="1" dirty="0">
                <a:latin typeface="Aharoni"/>
                <a:ea typeface="+mn-lt"/>
                <a:cs typeface="+mn-lt"/>
              </a:rPr>
              <a:t>Group Members:</a:t>
            </a:r>
            <a:endParaRPr lang="en-US" sz="1800">
              <a:latin typeface="Aharoni"/>
              <a:cs typeface="Aharoni"/>
            </a:endParaRPr>
          </a:p>
          <a:p>
            <a:r>
              <a:rPr lang="en-US" sz="1800" b="1" dirty="0">
                <a:latin typeface="Aharoni"/>
                <a:ea typeface="+mn-lt"/>
                <a:cs typeface="+mn-lt"/>
              </a:rPr>
              <a:t>Lt Farhan Abrar Kabir(170214136)</a:t>
            </a:r>
            <a:endParaRPr lang="en-US" sz="1800">
              <a:latin typeface="Aharoni"/>
              <a:cs typeface="Aharoni"/>
            </a:endParaRPr>
          </a:p>
          <a:p>
            <a:r>
              <a:rPr lang="en-US" sz="1800" b="1" dirty="0" err="1">
                <a:latin typeface="Aharoni"/>
                <a:ea typeface="+mn-lt"/>
                <a:cs typeface="+mn-lt"/>
              </a:rPr>
              <a:t>Flg</a:t>
            </a:r>
            <a:r>
              <a:rPr lang="en-US" sz="1800" b="1" dirty="0">
                <a:latin typeface="Aharoni"/>
                <a:ea typeface="+mn-lt"/>
                <a:cs typeface="+mn-lt"/>
              </a:rPr>
              <a:t> </a:t>
            </a:r>
            <a:r>
              <a:rPr lang="en-US" sz="1800" b="1" dirty="0" err="1">
                <a:latin typeface="Aharoni"/>
                <a:ea typeface="+mn-lt"/>
                <a:cs typeface="+mn-lt"/>
              </a:rPr>
              <a:t>Offr</a:t>
            </a:r>
            <a:r>
              <a:rPr lang="en-US" sz="1800" b="1" dirty="0">
                <a:latin typeface="Aharoni"/>
                <a:ea typeface="+mn-lt"/>
                <a:cs typeface="+mn-lt"/>
              </a:rPr>
              <a:t> Sazid </a:t>
            </a:r>
            <a:r>
              <a:rPr lang="en-US" sz="1800" b="1" dirty="0" err="1">
                <a:latin typeface="Aharoni"/>
                <a:ea typeface="+mn-lt"/>
                <a:cs typeface="+mn-lt"/>
              </a:rPr>
              <a:t>Shariar</a:t>
            </a:r>
            <a:r>
              <a:rPr lang="en-US" sz="1800" b="1" dirty="0">
                <a:latin typeface="Aharoni"/>
                <a:ea typeface="+mn-lt"/>
                <a:cs typeface="+mn-lt"/>
              </a:rPr>
              <a:t>(201914004)</a:t>
            </a:r>
            <a:endParaRPr lang="en-US" sz="1800">
              <a:latin typeface="Aharoni"/>
              <a:cs typeface="Aharoni"/>
            </a:endParaRPr>
          </a:p>
          <a:p>
            <a:r>
              <a:rPr lang="en-US" sz="1800" b="1" dirty="0">
                <a:latin typeface="Aharoni"/>
                <a:ea typeface="+mn-lt"/>
                <a:cs typeface="+mn-lt"/>
              </a:rPr>
              <a:t>Md. Abdul Al Emon(201914049)</a:t>
            </a:r>
            <a:endParaRPr lang="en-US" sz="1800">
              <a:latin typeface="Aharoni"/>
              <a:cs typeface="Aharoni"/>
            </a:endParaRPr>
          </a:p>
          <a:p>
            <a:endParaRPr lang="en-US" sz="1800" dirty="0">
              <a:latin typeface="Aharoni"/>
              <a:cs typeface="Aharon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36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EF25-6F16-4A9F-AEE2-6C87D936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4" y="483295"/>
            <a:ext cx="3735329" cy="5323219"/>
          </a:xfrm>
        </p:spPr>
        <p:txBody>
          <a:bodyPr anchor="t">
            <a:normAutofit/>
          </a:bodyPr>
          <a:lstStyle/>
          <a:p>
            <a:r>
              <a:rPr lang="en-US" sz="2400" dirty="0"/>
              <a:t>Diode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indoor, tube, key&#10;&#10;Description automatically generated">
            <a:extLst>
              <a:ext uri="{FF2B5EF4-FFF2-40B4-BE49-F238E27FC236}">
                <a16:creationId xmlns:a16="http://schemas.microsoft.com/office/drawing/2014/main" id="{AF8E3397-2F15-420F-9402-A6299654B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90" y="1962879"/>
            <a:ext cx="2943156" cy="1545156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DC10D8D8-6D4C-458D-8298-10EE9E50B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06" y="3777838"/>
            <a:ext cx="1866436" cy="1476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53A0E-A3F8-4CCF-A180-F68EDD35355B}"/>
              </a:ext>
            </a:extLst>
          </p:cNvPr>
          <p:cNvSpPr txBox="1"/>
          <p:nvPr/>
        </p:nvSpPr>
        <p:spPr>
          <a:xfrm>
            <a:off x="4575718" y="1165303"/>
            <a:ext cx="7268735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haroni"/>
                <a:cs typeface="MoolBoran"/>
              </a:rPr>
              <a:t>Device</a:t>
            </a:r>
            <a:r>
              <a:rPr lang="en-US" sz="2000" dirty="0">
                <a:latin typeface="Aharoni"/>
                <a:cs typeface="Aharoni"/>
              </a:rPr>
              <a:t> </a:t>
            </a:r>
            <a:r>
              <a:rPr lang="en-US" dirty="0"/>
              <a:t>: </a:t>
            </a:r>
            <a:r>
              <a:rPr lang="en-US" dirty="0">
                <a:latin typeface="Arial Nova Cond"/>
              </a:rPr>
              <a:t>1N4007</a:t>
            </a:r>
          </a:p>
          <a:p>
            <a:r>
              <a:rPr lang="en-US" dirty="0">
                <a:latin typeface="Aharoni"/>
                <a:cs typeface="Aharoni"/>
              </a:rPr>
              <a:t>Library </a:t>
            </a:r>
            <a:r>
              <a:rPr lang="en-US" dirty="0"/>
              <a:t>: DIODESINC</a:t>
            </a:r>
          </a:p>
          <a:p>
            <a:r>
              <a:rPr lang="en-US" dirty="0">
                <a:latin typeface="Aharoni"/>
                <a:cs typeface="Aharoni"/>
              </a:rPr>
              <a:t>Price </a:t>
            </a:r>
            <a:r>
              <a:rPr lang="en-US" dirty="0">
                <a:ea typeface="+mn-lt"/>
                <a:cs typeface="+mn-lt"/>
              </a:rPr>
              <a:t>: 2 /-</a:t>
            </a:r>
          </a:p>
          <a:p>
            <a:r>
              <a:rPr lang="en-US" dirty="0">
                <a:latin typeface="Aharoni"/>
                <a:cs typeface="Aharoni"/>
              </a:rPr>
              <a:t>Description</a:t>
            </a:r>
            <a:r>
              <a:rPr lang="en-US" dirty="0"/>
              <a:t> :  Silicon Diode, 1.00kV 3.00us</a:t>
            </a:r>
          </a:p>
        </p:txBody>
      </p:sp>
    </p:spTree>
    <p:extLst>
      <p:ext uri="{BB962C8B-B14F-4D97-AF65-F5344CB8AC3E}">
        <p14:creationId xmlns:p14="http://schemas.microsoft.com/office/powerpoint/2010/main" val="336008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154AF8-4690-4431-B4E1-AA886D4A1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24" y="0"/>
            <a:ext cx="4691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3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5C49-F35F-4500-A9DE-6EB70C5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87" y="435836"/>
            <a:ext cx="10241109" cy="129238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Roboto" panose="02000000000000000000" pitchFamily="2" charset="0"/>
              </a:rPr>
              <a:t>Work 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7476-6EE7-465B-A047-395B9388D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4" y="2085174"/>
            <a:ext cx="11129872" cy="4772826"/>
          </a:xfrm>
        </p:spPr>
        <p:txBody>
          <a:bodyPr/>
          <a:lstStyle/>
          <a:p>
            <a:pPr algn="l"/>
            <a:r>
              <a:rPr lang="en-GB" b="1" dirty="0"/>
              <a:t>LM35 Temperature Sensor: </a:t>
            </a:r>
            <a:r>
              <a:rPr lang="en-GB" sz="1800" b="1" i="0" dirty="0">
                <a:solidFill>
                  <a:srgbClr val="202124"/>
                </a:solidFill>
                <a:effectLst/>
              </a:rPr>
              <a:t>LM35</a:t>
            </a:r>
            <a:r>
              <a:rPr lang="en-GB" sz="1800" b="0" i="0" dirty="0">
                <a:solidFill>
                  <a:srgbClr val="202124"/>
                </a:solidFill>
                <a:effectLst/>
              </a:rPr>
              <a:t> is a precession Integrated circuit Temperature sensor, whose output voltage varies, based on the temperature around it. It is a small and cheap IC which can be </a:t>
            </a:r>
            <a:r>
              <a:rPr lang="en-GB" sz="1800" i="0" dirty="0">
                <a:solidFill>
                  <a:srgbClr val="202124"/>
                </a:solidFill>
                <a:effectLst/>
              </a:rPr>
              <a:t>used</a:t>
            </a:r>
            <a:r>
              <a:rPr lang="en-GB" sz="1800" b="0" i="0" dirty="0">
                <a:solidFill>
                  <a:srgbClr val="202124"/>
                </a:solidFill>
                <a:effectLst/>
              </a:rPr>
              <a:t> to measure temperature anywhere between -55°C to 150°C.</a:t>
            </a:r>
          </a:p>
          <a:p>
            <a:pPr marL="0" indent="0" algn="just">
              <a:buNone/>
            </a:pPr>
            <a:br>
              <a:rPr lang="en-GB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GB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dirty="0"/>
              <a:t>This sensor has three pins. Pin no 1 is for Vcc , Pin no 2 Vout , Pin no 3 is for connection with ground. We have connected Vcc with 5v power source, Output is connected with 10uF capacitor so that fluctuation can be controlled . The signal is attached with A0 pin. The temperature sensor will give </a:t>
            </a:r>
            <a:r>
              <a:rPr lang="en-GB" sz="1800" b="1" dirty="0"/>
              <a:t>Analog Reading </a:t>
            </a:r>
            <a:r>
              <a:rPr lang="en-GB" sz="1800" dirty="0"/>
              <a:t>of temperature.</a:t>
            </a:r>
          </a:p>
          <a:p>
            <a:pPr marL="0" indent="0" algn="l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560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5C49-F35F-4500-A9DE-6EB70C5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87" y="435836"/>
            <a:ext cx="10241109" cy="129238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Roboto" panose="02000000000000000000" pitchFamily="2" charset="0"/>
              </a:rPr>
              <a:t>Work 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7476-6EE7-465B-A047-395B9388D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4" y="2085174"/>
            <a:ext cx="11129872" cy="4772826"/>
          </a:xfrm>
        </p:spPr>
        <p:txBody>
          <a:bodyPr/>
          <a:lstStyle/>
          <a:p>
            <a:pPr algn="l"/>
            <a:r>
              <a:rPr lang="en-GB" b="1" dirty="0"/>
              <a:t>Arduino Uno R3 :</a:t>
            </a:r>
            <a:r>
              <a:rPr lang="en-GB" sz="1800" b="0" i="0" dirty="0">
                <a:solidFill>
                  <a:srgbClr val="202124"/>
                </a:solidFill>
                <a:effectLst/>
              </a:rPr>
              <a:t>The </a:t>
            </a:r>
            <a:r>
              <a:rPr lang="en-GB" sz="1800" b="1" i="0" dirty="0">
                <a:solidFill>
                  <a:srgbClr val="202124"/>
                </a:solidFill>
                <a:effectLst/>
              </a:rPr>
              <a:t>Arduino Uno R3</a:t>
            </a:r>
            <a:r>
              <a:rPr lang="en-GB" sz="1800" b="0" i="0" dirty="0">
                <a:solidFill>
                  <a:srgbClr val="202124"/>
                </a:solidFill>
                <a:effectLst/>
              </a:rPr>
              <a:t> is a microcontroller board based on a removable, dual-inline-package (DIP) ATmega328 AVR microcontroller. It has 20 digital input/output pins (of which 6 can be </a:t>
            </a:r>
            <a:r>
              <a:rPr lang="en-GB" sz="1800" b="1" i="0" dirty="0">
                <a:solidFill>
                  <a:srgbClr val="202124"/>
                </a:solidFill>
                <a:effectLst/>
              </a:rPr>
              <a:t>used</a:t>
            </a:r>
            <a:r>
              <a:rPr lang="en-GB" sz="1800" b="0" i="0" dirty="0">
                <a:solidFill>
                  <a:srgbClr val="202124"/>
                </a:solidFill>
                <a:effectLst/>
              </a:rPr>
              <a:t> as PWM outputs and 6 can be </a:t>
            </a:r>
            <a:r>
              <a:rPr lang="en-GB" sz="1800" b="1" i="0" dirty="0">
                <a:solidFill>
                  <a:srgbClr val="202124"/>
                </a:solidFill>
                <a:effectLst/>
              </a:rPr>
              <a:t>used</a:t>
            </a:r>
            <a:r>
              <a:rPr lang="en-GB" sz="1800" b="0" i="0" dirty="0">
                <a:solidFill>
                  <a:srgbClr val="202124"/>
                </a:solidFill>
                <a:effectLst/>
              </a:rPr>
              <a:t> as analog inputs).</a:t>
            </a:r>
          </a:p>
          <a:p>
            <a:pPr marL="0" indent="0" algn="l">
              <a:buNone/>
            </a:pPr>
            <a:r>
              <a:rPr lang="en-GB" sz="1800" dirty="0">
                <a:solidFill>
                  <a:srgbClr val="202124"/>
                </a:solidFill>
                <a:latin typeface="arial" panose="020B0604020202020204" pitchFamily="34" charset="0"/>
              </a:rPr>
              <a:t>This sensor will run our main program. So if we need to talk about it’s contribution in the project we mostly need to talk about the program. </a:t>
            </a:r>
          </a:p>
          <a:p>
            <a:pPr marL="0" indent="0" algn="l">
              <a:buNone/>
            </a:pPr>
            <a:r>
              <a:rPr lang="en-GB" sz="1800" b="1" dirty="0">
                <a:solidFill>
                  <a:srgbClr val="202124"/>
                </a:solidFill>
                <a:latin typeface="arial" panose="020B0604020202020204" pitchFamily="34" charset="0"/>
              </a:rPr>
              <a:t>Program for converting analog temperature into ‘c :</a:t>
            </a:r>
          </a:p>
          <a:p>
            <a:pPr marL="0" indent="0" algn="l">
              <a:buNone/>
            </a:pPr>
            <a:r>
              <a:rPr lang="en-GB" sz="1800" b="1" dirty="0">
                <a:solidFill>
                  <a:srgbClr val="202124"/>
                </a:solidFill>
                <a:latin typeface="arial" panose="020B0604020202020204" pitchFamily="34" charset="0"/>
              </a:rPr>
              <a:t>		</a:t>
            </a:r>
            <a:r>
              <a:rPr lang="en-GB" sz="1500" b="1" dirty="0">
                <a:solidFill>
                  <a:srgbClr val="202124"/>
                </a:solidFill>
                <a:latin typeface="arial" panose="020B0604020202020204" pitchFamily="34" charset="0"/>
              </a:rPr>
              <a:t>int readTemp() {</a:t>
            </a:r>
          </a:p>
          <a:p>
            <a:pPr marL="0" indent="0" algn="l">
              <a:buNone/>
            </a:pPr>
            <a:r>
              <a:rPr lang="en-GB" sz="1500" b="1" dirty="0">
                <a:solidFill>
                  <a:srgbClr val="202124"/>
                </a:solidFill>
                <a:latin typeface="arial" panose="020B0604020202020204" pitchFamily="34" charset="0"/>
              </a:rPr>
              <a:t> 		 temp = analogRead(tempPin);</a:t>
            </a:r>
          </a:p>
          <a:p>
            <a:pPr marL="0" indent="0" algn="l">
              <a:buNone/>
            </a:pPr>
            <a:r>
              <a:rPr lang="en-GB" sz="1500" b="1" dirty="0">
                <a:solidFill>
                  <a:srgbClr val="202124"/>
                </a:solidFill>
                <a:latin typeface="arial" panose="020B0604020202020204" pitchFamily="34" charset="0"/>
              </a:rPr>
              <a:t> 	 	return temp * 0.48828125;</a:t>
            </a:r>
          </a:p>
          <a:p>
            <a:pPr marL="0" indent="0" algn="l">
              <a:buNone/>
            </a:pPr>
            <a:r>
              <a:rPr lang="en-GB" sz="1500" b="1" dirty="0">
                <a:solidFill>
                  <a:srgbClr val="202124"/>
                </a:solidFill>
                <a:latin typeface="arial" panose="020B0604020202020204" pitchFamily="34" charset="0"/>
              </a:rPr>
              <a:t>		}</a:t>
            </a:r>
          </a:p>
          <a:p>
            <a:pPr marL="0" indent="0" algn="l">
              <a:buNone/>
            </a:pPr>
            <a:r>
              <a:rPr lang="en-GB" sz="1800" dirty="0">
                <a:solidFill>
                  <a:srgbClr val="202124"/>
                </a:solidFill>
              </a:rPr>
              <a:t>We need to multiply the analog temperature with a factor of (5 / 10.24) to make it in Celsius.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824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5C49-F35F-4500-A9DE-6EB70C5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87" y="435836"/>
            <a:ext cx="10241109" cy="129238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Roboto" panose="02000000000000000000" pitchFamily="2" charset="0"/>
              </a:rPr>
              <a:t>Work 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7476-6EE7-465B-A047-395B9388D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3" y="2025353"/>
            <a:ext cx="11784651" cy="4700187"/>
          </a:xfrm>
        </p:spPr>
        <p:txBody>
          <a:bodyPr/>
          <a:lstStyle/>
          <a:p>
            <a:pPr algn="l"/>
            <a:r>
              <a:rPr lang="en-GB" sz="1800" dirty="0"/>
              <a:t>It’s Digital pin </a:t>
            </a:r>
            <a:r>
              <a:rPr lang="en-GB" sz="1800" b="1" dirty="0"/>
              <a:t>13</a:t>
            </a:r>
            <a:r>
              <a:rPr lang="en-GB" sz="1800" dirty="0"/>
              <a:t> is connected with </a:t>
            </a:r>
            <a:r>
              <a:rPr lang="en-GB" sz="1800" b="1" dirty="0"/>
              <a:t>Buzzer </a:t>
            </a:r>
            <a:r>
              <a:rPr lang="en-GB" sz="1800" dirty="0"/>
              <a:t>.</a:t>
            </a:r>
          </a:p>
          <a:p>
            <a:pPr algn="l"/>
            <a:r>
              <a:rPr lang="en-GB" sz="1800" dirty="0"/>
              <a:t>And Digital Pin </a:t>
            </a:r>
            <a:r>
              <a:rPr lang="en-GB" sz="1800" b="1" dirty="0"/>
              <a:t>4,5,6,7</a:t>
            </a:r>
            <a:r>
              <a:rPr lang="en-GB" sz="1800" dirty="0"/>
              <a:t> is connected to  </a:t>
            </a:r>
            <a:r>
              <a:rPr lang="en-GB" sz="1800" b="1" dirty="0"/>
              <a:t>16 X 2 LCD </a:t>
            </a:r>
            <a:r>
              <a:rPr lang="en-GB" sz="1800" dirty="0"/>
              <a:t>display to show calculated temperature and fan speed and display them.</a:t>
            </a:r>
          </a:p>
          <a:p>
            <a:pPr algn="l"/>
            <a:r>
              <a:rPr lang="en-US" sz="1800" dirty="0"/>
              <a:t>We are taking Minimum temperature as </a:t>
            </a:r>
            <a:r>
              <a:rPr lang="en-US" sz="1800" b="1" dirty="0"/>
              <a:t>30’c</a:t>
            </a:r>
            <a:r>
              <a:rPr lang="en-US" sz="1800" dirty="0"/>
              <a:t> and Maximum temperature as </a:t>
            </a:r>
            <a:r>
              <a:rPr lang="en-US" sz="1800" b="1" dirty="0"/>
              <a:t>50’c </a:t>
            </a:r>
            <a:r>
              <a:rPr lang="en-US" sz="1800" dirty="0"/>
              <a:t>.</a:t>
            </a:r>
          </a:p>
          <a:p>
            <a:pPr algn="l"/>
            <a:r>
              <a:rPr lang="en-US" sz="1800" dirty="0"/>
              <a:t>If the temp is </a:t>
            </a:r>
            <a:r>
              <a:rPr lang="en-US" sz="1800" b="1" dirty="0"/>
              <a:t>less than Min temp</a:t>
            </a:r>
          </a:p>
          <a:p>
            <a:pPr marL="914400" lvl="2" indent="0">
              <a:buNone/>
            </a:pPr>
            <a:r>
              <a:rPr lang="en-GB" sz="13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if(temp &lt; tempMin) {</a:t>
            </a:r>
          </a:p>
          <a:p>
            <a:pPr marL="914400" lvl="2" indent="0">
              <a:buNone/>
            </a:pPr>
            <a:r>
              <a:rPr lang="en-GB" sz="13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fanSpeed = 0; </a:t>
            </a:r>
          </a:p>
          <a:p>
            <a:pPr marL="914400" lvl="2" indent="0">
              <a:buNone/>
            </a:pPr>
            <a:r>
              <a:rPr lang="en-GB" sz="13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digitalWrite(fan, LOW);       </a:t>
            </a:r>
          </a:p>
          <a:p>
            <a:pPr marL="914400" lvl="2" indent="0">
              <a:buNone/>
            </a:pPr>
            <a:r>
              <a:rPr lang="en-GB" sz="13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lvl="2"/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59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5C49-F35F-4500-A9DE-6EB70C5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87" y="435836"/>
            <a:ext cx="10241109" cy="129238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Roboto" panose="02000000000000000000" pitchFamily="2" charset="0"/>
              </a:rPr>
              <a:t>Work 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7476-6EE7-465B-A047-395B9388D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3" y="2025353"/>
            <a:ext cx="11784651" cy="4700187"/>
          </a:xfrm>
        </p:spPr>
        <p:txBody>
          <a:bodyPr/>
          <a:lstStyle/>
          <a:p>
            <a:pPr algn="l"/>
            <a:r>
              <a:rPr lang="en-US" sz="1800" dirty="0"/>
              <a:t>If the temp is </a:t>
            </a:r>
            <a:r>
              <a:rPr lang="en-US" sz="1800" b="1" dirty="0"/>
              <a:t>Grearer </a:t>
            </a:r>
            <a:r>
              <a:rPr lang="en-US" sz="1800" dirty="0"/>
              <a:t>than</a:t>
            </a:r>
            <a:r>
              <a:rPr lang="en-US" sz="1800" b="1" dirty="0"/>
              <a:t> Max temp</a:t>
            </a:r>
          </a:p>
          <a:p>
            <a:pPr marL="0" indent="0" algn="l">
              <a:buNone/>
            </a:pPr>
            <a:r>
              <a:rPr lang="en-US" sz="1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if(temp &gt; tempMax) {</a:t>
            </a:r>
          </a:p>
          <a:p>
            <a:pPr marL="0" indent="0" algn="l">
              <a:buNone/>
            </a:pPr>
            <a:r>
              <a:rPr lang="en-US" sz="1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    digitalWrite(fan, HIGH); </a:t>
            </a:r>
          </a:p>
          <a:p>
            <a:pPr marL="0" indent="0" algn="l">
              <a:buNone/>
            </a:pPr>
            <a:r>
              <a:rPr lang="en-US" sz="1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    digitalWrite(buzzer, HIGH);</a:t>
            </a:r>
          </a:p>
          <a:p>
            <a:pPr marL="0" indent="0" algn="l">
              <a:buNone/>
            </a:pPr>
            <a:r>
              <a:rPr lang="en-US" sz="1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}</a:t>
            </a:r>
          </a:p>
          <a:p>
            <a:r>
              <a:rPr lang="en-US" sz="1800" dirty="0"/>
              <a:t>If the temp is in the Range</a:t>
            </a:r>
            <a:r>
              <a:rPr lang="en-US" sz="1800" b="1" dirty="0"/>
              <a:t>(31-50)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if((temp &gt;= tempMin) &amp;&amp; (temp &lt;= tempMax)) {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	     fanSpeed = map(temp, tempMin, tempMax, 32, 255);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    fanLCD = map(temp, tempMin, tempMax, 0, 100);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    analogWrite(fan, fanSpeed);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} </a:t>
            </a:r>
          </a:p>
        </p:txBody>
      </p:sp>
    </p:spTree>
    <p:extLst>
      <p:ext uri="{BB962C8B-B14F-4D97-AF65-F5344CB8AC3E}">
        <p14:creationId xmlns:p14="http://schemas.microsoft.com/office/powerpoint/2010/main" val="113427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5C49-F35F-4500-A9DE-6EB70C5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87" y="435836"/>
            <a:ext cx="10241109" cy="129238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Roboto" panose="02000000000000000000" pitchFamily="2" charset="0"/>
              </a:rPr>
              <a:t>Work 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7476-6EE7-465B-A047-395B9388D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4" y="2085174"/>
            <a:ext cx="11129872" cy="4772826"/>
          </a:xfrm>
        </p:spPr>
        <p:txBody>
          <a:bodyPr/>
          <a:lstStyle/>
          <a:p>
            <a:pPr algn="l"/>
            <a:r>
              <a:rPr lang="en-GB" b="1" dirty="0"/>
              <a:t>16 X 2 LCD Display : </a:t>
            </a:r>
            <a:r>
              <a:rPr lang="en-GB" sz="1800" b="0" i="0" dirty="0">
                <a:solidFill>
                  <a:srgbClr val="202124"/>
                </a:solidFill>
                <a:effectLst/>
              </a:rPr>
              <a:t>The </a:t>
            </a:r>
            <a:r>
              <a:rPr lang="en-GB" sz="1800" b="1" i="0" dirty="0">
                <a:solidFill>
                  <a:srgbClr val="202124"/>
                </a:solidFill>
                <a:effectLst/>
              </a:rPr>
              <a:t>16</a:t>
            </a:r>
            <a:r>
              <a:rPr lang="en-GB" sz="1800" b="0" i="0" dirty="0">
                <a:solidFill>
                  <a:srgbClr val="202124"/>
                </a:solidFill>
                <a:effectLst/>
              </a:rPr>
              <a:t>×</a:t>
            </a:r>
            <a:r>
              <a:rPr lang="en-GB" sz="1800" b="1" i="0" dirty="0">
                <a:solidFill>
                  <a:srgbClr val="202124"/>
                </a:solidFill>
                <a:effectLst/>
              </a:rPr>
              <a:t>2 LCD display</a:t>
            </a:r>
            <a:r>
              <a:rPr lang="en-GB" sz="1800" b="0" i="0" dirty="0">
                <a:solidFill>
                  <a:srgbClr val="202124"/>
                </a:solidFill>
                <a:effectLst/>
              </a:rPr>
              <a:t> is a very basic module commonly used in DIYs and circuits. The </a:t>
            </a:r>
            <a:r>
              <a:rPr lang="en-GB" sz="1800" b="1" i="0" dirty="0">
                <a:solidFill>
                  <a:srgbClr val="202124"/>
                </a:solidFill>
                <a:effectLst/>
              </a:rPr>
              <a:t>16</a:t>
            </a:r>
            <a:r>
              <a:rPr lang="en-GB" sz="1800" b="0" i="0" dirty="0">
                <a:solidFill>
                  <a:srgbClr val="202124"/>
                </a:solidFill>
                <a:effectLst/>
              </a:rPr>
              <a:t>×</a:t>
            </a:r>
            <a:r>
              <a:rPr lang="en-GB" sz="1800" b="1" i="0" dirty="0">
                <a:solidFill>
                  <a:srgbClr val="202124"/>
                </a:solidFill>
                <a:effectLst/>
              </a:rPr>
              <a:t>2</a:t>
            </a:r>
            <a:r>
              <a:rPr lang="en-GB" sz="1800" b="0" i="0" dirty="0">
                <a:solidFill>
                  <a:srgbClr val="202124"/>
                </a:solidFill>
                <a:effectLst/>
              </a:rPr>
              <a:t> translates o a </a:t>
            </a:r>
            <a:r>
              <a:rPr lang="en-GB" sz="1800" b="1" i="0" dirty="0">
                <a:solidFill>
                  <a:srgbClr val="202124"/>
                </a:solidFill>
                <a:effectLst/>
              </a:rPr>
              <a:t>display 16</a:t>
            </a:r>
            <a:r>
              <a:rPr lang="en-GB" sz="1800" b="0" i="0" dirty="0">
                <a:solidFill>
                  <a:srgbClr val="202124"/>
                </a:solidFill>
                <a:effectLst/>
              </a:rPr>
              <a:t> characters per line in </a:t>
            </a:r>
            <a:r>
              <a:rPr lang="en-GB" sz="1800" b="1" i="0" dirty="0">
                <a:solidFill>
                  <a:srgbClr val="202124"/>
                </a:solidFill>
                <a:effectLst/>
              </a:rPr>
              <a:t>2</a:t>
            </a:r>
            <a:r>
              <a:rPr lang="en-GB" sz="1800" b="0" i="0" dirty="0">
                <a:solidFill>
                  <a:srgbClr val="202124"/>
                </a:solidFill>
                <a:effectLst/>
              </a:rPr>
              <a:t> such lines. In this </a:t>
            </a:r>
            <a:r>
              <a:rPr lang="en-GB" sz="1800" b="1" i="0" dirty="0">
                <a:solidFill>
                  <a:srgbClr val="202124"/>
                </a:solidFill>
                <a:effectLst/>
              </a:rPr>
              <a:t>LCD</a:t>
            </a:r>
            <a:r>
              <a:rPr lang="en-GB" sz="1800" b="0" i="0" dirty="0">
                <a:solidFill>
                  <a:srgbClr val="202124"/>
                </a:solidFill>
                <a:effectLst/>
              </a:rPr>
              <a:t> each character is </a:t>
            </a:r>
            <a:r>
              <a:rPr lang="en-GB" sz="1800" b="1" i="0" dirty="0">
                <a:solidFill>
                  <a:srgbClr val="202124"/>
                </a:solidFill>
                <a:effectLst/>
              </a:rPr>
              <a:t>displayed</a:t>
            </a:r>
            <a:r>
              <a:rPr lang="en-GB" sz="1800" b="0" i="0" dirty="0">
                <a:solidFill>
                  <a:srgbClr val="202124"/>
                </a:solidFill>
                <a:effectLst/>
              </a:rPr>
              <a:t> in a 5×7 pixel matrix.</a:t>
            </a:r>
          </a:p>
          <a:p>
            <a:pPr marL="0" indent="0" algn="just">
              <a:buNone/>
            </a:pPr>
            <a:br>
              <a:rPr lang="en-GB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dirty="0">
                <a:solidFill>
                  <a:srgbClr val="202124"/>
                </a:solidFill>
                <a:effectLst/>
              </a:rPr>
              <a:t> It has 14 pins.</a:t>
            </a:r>
          </a:p>
          <a:p>
            <a:pPr algn="just"/>
            <a:r>
              <a:rPr lang="en-GB" sz="1800" dirty="0">
                <a:solidFill>
                  <a:srgbClr val="202124"/>
                </a:solidFill>
              </a:rPr>
              <a:t>Pin 1 is connected Ground.</a:t>
            </a:r>
          </a:p>
          <a:p>
            <a:pPr algn="just"/>
            <a:r>
              <a:rPr lang="en-GB" sz="1800" dirty="0">
                <a:solidFill>
                  <a:srgbClr val="202124"/>
                </a:solidFill>
              </a:rPr>
              <a:t>Pin 2 is connected with 5v power source.</a:t>
            </a:r>
          </a:p>
          <a:p>
            <a:pPr algn="just"/>
            <a:r>
              <a:rPr lang="en-GB" sz="1800" dirty="0">
                <a:solidFill>
                  <a:srgbClr val="202124"/>
                </a:solidFill>
              </a:rPr>
              <a:t>Pin 3 is for Contrast. We can change the </a:t>
            </a:r>
            <a:r>
              <a:rPr lang="en-GB" sz="1800" b="1" dirty="0">
                <a:solidFill>
                  <a:srgbClr val="202124"/>
                </a:solidFill>
              </a:rPr>
              <a:t>brightness</a:t>
            </a:r>
            <a:r>
              <a:rPr lang="en-GB" sz="1800" dirty="0">
                <a:solidFill>
                  <a:srgbClr val="202124"/>
                </a:solidFill>
              </a:rPr>
              <a:t> of display by this. That is why it is connected with 10k Ohm Potentiometer. </a:t>
            </a:r>
          </a:p>
          <a:p>
            <a:pPr algn="just"/>
            <a:r>
              <a:rPr lang="en-GB" sz="1800" dirty="0">
                <a:solidFill>
                  <a:srgbClr val="202124"/>
                </a:solidFill>
              </a:rPr>
              <a:t>Pin 4 , 5, 6 are for Register Select, Read/Write and for Enable. Pin 4 is connected with pin 2 of Arduino, pin 5 is connected with ground &amp; pin 6 is connected with pin 3 of Arduino.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940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5C49-F35F-4500-A9DE-6EB70C5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87" y="435836"/>
            <a:ext cx="10241109" cy="129238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Roboto" panose="02000000000000000000" pitchFamily="2" charset="0"/>
              </a:rPr>
              <a:t>Work 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7476-6EE7-465B-A047-395B9388D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3" y="2025353"/>
            <a:ext cx="11784651" cy="4700187"/>
          </a:xfrm>
        </p:spPr>
        <p:txBody>
          <a:bodyPr>
            <a:normAutofit/>
          </a:bodyPr>
          <a:lstStyle/>
          <a:p>
            <a:pPr algn="l"/>
            <a:r>
              <a:rPr lang="en-GB" sz="1800" dirty="0">
                <a:cs typeface="Arial" panose="020B0604020202020204" pitchFamily="34" charset="0"/>
              </a:rPr>
              <a:t>The rest 8 pins are for Display Purpose. As we are printing here in 4 bit data pattern that’s why we keep D0 ,D1 ,D2 ,D3 disconnected. Pin D4 , D5 , D6 , D7 will connect with Digital pin 4,5,6,7 of Arduino respectively. </a:t>
            </a:r>
          </a:p>
          <a:p>
            <a:pPr algn="l"/>
            <a:endParaRPr lang="en-GB" sz="1800" dirty="0">
              <a:cs typeface="Arial" panose="020B0604020202020204" pitchFamily="34" charset="0"/>
            </a:endParaRPr>
          </a:p>
          <a:p>
            <a:pPr algn="l"/>
            <a:r>
              <a:rPr lang="en-GB" sz="1800" b="1" dirty="0"/>
              <a:t>DC Fan : </a:t>
            </a:r>
            <a:r>
              <a:rPr lang="en-GB" sz="1800" dirty="0"/>
              <a:t>Digital Pin 11 is connected to Gate of Mosfet through 100 Ohm resistance . Gate is cooled down by connecting 10k resistance . Source is connected with ground. Native output is going to fan through drain. Fan is powered by 5v . Diode is connected for </a:t>
            </a:r>
            <a:r>
              <a:rPr lang="en-GB" sz="1800"/>
              <a:t>reverse biasing</a:t>
            </a:r>
            <a:r>
              <a:rPr lang="en-GB" sz="1800" dirty="0"/>
              <a:t>.</a:t>
            </a:r>
          </a:p>
          <a:p>
            <a:pPr marL="0" indent="0" algn="l">
              <a:buNone/>
            </a:pPr>
            <a:r>
              <a:rPr lang="en-GB" sz="1800" dirty="0"/>
              <a:t> </a:t>
            </a:r>
            <a:endParaRPr lang="en-US" sz="1800" dirty="0"/>
          </a:p>
          <a:p>
            <a:pPr marL="0" indent="0" algn="l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49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5C49-F35F-4500-A9DE-6EB70C5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87" y="435836"/>
            <a:ext cx="10241109" cy="129238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Roboto" panose="02000000000000000000" pitchFamily="2" charset="0"/>
              </a:rPr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7476-6EE7-465B-A047-395B9388D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3" y="2025353"/>
            <a:ext cx="11784651" cy="4700187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chemeClr val="tx2">
                    <a:lumMod val="90000"/>
                    <a:lumOff val="10000"/>
                  </a:schemeClr>
                </a:solidFill>
                <a:cs typeface="Arial" panose="020B0604020202020204" pitchFamily="34" charset="0"/>
              </a:rPr>
              <a:t>Detect Temperature of the Surroundings</a:t>
            </a:r>
          </a:p>
          <a:p>
            <a:pPr algn="l"/>
            <a:r>
              <a:rPr lang="en-GB" sz="1800" b="1" dirty="0">
                <a:solidFill>
                  <a:schemeClr val="tx2">
                    <a:lumMod val="90000"/>
                    <a:lumOff val="10000"/>
                  </a:schemeClr>
                </a:solidFill>
                <a:cs typeface="Arial" panose="020B0604020202020204" pitchFamily="34" charset="0"/>
              </a:rPr>
              <a:t>Display the Temperature</a:t>
            </a:r>
          </a:p>
          <a:p>
            <a:pPr algn="l"/>
            <a:r>
              <a:rPr lang="en-GB" sz="1800" b="1" dirty="0">
                <a:solidFill>
                  <a:schemeClr val="tx2">
                    <a:lumMod val="90000"/>
                    <a:lumOff val="10000"/>
                  </a:schemeClr>
                </a:solidFill>
                <a:cs typeface="Arial" panose="020B0604020202020204" pitchFamily="34" charset="0"/>
              </a:rPr>
              <a:t>Controlling the Speed of the Fan Depending on the Temperature</a:t>
            </a:r>
          </a:p>
          <a:p>
            <a:pPr algn="l"/>
            <a:r>
              <a:rPr lang="en-GB" sz="1800" b="1" dirty="0">
                <a:solidFill>
                  <a:schemeClr val="tx2">
                    <a:lumMod val="90000"/>
                    <a:lumOff val="10000"/>
                  </a:schemeClr>
                </a:solidFill>
                <a:cs typeface="Arial" panose="020B0604020202020204" pitchFamily="34" charset="0"/>
              </a:rPr>
              <a:t>Buzzer Sound to Make Alert People if the Temperature is Upon a certain limit.</a:t>
            </a:r>
          </a:p>
          <a:p>
            <a:pPr algn="l"/>
            <a:endParaRPr lang="en-US" sz="1800" b="1" dirty="0">
              <a:solidFill>
                <a:schemeClr val="tx2">
                  <a:lumMod val="90000"/>
                  <a:lumOff val="1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2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EF25-6F16-4A9F-AEE2-6C87D936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4" y="483295"/>
            <a:ext cx="3735329" cy="5323219"/>
          </a:xfrm>
        </p:spPr>
        <p:txBody>
          <a:bodyPr anchor="t">
            <a:normAutofit/>
          </a:bodyPr>
          <a:lstStyle/>
          <a:p>
            <a:r>
              <a:rPr lang="en-US" sz="2400" dirty="0"/>
              <a:t>LM35 Temperature Sensor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AF8E3397-2F15-420F-9402-A6299654B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90" y="1263879"/>
            <a:ext cx="2943156" cy="2943156"/>
          </a:xfrm>
        </p:spPr>
      </p:pic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DC10D8D8-6D4C-458D-8298-10EE9E50B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06" y="3324176"/>
            <a:ext cx="1866436" cy="2384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53A0E-A3F8-4CCF-A180-F68EDD35355B}"/>
              </a:ext>
            </a:extLst>
          </p:cNvPr>
          <p:cNvSpPr txBox="1"/>
          <p:nvPr/>
        </p:nvSpPr>
        <p:spPr>
          <a:xfrm>
            <a:off x="4575718" y="1165303"/>
            <a:ext cx="7268735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haroni"/>
                <a:cs typeface="MoolBoran"/>
              </a:rPr>
              <a:t>Device</a:t>
            </a:r>
            <a:r>
              <a:rPr lang="en-US" sz="2000" dirty="0">
                <a:latin typeface="Aharoni"/>
                <a:cs typeface="Aharoni"/>
              </a:rPr>
              <a:t> </a:t>
            </a:r>
            <a:r>
              <a:rPr lang="en-US" dirty="0"/>
              <a:t>: </a:t>
            </a:r>
            <a:r>
              <a:rPr lang="en-US" dirty="0">
                <a:latin typeface="Arial Nova Cond"/>
              </a:rPr>
              <a:t>LM35</a:t>
            </a:r>
          </a:p>
          <a:p>
            <a:r>
              <a:rPr lang="en-US" dirty="0">
                <a:latin typeface="Aharoni"/>
                <a:cs typeface="Aharoni"/>
              </a:rPr>
              <a:t>Library </a:t>
            </a:r>
            <a:r>
              <a:rPr lang="en-US" dirty="0"/>
              <a:t>: NETCAD</a:t>
            </a:r>
          </a:p>
          <a:p>
            <a:r>
              <a:rPr lang="en-US" dirty="0">
                <a:latin typeface="Aharoni"/>
                <a:cs typeface="Aharoni"/>
              </a:rPr>
              <a:t>Price </a:t>
            </a:r>
            <a:r>
              <a:rPr lang="en-US">
                <a:ea typeface="+mn-lt"/>
                <a:cs typeface="+mn-lt"/>
              </a:rPr>
              <a:t>: 71-85 /-</a:t>
            </a:r>
          </a:p>
          <a:p>
            <a:r>
              <a:rPr lang="en-US" dirty="0">
                <a:latin typeface="Aharoni"/>
                <a:cs typeface="Aharoni"/>
              </a:rPr>
              <a:t>Description</a:t>
            </a:r>
            <a:r>
              <a:rPr lang="en-US" dirty="0"/>
              <a:t> :  Precision Centigrade Temperature Sensor (-55C to 155C</a:t>
            </a:r>
          </a:p>
        </p:txBody>
      </p:sp>
    </p:spTree>
    <p:extLst>
      <p:ext uri="{BB962C8B-B14F-4D97-AF65-F5344CB8AC3E}">
        <p14:creationId xmlns:p14="http://schemas.microsoft.com/office/powerpoint/2010/main" val="133589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EF25-6F16-4A9F-AEE2-6C87D936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4" y="483295"/>
            <a:ext cx="3735329" cy="5323219"/>
          </a:xfrm>
        </p:spPr>
        <p:txBody>
          <a:bodyPr anchor="t">
            <a:normAutofit/>
          </a:bodyPr>
          <a:lstStyle/>
          <a:p>
            <a:r>
              <a:rPr lang="en-US" sz="2400" dirty="0"/>
              <a:t>Arduino Uno</a:t>
            </a:r>
            <a:br>
              <a:rPr lang="en-US" sz="2400" dirty="0"/>
            </a:br>
            <a:r>
              <a:rPr lang="en-US" sz="2400" dirty="0"/>
              <a:t>R3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8E3397-2F15-420F-9402-A6299654B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90" y="1263879"/>
            <a:ext cx="2943156" cy="29431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53A0E-A3F8-4CCF-A180-F68EDD35355B}"/>
              </a:ext>
            </a:extLst>
          </p:cNvPr>
          <p:cNvSpPr txBox="1"/>
          <p:nvPr/>
        </p:nvSpPr>
        <p:spPr>
          <a:xfrm>
            <a:off x="4575718" y="1165303"/>
            <a:ext cx="7268735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haroni"/>
                <a:cs typeface="MoolBoran"/>
              </a:rPr>
              <a:t>Device</a:t>
            </a:r>
            <a:r>
              <a:rPr lang="en-US" sz="2000" dirty="0">
                <a:latin typeface="Aharoni"/>
                <a:cs typeface="Aharoni"/>
              </a:rPr>
              <a:t> </a:t>
            </a:r>
            <a:r>
              <a:rPr lang="en-US" dirty="0"/>
              <a:t>: </a:t>
            </a:r>
            <a:r>
              <a:rPr lang="en-US">
                <a:latin typeface="Arial Nova Cond"/>
              </a:rPr>
              <a:t>Arduino Uno R3</a:t>
            </a:r>
            <a:endParaRPr lang="en-US" dirty="0">
              <a:latin typeface="Arial Nova Cond"/>
            </a:endParaRPr>
          </a:p>
          <a:p>
            <a:r>
              <a:rPr lang="en-US" dirty="0">
                <a:latin typeface="Aharoni"/>
                <a:cs typeface="Aharoni"/>
              </a:rPr>
              <a:t>Library </a:t>
            </a:r>
            <a:r>
              <a:rPr lang="en-US"/>
              <a:t>: ArduinoUno TEP</a:t>
            </a:r>
          </a:p>
          <a:p>
            <a:r>
              <a:rPr lang="en-US">
                <a:latin typeface="Aharoni"/>
                <a:cs typeface="Aharoni"/>
              </a:rPr>
              <a:t>Price </a:t>
            </a:r>
            <a:r>
              <a:rPr lang="en-US">
                <a:latin typeface="Neue Haas Grotesk Text Pro"/>
                <a:cs typeface="Aharoni"/>
              </a:rPr>
              <a:t>: 750/-</a:t>
            </a:r>
            <a:endParaRPr lang="en-US" dirty="0">
              <a:latin typeface="Neue Haas Grotesk Text Pro"/>
              <a:cs typeface="Aharoni"/>
            </a:endParaRPr>
          </a:p>
          <a:p>
            <a:r>
              <a:rPr lang="en-US" dirty="0">
                <a:latin typeface="Aharoni"/>
                <a:cs typeface="Aharoni"/>
              </a:rPr>
              <a:t>Description</a:t>
            </a:r>
            <a:r>
              <a:rPr lang="en-US"/>
              <a:t> :  </a:t>
            </a:r>
          </a:p>
        </p:txBody>
      </p:sp>
    </p:spTree>
    <p:extLst>
      <p:ext uri="{BB962C8B-B14F-4D97-AF65-F5344CB8AC3E}">
        <p14:creationId xmlns:p14="http://schemas.microsoft.com/office/powerpoint/2010/main" val="368915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EF25-6F16-4A9F-AEE2-6C87D936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4" y="483295"/>
            <a:ext cx="3735329" cy="5323219"/>
          </a:xfrm>
        </p:spPr>
        <p:txBody>
          <a:bodyPr anchor="t">
            <a:normAutofit/>
          </a:bodyPr>
          <a:lstStyle/>
          <a:p>
            <a:r>
              <a:rPr lang="en-US" sz="2400" dirty="0"/>
              <a:t>16 x 2 LCD</a:t>
            </a:r>
            <a:br>
              <a:rPr lang="en-US" sz="2400" dirty="0"/>
            </a:br>
            <a:r>
              <a:rPr lang="en-US" sz="2400" dirty="0"/>
              <a:t>Display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8E3397-2F15-420F-9402-A6299654B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90" y="2039173"/>
            <a:ext cx="2943156" cy="13925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53A0E-A3F8-4CCF-A180-F68EDD35355B}"/>
              </a:ext>
            </a:extLst>
          </p:cNvPr>
          <p:cNvSpPr txBox="1"/>
          <p:nvPr/>
        </p:nvSpPr>
        <p:spPr>
          <a:xfrm>
            <a:off x="4575718" y="1165303"/>
            <a:ext cx="7268735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haroni"/>
                <a:cs typeface="MoolBoran"/>
              </a:rPr>
              <a:t>Device</a:t>
            </a:r>
            <a:r>
              <a:rPr lang="en-US" sz="2000" dirty="0">
                <a:latin typeface="Aharoni"/>
                <a:cs typeface="Aharoni"/>
              </a:rPr>
              <a:t> </a:t>
            </a:r>
            <a:r>
              <a:rPr lang="en-US" dirty="0"/>
              <a:t>: </a:t>
            </a:r>
            <a:r>
              <a:rPr lang="en-US">
                <a:latin typeface="Arial Nova Cond"/>
              </a:rPr>
              <a:t>LM016L</a:t>
            </a:r>
            <a:endParaRPr lang="en-US" dirty="0">
              <a:latin typeface="Arial Nova Cond"/>
            </a:endParaRPr>
          </a:p>
          <a:p>
            <a:r>
              <a:rPr lang="en-US" dirty="0">
                <a:latin typeface="Aharoni"/>
                <a:cs typeface="Aharoni"/>
              </a:rPr>
              <a:t>Library </a:t>
            </a:r>
            <a:r>
              <a:rPr lang="en-US"/>
              <a:t>: Display</a:t>
            </a:r>
          </a:p>
          <a:p>
            <a:r>
              <a:rPr lang="en-US">
                <a:latin typeface="Aharoni"/>
                <a:cs typeface="Aharoni"/>
              </a:rPr>
              <a:t>Price </a:t>
            </a:r>
            <a:r>
              <a:rPr lang="en-US">
                <a:latin typeface="Neue Haas Grotesk Text Pro"/>
                <a:cs typeface="Aharoni"/>
              </a:rPr>
              <a:t>: 160 /-</a:t>
            </a:r>
            <a:endParaRPr lang="en-US" dirty="0">
              <a:latin typeface="Neue Haas Grotesk Text Pro"/>
              <a:cs typeface="Aharoni"/>
            </a:endParaRPr>
          </a:p>
          <a:p>
            <a:r>
              <a:rPr lang="en-US" dirty="0">
                <a:latin typeface="Aharoni"/>
                <a:cs typeface="Aharoni"/>
              </a:rPr>
              <a:t>Description</a:t>
            </a:r>
            <a:r>
              <a:rPr lang="en-US"/>
              <a:t> :  16 X 2 Alphanumeric LCD</a:t>
            </a:r>
          </a:p>
        </p:txBody>
      </p:sp>
    </p:spTree>
    <p:extLst>
      <p:ext uri="{BB962C8B-B14F-4D97-AF65-F5344CB8AC3E}">
        <p14:creationId xmlns:p14="http://schemas.microsoft.com/office/powerpoint/2010/main" val="144030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EF25-6F16-4A9F-AEE2-6C87D936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4" y="483295"/>
            <a:ext cx="3735329" cy="5323219"/>
          </a:xfrm>
        </p:spPr>
        <p:txBody>
          <a:bodyPr anchor="t">
            <a:normAutofit/>
          </a:bodyPr>
          <a:lstStyle/>
          <a:p>
            <a:r>
              <a:rPr lang="en-US" sz="2400"/>
              <a:t>IRFZ44N Mosfet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F8E3397-2F15-420F-9402-A6299654B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90" y="1263879"/>
            <a:ext cx="2943156" cy="2943156"/>
          </a:xfr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C10D8D8-6D4C-458D-8298-10EE9E50B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050" y="3795606"/>
            <a:ext cx="1866436" cy="1905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53A0E-A3F8-4CCF-A180-F68EDD35355B}"/>
              </a:ext>
            </a:extLst>
          </p:cNvPr>
          <p:cNvSpPr txBox="1"/>
          <p:nvPr/>
        </p:nvSpPr>
        <p:spPr>
          <a:xfrm>
            <a:off x="4575718" y="1165303"/>
            <a:ext cx="7268735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haroni"/>
                <a:cs typeface="MoolBoran"/>
              </a:rPr>
              <a:t>Device</a:t>
            </a:r>
            <a:r>
              <a:rPr lang="en-US" sz="2000" dirty="0">
                <a:latin typeface="Aharoni"/>
                <a:cs typeface="Aharoni"/>
              </a:rPr>
              <a:t> </a:t>
            </a:r>
            <a:r>
              <a:rPr lang="en-US" dirty="0"/>
              <a:t>: </a:t>
            </a:r>
            <a:r>
              <a:rPr lang="en-US">
                <a:latin typeface="Arial Nova Cond"/>
              </a:rPr>
              <a:t>IRFZ44N</a:t>
            </a:r>
            <a:endParaRPr lang="en-US" dirty="0">
              <a:latin typeface="Arial Nova Cond"/>
            </a:endParaRPr>
          </a:p>
          <a:p>
            <a:r>
              <a:rPr lang="en-US" dirty="0">
                <a:latin typeface="Aharoni"/>
                <a:cs typeface="Aharoni"/>
              </a:rPr>
              <a:t>Library </a:t>
            </a:r>
            <a:r>
              <a:rPr lang="en-US"/>
              <a:t>: IRPOWER</a:t>
            </a:r>
          </a:p>
          <a:p>
            <a:r>
              <a:rPr lang="en-US" dirty="0">
                <a:latin typeface="Aharoni"/>
                <a:cs typeface="Aharoni"/>
              </a:rPr>
              <a:t>Price </a:t>
            </a:r>
            <a:r>
              <a:rPr lang="en-US">
                <a:ea typeface="+mn-lt"/>
                <a:cs typeface="+mn-lt"/>
              </a:rPr>
              <a:t>: 35-45 /-</a:t>
            </a:r>
          </a:p>
          <a:p>
            <a:r>
              <a:rPr lang="en-US" dirty="0">
                <a:latin typeface="Aharoni"/>
                <a:cs typeface="Aharoni"/>
              </a:rPr>
              <a:t>Description</a:t>
            </a:r>
            <a:r>
              <a:rPr lang="en-US"/>
              <a:t> :  </a:t>
            </a:r>
          </a:p>
        </p:txBody>
      </p:sp>
    </p:spTree>
    <p:extLst>
      <p:ext uri="{BB962C8B-B14F-4D97-AF65-F5344CB8AC3E}">
        <p14:creationId xmlns:p14="http://schemas.microsoft.com/office/powerpoint/2010/main" val="98802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EF25-6F16-4A9F-AEE2-6C87D936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4" y="483295"/>
            <a:ext cx="3735329" cy="5323219"/>
          </a:xfrm>
        </p:spPr>
        <p:txBody>
          <a:bodyPr anchor="t">
            <a:normAutofit/>
          </a:bodyPr>
          <a:lstStyle/>
          <a:p>
            <a:r>
              <a:rPr lang="en-US" sz="2400"/>
              <a:t>12V DC FAN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fan, device, projector&#10;&#10;Description automatically generated">
            <a:extLst>
              <a:ext uri="{FF2B5EF4-FFF2-40B4-BE49-F238E27FC236}">
                <a16:creationId xmlns:a16="http://schemas.microsoft.com/office/drawing/2014/main" id="{AF8E3397-2F15-420F-9402-A6299654B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90" y="1263879"/>
            <a:ext cx="2943156" cy="2943156"/>
          </a:xfrm>
        </p:spPr>
      </p:pic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DC10D8D8-6D4C-458D-8298-10EE9E50B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928" y="3681070"/>
            <a:ext cx="1866436" cy="194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53A0E-A3F8-4CCF-A180-F68EDD35355B}"/>
              </a:ext>
            </a:extLst>
          </p:cNvPr>
          <p:cNvSpPr txBox="1"/>
          <p:nvPr/>
        </p:nvSpPr>
        <p:spPr>
          <a:xfrm>
            <a:off x="4575718" y="1165303"/>
            <a:ext cx="7268735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haroni"/>
                <a:cs typeface="MoolBoran"/>
              </a:rPr>
              <a:t>Device</a:t>
            </a:r>
            <a:r>
              <a:rPr lang="en-US" sz="2000" dirty="0">
                <a:latin typeface="Aharoni"/>
                <a:cs typeface="Aharoni"/>
              </a:rPr>
              <a:t> </a:t>
            </a:r>
            <a:r>
              <a:rPr lang="en-US" dirty="0"/>
              <a:t>: </a:t>
            </a:r>
            <a:r>
              <a:rPr lang="en-US">
                <a:latin typeface="Arial Nova Cond"/>
              </a:rPr>
              <a:t>FAN-DC</a:t>
            </a:r>
            <a:endParaRPr lang="en-US" dirty="0">
              <a:latin typeface="Arial Nova Cond"/>
            </a:endParaRPr>
          </a:p>
          <a:p>
            <a:r>
              <a:rPr lang="en-US" dirty="0">
                <a:latin typeface="Aharoni"/>
                <a:cs typeface="Aharoni"/>
              </a:rPr>
              <a:t>Library </a:t>
            </a:r>
            <a:r>
              <a:rPr lang="en-US"/>
              <a:t>: MOTORS</a:t>
            </a:r>
          </a:p>
          <a:p>
            <a:r>
              <a:rPr lang="en-US" dirty="0">
                <a:latin typeface="Aharoni"/>
                <a:cs typeface="Aharoni"/>
              </a:rPr>
              <a:t>Price </a:t>
            </a:r>
            <a:r>
              <a:rPr lang="en-US">
                <a:ea typeface="+mn-lt"/>
                <a:cs typeface="+mn-lt"/>
              </a:rPr>
              <a:t>: 75 /-</a:t>
            </a:r>
          </a:p>
          <a:p>
            <a:r>
              <a:rPr lang="en-US" dirty="0">
                <a:latin typeface="Aharoni"/>
                <a:cs typeface="Aharoni"/>
              </a:rPr>
              <a:t>Description</a:t>
            </a:r>
            <a:r>
              <a:rPr lang="en-US"/>
              <a:t> :  </a:t>
            </a:r>
          </a:p>
        </p:txBody>
      </p:sp>
    </p:spTree>
    <p:extLst>
      <p:ext uri="{BB962C8B-B14F-4D97-AF65-F5344CB8AC3E}">
        <p14:creationId xmlns:p14="http://schemas.microsoft.com/office/powerpoint/2010/main" val="253690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EF25-6F16-4A9F-AEE2-6C87D936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4" y="483295"/>
            <a:ext cx="3735329" cy="5323219"/>
          </a:xfrm>
        </p:spPr>
        <p:txBody>
          <a:bodyPr anchor="t">
            <a:normAutofit/>
          </a:bodyPr>
          <a:lstStyle/>
          <a:p>
            <a:r>
              <a:rPr lang="en-US" sz="2400"/>
              <a:t>12V Buzzer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8E3397-2F15-420F-9402-A6299654B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90" y="1543479"/>
            <a:ext cx="2943156" cy="2383956"/>
          </a:xfr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C10D8D8-6D4C-458D-8298-10EE9E50B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06" y="3491340"/>
            <a:ext cx="1866436" cy="2049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53A0E-A3F8-4CCF-A180-F68EDD35355B}"/>
              </a:ext>
            </a:extLst>
          </p:cNvPr>
          <p:cNvSpPr txBox="1"/>
          <p:nvPr/>
        </p:nvSpPr>
        <p:spPr>
          <a:xfrm>
            <a:off x="4575718" y="1165303"/>
            <a:ext cx="7268735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haroni"/>
                <a:cs typeface="MoolBoran"/>
              </a:rPr>
              <a:t>Device</a:t>
            </a:r>
            <a:r>
              <a:rPr lang="en-US" sz="2000" dirty="0">
                <a:latin typeface="Aharoni"/>
                <a:cs typeface="Aharoni"/>
              </a:rPr>
              <a:t> </a:t>
            </a:r>
            <a:r>
              <a:rPr lang="en-US" dirty="0"/>
              <a:t>: </a:t>
            </a:r>
            <a:r>
              <a:rPr lang="en-US">
                <a:latin typeface="Arial Nova Cond"/>
              </a:rPr>
              <a:t>BUZZER</a:t>
            </a:r>
            <a:endParaRPr lang="en-US" dirty="0">
              <a:latin typeface="Arial Nova Cond"/>
            </a:endParaRPr>
          </a:p>
          <a:p>
            <a:r>
              <a:rPr lang="en-US" dirty="0">
                <a:latin typeface="Aharoni"/>
                <a:cs typeface="Aharoni"/>
              </a:rPr>
              <a:t>Library </a:t>
            </a:r>
            <a:r>
              <a:rPr lang="en-US"/>
              <a:t>: DEVICE</a:t>
            </a:r>
          </a:p>
          <a:p>
            <a:r>
              <a:rPr lang="en-US" dirty="0">
                <a:latin typeface="Aharoni"/>
                <a:cs typeface="Aharoni"/>
              </a:rPr>
              <a:t>Price </a:t>
            </a:r>
            <a:r>
              <a:rPr lang="en-US">
                <a:ea typeface="+mn-lt"/>
                <a:cs typeface="+mn-lt"/>
              </a:rPr>
              <a:t>: 25 /-</a:t>
            </a:r>
          </a:p>
          <a:p>
            <a:r>
              <a:rPr lang="en-US" dirty="0">
                <a:latin typeface="Aharoni"/>
                <a:cs typeface="Aharoni"/>
              </a:rPr>
              <a:t>Description</a:t>
            </a:r>
            <a:r>
              <a:rPr lang="en-US"/>
              <a:t> :  </a:t>
            </a:r>
          </a:p>
        </p:txBody>
      </p:sp>
    </p:spTree>
    <p:extLst>
      <p:ext uri="{BB962C8B-B14F-4D97-AF65-F5344CB8AC3E}">
        <p14:creationId xmlns:p14="http://schemas.microsoft.com/office/powerpoint/2010/main" val="132068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EF25-6F16-4A9F-AEE2-6C87D936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4" y="483295"/>
            <a:ext cx="3735329" cy="5323219"/>
          </a:xfrm>
        </p:spPr>
        <p:txBody>
          <a:bodyPr anchor="t">
            <a:normAutofit/>
          </a:bodyPr>
          <a:lstStyle/>
          <a:p>
            <a:r>
              <a:rPr lang="en-US" sz="2400" dirty="0"/>
              <a:t>10k Ohm Potentiometer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8E3397-2F15-420F-9402-A6299654B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90" y="1263879"/>
            <a:ext cx="2943156" cy="2943156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DC10D8D8-6D4C-458D-8298-10EE9E50B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384" y="3324176"/>
            <a:ext cx="1091279" cy="2384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53A0E-A3F8-4CCF-A180-F68EDD35355B}"/>
              </a:ext>
            </a:extLst>
          </p:cNvPr>
          <p:cNvSpPr txBox="1"/>
          <p:nvPr/>
        </p:nvSpPr>
        <p:spPr>
          <a:xfrm>
            <a:off x="4575718" y="1165303"/>
            <a:ext cx="7268735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haroni"/>
                <a:cs typeface="MoolBoran"/>
              </a:rPr>
              <a:t>Device</a:t>
            </a:r>
            <a:r>
              <a:rPr lang="en-US" sz="2000" dirty="0">
                <a:latin typeface="Aharoni"/>
                <a:cs typeface="Aharoni"/>
              </a:rPr>
              <a:t> </a:t>
            </a:r>
            <a:r>
              <a:rPr lang="en-US" dirty="0"/>
              <a:t>:</a:t>
            </a:r>
            <a:r>
              <a:rPr lang="en-US" dirty="0">
                <a:latin typeface="Neue Haas Grotesk Text Pro"/>
              </a:rPr>
              <a:t> </a:t>
            </a:r>
            <a:r>
              <a:rPr lang="en-US" dirty="0">
                <a:latin typeface="Arial Nova Cond"/>
              </a:rPr>
              <a:t>3005p-1-103</a:t>
            </a:r>
          </a:p>
          <a:p>
            <a:r>
              <a:rPr lang="en-US" dirty="0">
                <a:latin typeface="Aharoni"/>
                <a:cs typeface="Aharoni"/>
              </a:rPr>
              <a:t>Library </a:t>
            </a:r>
            <a:r>
              <a:rPr lang="en-US" dirty="0"/>
              <a:t>: TRIMMERS</a:t>
            </a:r>
          </a:p>
          <a:p>
            <a:r>
              <a:rPr lang="en-US" dirty="0">
                <a:latin typeface="Aharoni"/>
                <a:cs typeface="Aharoni"/>
              </a:rPr>
              <a:t>Price </a:t>
            </a:r>
            <a:r>
              <a:rPr lang="en-US" dirty="0">
                <a:ea typeface="+mn-lt"/>
                <a:cs typeface="+mn-lt"/>
              </a:rPr>
              <a:t>: 20 /-</a:t>
            </a:r>
          </a:p>
          <a:p>
            <a:r>
              <a:rPr lang="en-US" dirty="0">
                <a:latin typeface="Aharoni"/>
                <a:cs typeface="Aharoni"/>
              </a:rPr>
              <a:t>Description</a:t>
            </a:r>
            <a:r>
              <a:rPr lang="en-US" dirty="0"/>
              <a:t> :  POT 10K OHM ¾ INCH RECT WW SL MT</a:t>
            </a:r>
          </a:p>
        </p:txBody>
      </p:sp>
    </p:spTree>
    <p:extLst>
      <p:ext uri="{BB962C8B-B14F-4D97-AF65-F5344CB8AC3E}">
        <p14:creationId xmlns:p14="http://schemas.microsoft.com/office/powerpoint/2010/main" val="43978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EF25-6F16-4A9F-AEE2-6C87D936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4" y="483295"/>
            <a:ext cx="3735329" cy="5323219"/>
          </a:xfrm>
        </p:spPr>
        <p:txBody>
          <a:bodyPr anchor="t">
            <a:normAutofit/>
          </a:bodyPr>
          <a:lstStyle/>
          <a:p>
            <a:r>
              <a:rPr lang="en-US" sz="2400" dirty="0"/>
              <a:t>1k 7 Watt Resistor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-up of a syringe&#10;&#10;Description automatically generated">
            <a:extLst>
              <a:ext uri="{FF2B5EF4-FFF2-40B4-BE49-F238E27FC236}">
                <a16:creationId xmlns:a16="http://schemas.microsoft.com/office/drawing/2014/main" id="{AF8E3397-2F15-420F-9402-A6299654B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90" y="1263879"/>
            <a:ext cx="2943156" cy="2943156"/>
          </a:xfrm>
        </p:spPr>
      </p:pic>
      <p:pic>
        <p:nvPicPr>
          <p:cNvPr id="5" name="Picture 5" descr="Shape, background pattern, rectangle&#10;&#10;Description automatically generated">
            <a:extLst>
              <a:ext uri="{FF2B5EF4-FFF2-40B4-BE49-F238E27FC236}">
                <a16:creationId xmlns:a16="http://schemas.microsoft.com/office/drawing/2014/main" id="{DC10D8D8-6D4C-458D-8298-10EE9E50B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06" y="4242762"/>
            <a:ext cx="1866436" cy="546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53A0E-A3F8-4CCF-A180-F68EDD35355B}"/>
              </a:ext>
            </a:extLst>
          </p:cNvPr>
          <p:cNvSpPr txBox="1"/>
          <p:nvPr/>
        </p:nvSpPr>
        <p:spPr>
          <a:xfrm>
            <a:off x="4575718" y="1165303"/>
            <a:ext cx="7268735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haroni"/>
                <a:cs typeface="MoolBoran"/>
              </a:rPr>
              <a:t>Device</a:t>
            </a:r>
            <a:r>
              <a:rPr lang="en-US" sz="2000" dirty="0">
                <a:latin typeface="Aharoni"/>
                <a:cs typeface="Aharoni"/>
              </a:rPr>
              <a:t> </a:t>
            </a:r>
            <a:r>
              <a:rPr lang="en-US" dirty="0"/>
              <a:t>: </a:t>
            </a:r>
            <a:r>
              <a:rPr lang="en-US" dirty="0">
                <a:latin typeface="Arial Nova Cond"/>
              </a:rPr>
              <a:t>7WATT1K</a:t>
            </a:r>
          </a:p>
          <a:p>
            <a:r>
              <a:rPr lang="en-US" dirty="0">
                <a:latin typeface="Aharoni"/>
                <a:cs typeface="Aharoni"/>
              </a:rPr>
              <a:t>Library </a:t>
            </a:r>
            <a:r>
              <a:rPr lang="en-US" dirty="0"/>
              <a:t>: RESISTORS</a:t>
            </a:r>
          </a:p>
          <a:p>
            <a:r>
              <a:rPr lang="en-US" dirty="0">
                <a:latin typeface="Aharoni"/>
                <a:cs typeface="Aharoni"/>
              </a:rPr>
              <a:t>Price </a:t>
            </a:r>
            <a:r>
              <a:rPr lang="en-US" dirty="0">
                <a:ea typeface="+mn-lt"/>
                <a:cs typeface="+mn-lt"/>
              </a:rPr>
              <a:t>: 1 /-</a:t>
            </a:r>
          </a:p>
          <a:p>
            <a:r>
              <a:rPr lang="en-US" dirty="0">
                <a:latin typeface="Aharoni"/>
                <a:cs typeface="Aharoni"/>
              </a:rPr>
              <a:t>Description</a:t>
            </a:r>
            <a:r>
              <a:rPr lang="en-US" dirty="0"/>
              <a:t> :  1K 7W Resistor (Maplin Stock Code = L1K)</a:t>
            </a:r>
          </a:p>
        </p:txBody>
      </p:sp>
    </p:spTree>
    <p:extLst>
      <p:ext uri="{BB962C8B-B14F-4D97-AF65-F5344CB8AC3E}">
        <p14:creationId xmlns:p14="http://schemas.microsoft.com/office/powerpoint/2010/main" val="29753834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F2D37"/>
      </a:dk2>
      <a:lt2>
        <a:srgbClr val="E3E8E2"/>
      </a:lt2>
      <a:accent1>
        <a:srgbClr val="B84DC3"/>
      </a:accent1>
      <a:accent2>
        <a:srgbClr val="753BB1"/>
      </a:accent2>
      <a:accent3>
        <a:srgbClr val="564DC3"/>
      </a:accent3>
      <a:accent4>
        <a:srgbClr val="3B63B1"/>
      </a:accent4>
      <a:accent5>
        <a:srgbClr val="4DA6C3"/>
      </a:accent5>
      <a:accent6>
        <a:srgbClr val="3BB19D"/>
      </a:accent6>
      <a:hlink>
        <a:srgbClr val="3E89BD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946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Aharoni</vt:lpstr>
      <vt:lpstr>Arial</vt:lpstr>
      <vt:lpstr>Arial</vt:lpstr>
      <vt:lpstr>Arial Nova Cond</vt:lpstr>
      <vt:lpstr>Calibri</vt:lpstr>
      <vt:lpstr>Century Gothic</vt:lpstr>
      <vt:lpstr>Neue Haas Grotesk Text Pro</vt:lpstr>
      <vt:lpstr>Roboto</vt:lpstr>
      <vt:lpstr>AccentBoxVTI</vt:lpstr>
      <vt:lpstr>BrushVTI</vt:lpstr>
      <vt:lpstr>Temp Controlled Fan</vt:lpstr>
      <vt:lpstr>LM35 Temperature Sensor</vt:lpstr>
      <vt:lpstr>Arduino Uno R3</vt:lpstr>
      <vt:lpstr>16 x 2 LCD Display</vt:lpstr>
      <vt:lpstr>IRFZ44N Mosfet</vt:lpstr>
      <vt:lpstr>12V DC FAN</vt:lpstr>
      <vt:lpstr>12V Buzzer</vt:lpstr>
      <vt:lpstr>10k Ohm Potentiometer</vt:lpstr>
      <vt:lpstr>1k 7 Watt Resistor</vt:lpstr>
      <vt:lpstr>Diode</vt:lpstr>
      <vt:lpstr>PowerPoint Presentation</vt:lpstr>
      <vt:lpstr>Work Procedure</vt:lpstr>
      <vt:lpstr>Work Procedure</vt:lpstr>
      <vt:lpstr>Work Procedure</vt:lpstr>
      <vt:lpstr>Work Procedure</vt:lpstr>
      <vt:lpstr>Work Procedure</vt:lpstr>
      <vt:lpstr>Work Procedure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201914049</cp:lastModifiedBy>
  <cp:revision>268</cp:revision>
  <dcterms:created xsi:type="dcterms:W3CDTF">2013-07-15T20:26:40Z</dcterms:created>
  <dcterms:modified xsi:type="dcterms:W3CDTF">2021-06-20T22:20:28Z</dcterms:modified>
</cp:coreProperties>
</file>