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3f1679cbef_0_13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3f1679cbef_0_13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3f1679cbef_0_13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3f1679cbef_0_13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3f1679cbef_0_13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3f1679cbef_0_13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3f1679cbef_0_13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3f1679cbef_0_13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3f1679cbef_0_14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3f1679cbef_0_14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3f1679cbef_0_14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3f1679cbef_0_14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3f1679cbef_0_14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3f1679cbef_0_14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3f1679cbef_0_14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3f1679cbef_0_14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3f1679cbef_0_14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3f1679cbef_0_14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3f1679cbef_0_14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3f1679cbef_0_14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3f1679cbef_0_12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3f1679cbef_0_12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3f1679cbef_0_14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23f1679cbef_0_14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3f1679cbef_0_14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3f1679cbef_0_14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3f1679cbef_0_14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23f1679cbef_0_14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3f1679cbef_0_14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23f1679cbef_0_14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3f1679cbef_0_14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23f1679cbef_0_14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3f1679cbef_0_14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23f1679cbef_0_14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3d68590938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3d68590938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3f1679cbef_0_13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3f1679cbef_0_13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3f1679cbef_0_13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3f1679cbef_0_13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3f1679cbef_0_13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3f1679cbef_0_13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3f1679cbef_0_13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3f1679cbef_0_13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3f1679cbef_0_13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3f1679cbef_0_13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3f1679cbef_0_13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3f1679cbef_0_13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www.coursera.org/articles/machine-learning-vs-ai#:~:text=AI%2C%20machine%20learning,any%20human%20intervention.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www.coursera.org/articles/machine-learning-vs-ai#:~:text=AI%2C%20machine%20learning,any%20human%20intervention.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www.ibm.com/topics/machine-learning#:~:text=Machine%20learning%C2%A0methods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www.ibm.com/topics/machine-learning#:~:text=Real%2Dworld%20machine%20learning%20use%20cases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www.ibm.com/topics/machine-learning#:~:text=Real%2Dworld%20machine%20learning%20use%20cases" TargetMode="External"/><Relationship Id="rId4" Type="http://schemas.openxmlformats.org/officeDocument/2006/relationships/image" Target="../media/image3.jpg"/><Relationship Id="rId5" Type="http://schemas.openxmlformats.org/officeDocument/2006/relationships/image" Target="../media/image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www.ibm.com/topics/machine-learning#:~:text=Real%2Dworld%20machine%20learning%20use%20cases" TargetMode="External"/><Relationship Id="rId4" Type="http://schemas.openxmlformats.org/officeDocument/2006/relationships/hyperlink" Target="https://youtu.be/MZ8giCWDcyE?si=2Xa3mJhPjhR6Cmgq" TargetMode="External"/><Relationship Id="rId5" Type="http://schemas.openxmlformats.org/officeDocument/2006/relationships/image" Target="../media/image1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www.ibm.com/topics/machine-learning#:~:text=Real%2Dworld%20machine%20learning%20use%20cases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www.ibm.com/topics/machine-learning#:~:text=Real%2Dworld%20machine%20learning%20use%20cases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ibm.com/topics/machine-learning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oberlo.com/blog/youtube-statistics#:~:text=400%20hours%20of%20video%20are,channel%20for%20digital%20video%20consumption.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www.ibm.com/topics/machine-learning#:~:text=Explore%20the%20guide-,Machine%20Learning%20vs.%20Deep%20Learning%20vs.%20Neural%20Networks,-Since%20deep%20learning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>
            <p:ph type="ctrTitle"/>
          </p:nvPr>
        </p:nvSpPr>
        <p:spPr>
          <a:xfrm>
            <a:off x="1759507" y="2231875"/>
            <a:ext cx="68004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300">
                <a:solidFill>
                  <a:schemeClr val="lt1"/>
                </a:solidFill>
              </a:rPr>
              <a:t>Introduction to ML/DL</a:t>
            </a:r>
            <a:endParaRPr b="1" sz="4300">
              <a:solidFill>
                <a:schemeClr val="lt1"/>
              </a:solidFill>
            </a:endParaRPr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1759500" y="4321425"/>
            <a:ext cx="68004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lt1"/>
                </a:solidFill>
              </a:rPr>
              <a:t>Basics of Machine Learning</a:t>
            </a:r>
            <a:endParaRPr b="1" sz="1900">
              <a:solidFill>
                <a:schemeClr val="lt1"/>
              </a:solidFill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-508000" y="179075"/>
            <a:ext cx="3034800" cy="6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0">
                <a:solidFill>
                  <a:schemeClr val="lt1"/>
                </a:solidFill>
              </a:rPr>
              <a:t>1</a:t>
            </a:r>
            <a:endParaRPr b="1" sz="40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/>
        </p:nvSpPr>
        <p:spPr>
          <a:xfrm>
            <a:off x="0" y="4665575"/>
            <a:ext cx="9144000" cy="47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1.2. What is Deep Learning? Read more: </a:t>
            </a:r>
            <a:r>
              <a:rPr b="1" lang="en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AI vs ML vs DL</a:t>
            </a:r>
            <a:endParaRPr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5" name="Google Shape;125;p22"/>
          <p:cNvSpPr txBox="1"/>
          <p:nvPr>
            <p:ph idx="1" type="body"/>
          </p:nvPr>
        </p:nvSpPr>
        <p:spPr>
          <a:xfrm>
            <a:off x="311700" y="1390325"/>
            <a:ext cx="8520600" cy="276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AI (</a:t>
            </a:r>
            <a:r>
              <a:rPr lang="en" sz="2200"/>
              <a:t>Artificial Intelligence)</a:t>
            </a:r>
            <a:r>
              <a:rPr lang="en" sz="2200"/>
              <a:t> - is an umbrella term for software that mimics human cognition to perform complex tasks</a:t>
            </a:r>
            <a:endParaRPr sz="2200"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ML (Machine Learning) - sub-field of AI that uses algorithms trained on data to produce adaptable models to perform tasks</a:t>
            </a:r>
            <a:endParaRPr sz="2200"/>
          </a:p>
          <a:p>
            <a:pPr indent="-368300" lvl="0" marL="457200" rtl="0" algn="l">
              <a:spcBef>
                <a:spcPts val="1000"/>
              </a:spcBef>
              <a:spcAft>
                <a:spcPts val="1000"/>
              </a:spcAft>
              <a:buSzPts val="2200"/>
              <a:buChar char="●"/>
            </a:pPr>
            <a:r>
              <a:rPr lang="en" sz="2200"/>
              <a:t>DL (Deep Learning) - subset of machine learning that uses layers of Neural Networks to do the most complex ML tasks</a:t>
            </a:r>
            <a:endParaRPr sz="2200"/>
          </a:p>
        </p:txBody>
      </p:sp>
      <p:sp>
        <p:nvSpPr>
          <p:cNvPr id="126" name="Google Shape;126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>
                <a:solidFill>
                  <a:schemeClr val="lt1"/>
                </a:solidFill>
              </a:rPr>
              <a:t>‹#›</a:t>
            </a:fld>
            <a:endParaRPr b="1">
              <a:solidFill>
                <a:schemeClr val="lt1"/>
              </a:solidFill>
            </a:endParaRPr>
          </a:p>
        </p:txBody>
      </p:sp>
      <p:sp>
        <p:nvSpPr>
          <p:cNvPr id="127" name="Google Shape;127;p22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20">
                <a:latin typeface="Georgia"/>
                <a:ea typeface="Georgia"/>
                <a:cs typeface="Georgia"/>
                <a:sym typeface="Georgia"/>
              </a:rPr>
              <a:t>Artificial Intelligence vs </a:t>
            </a:r>
            <a:r>
              <a:rPr lang="en" sz="2420">
                <a:latin typeface="Georgia"/>
                <a:ea typeface="Georgia"/>
                <a:cs typeface="Georgia"/>
                <a:sym typeface="Georgia"/>
              </a:rPr>
              <a:t>Machine Learning vs Deep Learning</a:t>
            </a:r>
            <a:endParaRPr sz="242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>
                <a:solidFill>
                  <a:schemeClr val="lt1"/>
                </a:solidFill>
              </a:rPr>
              <a:t>‹#›</a:t>
            </a:fld>
            <a:endParaRPr b="1">
              <a:solidFill>
                <a:schemeClr val="lt1"/>
              </a:solidFill>
            </a:endParaRPr>
          </a:p>
        </p:txBody>
      </p:sp>
      <p:sp>
        <p:nvSpPr>
          <p:cNvPr id="133" name="Google Shape;133;p23"/>
          <p:cNvSpPr txBox="1"/>
          <p:nvPr>
            <p:ph type="title"/>
          </p:nvPr>
        </p:nvSpPr>
        <p:spPr>
          <a:xfrm>
            <a:off x="311700" y="3046550"/>
            <a:ext cx="8520600" cy="140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/>
              <a:t>1.3</a:t>
            </a:r>
            <a:endParaRPr sz="4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/>
              <a:t> How do Machines </a:t>
            </a:r>
            <a:r>
              <a:rPr b="1" lang="en" sz="4300"/>
              <a:t>Learn?</a:t>
            </a:r>
            <a:endParaRPr b="1" sz="43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 txBox="1"/>
          <p:nvPr/>
        </p:nvSpPr>
        <p:spPr>
          <a:xfrm>
            <a:off x="0" y="4665575"/>
            <a:ext cx="9144000" cy="47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1.3. How do Machines Learn? Read more: </a:t>
            </a:r>
            <a:r>
              <a:rPr b="1" lang="en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IBM: How Models Learn</a:t>
            </a:r>
            <a:endParaRPr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9" name="Google Shape;139;p24"/>
          <p:cNvSpPr txBox="1"/>
          <p:nvPr>
            <p:ph idx="1" type="body"/>
          </p:nvPr>
        </p:nvSpPr>
        <p:spPr>
          <a:xfrm>
            <a:off x="311700" y="1314125"/>
            <a:ext cx="8520600" cy="318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" sz="2200"/>
              <a:t>Decision: ML algorithms are used to either make a </a:t>
            </a:r>
            <a:r>
              <a:rPr b="1" lang="en" sz="2200"/>
              <a:t>prediction</a:t>
            </a:r>
            <a:r>
              <a:rPr lang="en" sz="2200"/>
              <a:t> or </a:t>
            </a:r>
            <a:r>
              <a:rPr b="1" lang="en" sz="2200"/>
              <a:t>classify</a:t>
            </a:r>
            <a:r>
              <a:rPr lang="en" sz="2200"/>
              <a:t> a given data input. The data may or may not be labeled</a:t>
            </a:r>
            <a:endParaRPr sz="2200"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AutoNum type="arabicPeriod"/>
            </a:pPr>
            <a:r>
              <a:rPr lang="en" sz="2200"/>
              <a:t>Error Function: A function is responsible to evaluate the prediction of a model with it’s true label</a:t>
            </a:r>
            <a:endParaRPr sz="2200"/>
          </a:p>
          <a:p>
            <a:pPr indent="-368300" lvl="0" marL="457200" rtl="0" algn="l">
              <a:spcBef>
                <a:spcPts val="1000"/>
              </a:spcBef>
              <a:spcAft>
                <a:spcPts val="1000"/>
              </a:spcAft>
              <a:buSzPts val="2200"/>
              <a:buAutoNum type="arabicPeriod"/>
            </a:pPr>
            <a:r>
              <a:rPr lang="en" sz="2200"/>
              <a:t>Optimization: Models are adjusted to </a:t>
            </a:r>
            <a:r>
              <a:rPr lang="en" sz="2200"/>
              <a:t>reduce</a:t>
            </a:r>
            <a:r>
              <a:rPr lang="en" sz="2200"/>
              <a:t> discrepancy between a known example and the model estimate</a:t>
            </a:r>
            <a:endParaRPr sz="2200"/>
          </a:p>
        </p:txBody>
      </p:sp>
      <p:sp>
        <p:nvSpPr>
          <p:cNvPr id="140" name="Google Shape;140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>
                <a:solidFill>
                  <a:schemeClr val="lt1"/>
                </a:solidFill>
              </a:rPr>
              <a:t>‹#›</a:t>
            </a:fld>
            <a:endParaRPr b="1">
              <a:solidFill>
                <a:schemeClr val="lt1"/>
              </a:solidFill>
            </a:endParaRPr>
          </a:p>
        </p:txBody>
      </p:sp>
      <p:sp>
        <p:nvSpPr>
          <p:cNvPr id="141" name="Google Shape;141;p24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20">
                <a:latin typeface="Georgia"/>
                <a:ea typeface="Georgia"/>
                <a:cs typeface="Georgia"/>
                <a:sym typeface="Georgia"/>
              </a:rPr>
              <a:t>All Machine Learning tasks has 3 general steps</a:t>
            </a:r>
            <a:endParaRPr sz="242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5"/>
          <p:cNvSpPr txBox="1"/>
          <p:nvPr/>
        </p:nvSpPr>
        <p:spPr>
          <a:xfrm>
            <a:off x="0" y="4665575"/>
            <a:ext cx="9144000" cy="47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1.3. How do Machines Learn? Read more: </a:t>
            </a:r>
            <a:r>
              <a:rPr b="1" lang="en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IBM: Learning Methods</a:t>
            </a:r>
            <a:endParaRPr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7" name="Google Shape;147;p25"/>
          <p:cNvSpPr txBox="1"/>
          <p:nvPr>
            <p:ph idx="1" type="body"/>
          </p:nvPr>
        </p:nvSpPr>
        <p:spPr>
          <a:xfrm>
            <a:off x="481275" y="1466525"/>
            <a:ext cx="8351100" cy="318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Machines can be taught with 3 different methods:</a:t>
            </a:r>
            <a:endParaRPr sz="2200"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AutoNum type="arabicPeriod"/>
            </a:pPr>
            <a:r>
              <a:rPr lang="en" sz="2200"/>
              <a:t>Supervised Learning</a:t>
            </a:r>
            <a:endParaRPr sz="2200"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AutoNum type="arabicPeriod"/>
            </a:pPr>
            <a:r>
              <a:rPr lang="en" sz="2200"/>
              <a:t>Unsupervised Learning</a:t>
            </a:r>
            <a:endParaRPr sz="2200"/>
          </a:p>
          <a:p>
            <a:pPr indent="-368300" lvl="0" marL="457200" rtl="0" algn="l">
              <a:spcBef>
                <a:spcPts val="1000"/>
              </a:spcBef>
              <a:spcAft>
                <a:spcPts val="1000"/>
              </a:spcAft>
              <a:buSzPts val="2200"/>
              <a:buAutoNum type="arabicPeriod"/>
            </a:pPr>
            <a:r>
              <a:rPr lang="en" sz="2200"/>
              <a:t>Reinforcement Learning</a:t>
            </a:r>
            <a:endParaRPr sz="2200"/>
          </a:p>
        </p:txBody>
      </p:sp>
      <p:sp>
        <p:nvSpPr>
          <p:cNvPr id="148" name="Google Shape;148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>
                <a:solidFill>
                  <a:schemeClr val="lt1"/>
                </a:solidFill>
              </a:rPr>
              <a:t>‹#›</a:t>
            </a:fld>
            <a:endParaRPr b="1">
              <a:solidFill>
                <a:schemeClr val="lt1"/>
              </a:solidFill>
            </a:endParaRPr>
          </a:p>
        </p:txBody>
      </p:sp>
      <p:sp>
        <p:nvSpPr>
          <p:cNvPr id="149" name="Google Shape;149;p25"/>
          <p:cNvSpPr txBox="1"/>
          <p:nvPr>
            <p:ph type="title"/>
          </p:nvPr>
        </p:nvSpPr>
        <p:spPr>
          <a:xfrm>
            <a:off x="481275" y="673625"/>
            <a:ext cx="8351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20">
                <a:latin typeface="Georgia"/>
                <a:ea typeface="Georgia"/>
                <a:cs typeface="Georgia"/>
                <a:sym typeface="Georgia"/>
              </a:rPr>
              <a:t>Types of Learning</a:t>
            </a:r>
            <a:endParaRPr sz="242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6"/>
          <p:cNvSpPr txBox="1"/>
          <p:nvPr/>
        </p:nvSpPr>
        <p:spPr>
          <a:xfrm>
            <a:off x="0" y="4665575"/>
            <a:ext cx="9144000" cy="47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1.3. How do Machines Learn?</a:t>
            </a:r>
            <a:endParaRPr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5" name="Google Shape;155;p26"/>
          <p:cNvSpPr txBox="1"/>
          <p:nvPr>
            <p:ph idx="1" type="body"/>
          </p:nvPr>
        </p:nvSpPr>
        <p:spPr>
          <a:xfrm>
            <a:off x="481275" y="1009325"/>
            <a:ext cx="8351100" cy="344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This is the most popular method to train algorithms.</a:t>
            </a:r>
            <a:endParaRPr sz="2200"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A </a:t>
            </a:r>
            <a:r>
              <a:rPr b="1" lang="en" sz="2200"/>
              <a:t>labeled dataset</a:t>
            </a:r>
            <a:r>
              <a:rPr lang="en" sz="2200"/>
              <a:t> is used to train algorithms</a:t>
            </a:r>
            <a:endParaRPr sz="2200"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The </a:t>
            </a:r>
            <a:r>
              <a:rPr b="1" lang="en" sz="2200"/>
              <a:t>algorithm learns patterns from labeled data</a:t>
            </a:r>
            <a:r>
              <a:rPr lang="en" sz="2200"/>
              <a:t> during training and predict outcomes for new, unseen data</a:t>
            </a:r>
            <a:endParaRPr sz="2200"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Can be used to learn </a:t>
            </a:r>
            <a:r>
              <a:rPr b="1" lang="en" sz="2200"/>
              <a:t>classification</a:t>
            </a:r>
            <a:r>
              <a:rPr lang="en" sz="2200"/>
              <a:t> or </a:t>
            </a:r>
            <a:r>
              <a:rPr b="1" lang="en" sz="2200"/>
              <a:t>regression</a:t>
            </a:r>
            <a:endParaRPr b="1" sz="2200"/>
          </a:p>
          <a:p>
            <a:pPr indent="-368300" lvl="0" marL="457200" rtl="0" algn="l">
              <a:spcBef>
                <a:spcPts val="1000"/>
              </a:spcBef>
              <a:spcAft>
                <a:spcPts val="1000"/>
              </a:spcAft>
              <a:buSzPts val="2200"/>
              <a:buChar char="●"/>
            </a:pPr>
            <a:r>
              <a:rPr lang="en" sz="2200"/>
              <a:t>Trained models </a:t>
            </a:r>
            <a:r>
              <a:rPr b="1" lang="en" sz="2200"/>
              <a:t>aim to generalize</a:t>
            </a:r>
            <a:r>
              <a:rPr lang="en" sz="2200"/>
              <a:t>, by avoiding overfitting/underfitting (cont. next slide)</a:t>
            </a:r>
            <a:endParaRPr sz="2200"/>
          </a:p>
        </p:txBody>
      </p:sp>
      <p:sp>
        <p:nvSpPr>
          <p:cNvPr id="156" name="Google Shape;156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>
                <a:solidFill>
                  <a:schemeClr val="lt1"/>
                </a:solidFill>
              </a:rPr>
              <a:t>‹#›</a:t>
            </a:fld>
            <a:endParaRPr b="1">
              <a:solidFill>
                <a:schemeClr val="lt1"/>
              </a:solidFill>
            </a:endParaRPr>
          </a:p>
        </p:txBody>
      </p:sp>
      <p:sp>
        <p:nvSpPr>
          <p:cNvPr id="157" name="Google Shape;157;p26"/>
          <p:cNvSpPr txBox="1"/>
          <p:nvPr>
            <p:ph type="title"/>
          </p:nvPr>
        </p:nvSpPr>
        <p:spPr>
          <a:xfrm>
            <a:off x="481275" y="445025"/>
            <a:ext cx="8351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20">
                <a:latin typeface="Georgia"/>
                <a:ea typeface="Georgia"/>
                <a:cs typeface="Georgia"/>
                <a:sym typeface="Georgia"/>
              </a:rPr>
              <a:t>Supervised Learning</a:t>
            </a:r>
            <a:endParaRPr sz="242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7"/>
          <p:cNvSpPr txBox="1"/>
          <p:nvPr/>
        </p:nvSpPr>
        <p:spPr>
          <a:xfrm>
            <a:off x="0" y="4665575"/>
            <a:ext cx="9144000" cy="47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1.3. How do Machines Learn?</a:t>
            </a:r>
            <a:endParaRPr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3" name="Google Shape;163;p27"/>
          <p:cNvSpPr txBox="1"/>
          <p:nvPr>
            <p:ph idx="1" type="body"/>
          </p:nvPr>
        </p:nvSpPr>
        <p:spPr>
          <a:xfrm>
            <a:off x="481275" y="548100"/>
            <a:ext cx="8351100" cy="39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b="1" lang="en" sz="2200"/>
              <a:t>Generalization</a:t>
            </a:r>
            <a:r>
              <a:rPr lang="en" sz="2200"/>
              <a:t>: Model should generalize by learning the </a:t>
            </a:r>
            <a:r>
              <a:rPr i="1" lang="en" sz="2200"/>
              <a:t>underlying patterns</a:t>
            </a:r>
            <a:r>
              <a:rPr lang="en" sz="2200"/>
              <a:t> in the data, rather than </a:t>
            </a:r>
            <a:r>
              <a:rPr i="1" lang="en" sz="2200"/>
              <a:t>memorizing</a:t>
            </a:r>
            <a:r>
              <a:rPr lang="en" sz="2200"/>
              <a:t> the data exactly</a:t>
            </a:r>
            <a:endParaRPr sz="2200"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b="1" lang="en" sz="2200"/>
              <a:t>Overfitting</a:t>
            </a:r>
            <a:r>
              <a:rPr lang="en" sz="2200"/>
              <a:t>: Occurs when a model fits the training data too closely and can only train well but test poorly. </a:t>
            </a:r>
            <a:r>
              <a:rPr i="1" lang="en" sz="2200"/>
              <a:t>Model has memorized data</a:t>
            </a:r>
            <a:endParaRPr i="1" sz="2200"/>
          </a:p>
          <a:p>
            <a:pPr indent="-368300" lvl="0" marL="457200" rtl="0" algn="l">
              <a:spcBef>
                <a:spcPts val="1000"/>
              </a:spcBef>
              <a:spcAft>
                <a:spcPts val="1000"/>
              </a:spcAft>
              <a:buSzPts val="2200"/>
              <a:buChar char="●"/>
            </a:pPr>
            <a:r>
              <a:rPr b="1" lang="en" sz="2200"/>
              <a:t>Underfitting</a:t>
            </a:r>
            <a:r>
              <a:rPr lang="en" sz="2200"/>
              <a:t>: Occurs when the model is too simple and has not captured the underlying pattern. </a:t>
            </a:r>
            <a:r>
              <a:rPr i="1" lang="en" sz="2200"/>
              <a:t>Model did not learn</a:t>
            </a:r>
            <a:endParaRPr i="1" sz="2200"/>
          </a:p>
        </p:txBody>
      </p:sp>
      <p:sp>
        <p:nvSpPr>
          <p:cNvPr id="164" name="Google Shape;164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>
                <a:solidFill>
                  <a:schemeClr val="lt1"/>
                </a:solidFill>
              </a:rPr>
              <a:t>‹#›</a:t>
            </a:fld>
            <a:endParaRPr b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8"/>
          <p:cNvSpPr txBox="1"/>
          <p:nvPr/>
        </p:nvSpPr>
        <p:spPr>
          <a:xfrm>
            <a:off x="0" y="4665575"/>
            <a:ext cx="9144000" cy="47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1.3. How do Machines Learn?</a:t>
            </a:r>
            <a:endParaRPr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0" name="Google Shape;170;p28"/>
          <p:cNvSpPr txBox="1"/>
          <p:nvPr>
            <p:ph idx="1" type="body"/>
          </p:nvPr>
        </p:nvSpPr>
        <p:spPr>
          <a:xfrm>
            <a:off x="481275" y="721900"/>
            <a:ext cx="8351100" cy="372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Example of models that are used during </a:t>
            </a:r>
            <a:r>
              <a:rPr b="1" lang="en" sz="2200"/>
              <a:t>supervised learning</a:t>
            </a:r>
            <a:r>
              <a:rPr lang="en" sz="2200"/>
              <a:t>:</a:t>
            </a:r>
            <a:endParaRPr sz="2200"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Neural Networks</a:t>
            </a:r>
            <a:endParaRPr sz="2200"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Naive Bayes</a:t>
            </a:r>
            <a:endParaRPr sz="2200"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Random Forest</a:t>
            </a:r>
            <a:endParaRPr sz="2200"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Gradient Boosting</a:t>
            </a:r>
            <a:endParaRPr sz="2200"/>
          </a:p>
          <a:p>
            <a:pPr indent="-368300" lvl="0" marL="457200" rtl="0" algn="l">
              <a:spcBef>
                <a:spcPts val="1000"/>
              </a:spcBef>
              <a:spcAft>
                <a:spcPts val="1000"/>
              </a:spcAft>
              <a:buSzPts val="2200"/>
              <a:buChar char="●"/>
            </a:pPr>
            <a:r>
              <a:rPr lang="en" sz="2200"/>
              <a:t>And many more!</a:t>
            </a:r>
            <a:endParaRPr sz="2200"/>
          </a:p>
        </p:txBody>
      </p:sp>
      <p:sp>
        <p:nvSpPr>
          <p:cNvPr id="171" name="Google Shape;171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>
                <a:solidFill>
                  <a:schemeClr val="lt1"/>
                </a:solidFill>
              </a:rPr>
              <a:t>‹#›</a:t>
            </a:fld>
            <a:endParaRPr b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9"/>
          <p:cNvSpPr txBox="1"/>
          <p:nvPr/>
        </p:nvSpPr>
        <p:spPr>
          <a:xfrm>
            <a:off x="0" y="4665575"/>
            <a:ext cx="9144000" cy="47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1.3. How do Machines Learn?</a:t>
            </a:r>
            <a:endParaRPr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7" name="Google Shape;177;p29"/>
          <p:cNvSpPr txBox="1"/>
          <p:nvPr>
            <p:ph idx="1" type="body"/>
          </p:nvPr>
        </p:nvSpPr>
        <p:spPr>
          <a:xfrm>
            <a:off x="481275" y="1009325"/>
            <a:ext cx="8351100" cy="344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An </a:t>
            </a:r>
            <a:r>
              <a:rPr b="1" lang="en" sz="2200"/>
              <a:t>unl</a:t>
            </a:r>
            <a:r>
              <a:rPr b="1" lang="en" sz="2200"/>
              <a:t>abeled dataset</a:t>
            </a:r>
            <a:r>
              <a:rPr lang="en" sz="2200"/>
              <a:t> is used to train algorithms</a:t>
            </a:r>
            <a:endParaRPr sz="2200"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Used often to uncover hidden patterns or data grouping </a:t>
            </a:r>
            <a:r>
              <a:rPr b="1" lang="en" sz="2200"/>
              <a:t>without human intervention</a:t>
            </a:r>
            <a:endParaRPr b="1" sz="2200"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Ideal for:</a:t>
            </a:r>
            <a:endParaRPr sz="2200"/>
          </a:p>
          <a:p>
            <a:pPr indent="-368300" lvl="1" marL="914400" rtl="0" algn="l">
              <a:spcBef>
                <a:spcPts val="1000"/>
              </a:spcBef>
              <a:spcAft>
                <a:spcPts val="0"/>
              </a:spcAft>
              <a:buSzPts val="2200"/>
              <a:buChar char="○"/>
            </a:pPr>
            <a:r>
              <a:rPr lang="en" sz="2200"/>
              <a:t>Exploratory data analysis</a:t>
            </a:r>
            <a:endParaRPr sz="2200"/>
          </a:p>
          <a:p>
            <a:pPr indent="-368300" lvl="1" marL="914400" rtl="0" algn="l">
              <a:spcBef>
                <a:spcPts val="1000"/>
              </a:spcBef>
              <a:spcAft>
                <a:spcPts val="1000"/>
              </a:spcAft>
              <a:buSzPts val="2200"/>
              <a:buChar char="○"/>
            </a:pPr>
            <a:r>
              <a:rPr lang="en" sz="2200"/>
              <a:t>Image and Pattern Recognition</a:t>
            </a:r>
            <a:endParaRPr sz="2200"/>
          </a:p>
        </p:txBody>
      </p:sp>
      <p:sp>
        <p:nvSpPr>
          <p:cNvPr id="178" name="Google Shape;178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>
                <a:solidFill>
                  <a:schemeClr val="lt1"/>
                </a:solidFill>
              </a:rPr>
              <a:t>‹#›</a:t>
            </a:fld>
            <a:endParaRPr b="1">
              <a:solidFill>
                <a:schemeClr val="lt1"/>
              </a:solidFill>
            </a:endParaRPr>
          </a:p>
        </p:txBody>
      </p:sp>
      <p:sp>
        <p:nvSpPr>
          <p:cNvPr id="179" name="Google Shape;179;p29"/>
          <p:cNvSpPr txBox="1"/>
          <p:nvPr>
            <p:ph type="title"/>
          </p:nvPr>
        </p:nvSpPr>
        <p:spPr>
          <a:xfrm>
            <a:off x="481275" y="445025"/>
            <a:ext cx="8351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20">
                <a:latin typeface="Georgia"/>
                <a:ea typeface="Georgia"/>
                <a:cs typeface="Georgia"/>
                <a:sym typeface="Georgia"/>
              </a:rPr>
              <a:t>Uns</a:t>
            </a:r>
            <a:r>
              <a:rPr lang="en" sz="2420">
                <a:latin typeface="Georgia"/>
                <a:ea typeface="Georgia"/>
                <a:cs typeface="Georgia"/>
                <a:sym typeface="Georgia"/>
              </a:rPr>
              <a:t>upervised Learning</a:t>
            </a:r>
            <a:endParaRPr sz="242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0"/>
          <p:cNvSpPr txBox="1"/>
          <p:nvPr/>
        </p:nvSpPr>
        <p:spPr>
          <a:xfrm>
            <a:off x="0" y="4665575"/>
            <a:ext cx="9144000" cy="47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1.3. How do Machines Learn?</a:t>
            </a:r>
            <a:endParaRPr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5" name="Google Shape;185;p30"/>
          <p:cNvSpPr txBox="1"/>
          <p:nvPr>
            <p:ph idx="1" type="body"/>
          </p:nvPr>
        </p:nvSpPr>
        <p:spPr>
          <a:xfrm>
            <a:off x="481275" y="721900"/>
            <a:ext cx="8351100" cy="372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Example of models that are used during </a:t>
            </a:r>
            <a:r>
              <a:rPr b="1" lang="en" sz="2200"/>
              <a:t>unsupervised</a:t>
            </a:r>
            <a:r>
              <a:rPr b="1" lang="en" sz="2200"/>
              <a:t> learning</a:t>
            </a:r>
            <a:r>
              <a:rPr lang="en" sz="2200"/>
              <a:t>:</a:t>
            </a:r>
            <a:endParaRPr sz="2200"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Neural Networks</a:t>
            </a:r>
            <a:endParaRPr sz="2200"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K-means clustering</a:t>
            </a:r>
            <a:endParaRPr sz="2200"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Principal Component Analysis (PCA)</a:t>
            </a:r>
            <a:endParaRPr sz="2200"/>
          </a:p>
          <a:p>
            <a:pPr indent="-368300" lvl="0" marL="457200" rtl="0" algn="l">
              <a:spcBef>
                <a:spcPts val="1000"/>
              </a:spcBef>
              <a:spcAft>
                <a:spcPts val="1000"/>
              </a:spcAft>
              <a:buSzPts val="2200"/>
              <a:buChar char="●"/>
            </a:pPr>
            <a:r>
              <a:rPr lang="en" sz="2200"/>
              <a:t>Singular</a:t>
            </a:r>
            <a:r>
              <a:rPr lang="en" sz="2200"/>
              <a:t> Value Decomposition (SVD)</a:t>
            </a:r>
            <a:endParaRPr sz="2200"/>
          </a:p>
        </p:txBody>
      </p:sp>
      <p:sp>
        <p:nvSpPr>
          <p:cNvPr id="186" name="Google Shape;186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>
                <a:solidFill>
                  <a:schemeClr val="lt1"/>
                </a:solidFill>
              </a:rPr>
              <a:t>‹#›</a:t>
            </a:fld>
            <a:endParaRPr b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>
                <a:solidFill>
                  <a:schemeClr val="lt1"/>
                </a:solidFill>
              </a:rPr>
              <a:t>‹#›</a:t>
            </a:fld>
            <a:endParaRPr b="1">
              <a:solidFill>
                <a:schemeClr val="lt1"/>
              </a:solidFill>
            </a:endParaRPr>
          </a:p>
        </p:txBody>
      </p:sp>
      <p:sp>
        <p:nvSpPr>
          <p:cNvPr id="192" name="Google Shape;192;p31"/>
          <p:cNvSpPr txBox="1"/>
          <p:nvPr>
            <p:ph type="title"/>
          </p:nvPr>
        </p:nvSpPr>
        <p:spPr>
          <a:xfrm>
            <a:off x="311700" y="3046550"/>
            <a:ext cx="8520600" cy="140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/>
              <a:t>1.4</a:t>
            </a:r>
            <a:endParaRPr sz="4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/>
              <a:t> AI is already everywhere</a:t>
            </a:r>
            <a:endParaRPr b="1" sz="43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>
                <a:solidFill>
                  <a:schemeClr val="lt1"/>
                </a:solidFill>
              </a:rPr>
              <a:t>‹#›</a:t>
            </a:fld>
            <a:endParaRPr b="1">
              <a:solidFill>
                <a:schemeClr val="lt1"/>
              </a:solidFill>
            </a:endParaRPr>
          </a:p>
        </p:txBody>
      </p:sp>
      <p:sp>
        <p:nvSpPr>
          <p:cNvPr id="63" name="Google Shape;63;p14"/>
          <p:cNvSpPr txBox="1"/>
          <p:nvPr>
            <p:ph type="title"/>
          </p:nvPr>
        </p:nvSpPr>
        <p:spPr>
          <a:xfrm>
            <a:off x="311700" y="3046550"/>
            <a:ext cx="8520600" cy="140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/>
              <a:t>1.1</a:t>
            </a:r>
            <a:endParaRPr sz="4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/>
              <a:t> </a:t>
            </a:r>
            <a:r>
              <a:rPr lang="en" sz="4300"/>
              <a:t>What is </a:t>
            </a:r>
            <a:r>
              <a:rPr b="1" lang="en" sz="4300"/>
              <a:t>Machine Learning?</a:t>
            </a:r>
            <a:endParaRPr b="1" sz="43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2"/>
          <p:cNvSpPr txBox="1"/>
          <p:nvPr/>
        </p:nvSpPr>
        <p:spPr>
          <a:xfrm>
            <a:off x="0" y="4665575"/>
            <a:ext cx="9144000" cy="47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1.4. AI is all around us. Read more: </a:t>
            </a:r>
            <a:r>
              <a:rPr b="1" lang="en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IBM: The use-cases of AI</a:t>
            </a:r>
            <a:endParaRPr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8" name="Google Shape;198;p32"/>
          <p:cNvSpPr txBox="1"/>
          <p:nvPr>
            <p:ph idx="1" type="body"/>
          </p:nvPr>
        </p:nvSpPr>
        <p:spPr>
          <a:xfrm>
            <a:off x="311700" y="1314125"/>
            <a:ext cx="8520600" cy="318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A lot of programs allow users to speak instead of typing</a:t>
            </a:r>
            <a:endParaRPr sz="2200"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This increases a program’s </a:t>
            </a:r>
            <a:r>
              <a:rPr lang="en" sz="2200"/>
              <a:t>accessibility</a:t>
            </a:r>
            <a:r>
              <a:rPr lang="en" sz="2200"/>
              <a:t> to the differently abled</a:t>
            </a:r>
            <a:endParaRPr sz="2200"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Also allows for a more natural interaction with computers</a:t>
            </a:r>
            <a:endParaRPr sz="2200"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Examples:</a:t>
            </a:r>
            <a:endParaRPr sz="2200"/>
          </a:p>
          <a:p>
            <a:pPr indent="-368300" lvl="1" marL="914400" rtl="0" algn="l">
              <a:spcBef>
                <a:spcPts val="1000"/>
              </a:spcBef>
              <a:spcAft>
                <a:spcPts val="0"/>
              </a:spcAft>
              <a:buSzPts val="2200"/>
              <a:buChar char="○"/>
            </a:pPr>
            <a:r>
              <a:rPr lang="en" sz="2200"/>
              <a:t>Google Assistant</a:t>
            </a:r>
            <a:endParaRPr sz="2200"/>
          </a:p>
          <a:p>
            <a:pPr indent="-368300" lvl="1" marL="914400" rtl="0" algn="l">
              <a:spcBef>
                <a:spcPts val="1000"/>
              </a:spcBef>
              <a:spcAft>
                <a:spcPts val="1000"/>
              </a:spcAft>
              <a:buSzPts val="2200"/>
              <a:buChar char="○"/>
            </a:pPr>
            <a:r>
              <a:rPr lang="en" sz="2200"/>
              <a:t>Speech-to-Text keyboards</a:t>
            </a:r>
            <a:endParaRPr sz="2200"/>
          </a:p>
        </p:txBody>
      </p:sp>
      <p:sp>
        <p:nvSpPr>
          <p:cNvPr id="199" name="Google Shape;199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>
                <a:solidFill>
                  <a:schemeClr val="lt1"/>
                </a:solidFill>
              </a:rPr>
              <a:t>‹#›</a:t>
            </a:fld>
            <a:endParaRPr b="1">
              <a:solidFill>
                <a:schemeClr val="lt1"/>
              </a:solidFill>
            </a:endParaRPr>
          </a:p>
        </p:txBody>
      </p:sp>
      <p:sp>
        <p:nvSpPr>
          <p:cNvPr id="200" name="Google Shape;200;p32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20">
                <a:latin typeface="Georgia"/>
                <a:ea typeface="Georgia"/>
                <a:cs typeface="Georgia"/>
                <a:sym typeface="Georgia"/>
              </a:rPr>
              <a:t>Speech Recognition</a:t>
            </a:r>
            <a:endParaRPr sz="242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3"/>
          <p:cNvSpPr txBox="1"/>
          <p:nvPr/>
        </p:nvSpPr>
        <p:spPr>
          <a:xfrm>
            <a:off x="0" y="4665575"/>
            <a:ext cx="9144000" cy="47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1.4. AI is all around us. Read more: </a:t>
            </a:r>
            <a:r>
              <a:rPr b="1" lang="en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IBM: The use-cases of AI</a:t>
            </a:r>
            <a:endParaRPr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6" name="Google Shape;206;p33"/>
          <p:cNvSpPr txBox="1"/>
          <p:nvPr>
            <p:ph idx="1" type="body"/>
          </p:nvPr>
        </p:nvSpPr>
        <p:spPr>
          <a:xfrm>
            <a:off x="311700" y="1237925"/>
            <a:ext cx="4313700" cy="318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The advent of ChatGPT and other chatbots have led to creation of customer service chatbots</a:t>
            </a:r>
            <a:endParaRPr sz="2200"/>
          </a:p>
          <a:p>
            <a:pPr indent="-368300" lvl="0" marL="457200" rtl="0" algn="l">
              <a:spcBef>
                <a:spcPts val="1000"/>
              </a:spcBef>
              <a:spcAft>
                <a:spcPts val="1000"/>
              </a:spcAft>
              <a:buSzPts val="2200"/>
              <a:buChar char="●"/>
            </a:pPr>
            <a:r>
              <a:rPr lang="en" sz="2200"/>
              <a:t>Daraz has rolled out their own chatbot to help you search for items</a:t>
            </a:r>
            <a:endParaRPr sz="2200"/>
          </a:p>
        </p:txBody>
      </p:sp>
      <p:sp>
        <p:nvSpPr>
          <p:cNvPr id="207" name="Google Shape;207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>
                <a:solidFill>
                  <a:schemeClr val="lt1"/>
                </a:solidFill>
              </a:rPr>
              <a:t>‹#›</a:t>
            </a:fld>
            <a:endParaRPr b="1">
              <a:solidFill>
                <a:schemeClr val="lt1"/>
              </a:solidFill>
            </a:endParaRPr>
          </a:p>
        </p:txBody>
      </p:sp>
      <p:sp>
        <p:nvSpPr>
          <p:cNvPr id="208" name="Google Shape;208;p33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20">
                <a:latin typeface="Georgia"/>
                <a:ea typeface="Georgia"/>
                <a:cs typeface="Georgia"/>
                <a:sym typeface="Georgia"/>
              </a:rPr>
              <a:t>Customer Service</a:t>
            </a:r>
            <a:endParaRPr sz="242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09" name="Google Shape;209;p33"/>
          <p:cNvPicPr preferRelativeResize="0"/>
          <p:nvPr/>
        </p:nvPicPr>
        <p:blipFill rotWithShape="1">
          <a:blip r:embed="rId4">
            <a:alphaModFix/>
          </a:blip>
          <a:srcRect b="0" l="89" r="79" t="0"/>
          <a:stretch/>
        </p:blipFill>
        <p:spPr>
          <a:xfrm>
            <a:off x="6920925" y="267375"/>
            <a:ext cx="1911371" cy="415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17451" y="267375"/>
            <a:ext cx="1911374" cy="41379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4"/>
          <p:cNvSpPr txBox="1"/>
          <p:nvPr/>
        </p:nvSpPr>
        <p:spPr>
          <a:xfrm>
            <a:off x="0" y="4665575"/>
            <a:ext cx="9144000" cy="47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1.4. AI is all around us. Read more: </a:t>
            </a:r>
            <a:r>
              <a:rPr b="1" lang="en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IBM: The use-cases of AI</a:t>
            </a:r>
            <a:endParaRPr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6" name="Google Shape;216;p34"/>
          <p:cNvSpPr txBox="1"/>
          <p:nvPr>
            <p:ph idx="1" type="body"/>
          </p:nvPr>
        </p:nvSpPr>
        <p:spPr>
          <a:xfrm>
            <a:off x="159300" y="1314125"/>
            <a:ext cx="6078300" cy="318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Everytime you take a picture, AI is used to determine the best way to tune color, exposure and lighting</a:t>
            </a:r>
            <a:endParaRPr sz="2200"/>
          </a:p>
          <a:p>
            <a:pPr indent="-368300" lvl="1" marL="914400" rtl="0" algn="l">
              <a:spcBef>
                <a:spcPts val="1000"/>
              </a:spcBef>
              <a:spcAft>
                <a:spcPts val="0"/>
              </a:spcAft>
              <a:buSzPts val="2200"/>
              <a:buChar char="○"/>
            </a:pPr>
            <a:r>
              <a:rPr lang="en" sz="2200" u="sng">
                <a:solidFill>
                  <a:schemeClr val="hlink"/>
                </a:solidFill>
                <a:hlinkClick r:id="rId4"/>
              </a:rPr>
              <a:t>MKBHD talks about this with examples</a:t>
            </a:r>
            <a:endParaRPr sz="2200"/>
          </a:p>
          <a:p>
            <a:pPr indent="-368300" lvl="0" marL="457200" rtl="0" algn="l">
              <a:spcBef>
                <a:spcPts val="1000"/>
              </a:spcBef>
              <a:spcAft>
                <a:spcPts val="1000"/>
              </a:spcAft>
              <a:buSzPts val="2200"/>
              <a:buChar char="●"/>
            </a:pPr>
            <a:r>
              <a:rPr lang="en" sz="2200"/>
              <a:t>When the picture is taken, AI is used to tag faces in the picture for various reasons</a:t>
            </a:r>
            <a:endParaRPr sz="2200"/>
          </a:p>
        </p:txBody>
      </p:sp>
      <p:sp>
        <p:nvSpPr>
          <p:cNvPr id="217" name="Google Shape;217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>
                <a:solidFill>
                  <a:schemeClr val="lt1"/>
                </a:solidFill>
              </a:rPr>
              <a:t>‹#›</a:t>
            </a:fld>
            <a:endParaRPr b="1">
              <a:solidFill>
                <a:schemeClr val="lt1"/>
              </a:solidFill>
            </a:endParaRPr>
          </a:p>
        </p:txBody>
      </p:sp>
      <p:sp>
        <p:nvSpPr>
          <p:cNvPr id="218" name="Google Shape;218;p34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20">
                <a:latin typeface="Georgia"/>
                <a:ea typeface="Georgia"/>
                <a:cs typeface="Georgia"/>
                <a:sym typeface="Georgia"/>
              </a:rPr>
              <a:t>Computer Vision</a:t>
            </a:r>
            <a:endParaRPr sz="242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descr="Difference between Face Detection, Face Recognition and Facial Analysis -  Mantra AI" id="219" name="Google Shape;219;p34"/>
          <p:cNvPicPr preferRelativeResize="0"/>
          <p:nvPr/>
        </p:nvPicPr>
        <p:blipFill rotWithShape="1">
          <a:blip r:embed="rId5">
            <a:alphaModFix/>
          </a:blip>
          <a:srcRect b="0" l="7368" r="6550" t="0"/>
          <a:stretch/>
        </p:blipFill>
        <p:spPr>
          <a:xfrm>
            <a:off x="6483675" y="1771650"/>
            <a:ext cx="2459800" cy="16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5"/>
          <p:cNvSpPr txBox="1"/>
          <p:nvPr/>
        </p:nvSpPr>
        <p:spPr>
          <a:xfrm>
            <a:off x="0" y="4665575"/>
            <a:ext cx="9144000" cy="47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1.4. AI is all around us. Read more: </a:t>
            </a:r>
            <a:r>
              <a:rPr b="1" lang="en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IBM: The use-cases of AI</a:t>
            </a:r>
            <a:endParaRPr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5" name="Google Shape;225;p35"/>
          <p:cNvSpPr txBox="1"/>
          <p:nvPr>
            <p:ph idx="1" type="body"/>
          </p:nvPr>
        </p:nvSpPr>
        <p:spPr>
          <a:xfrm>
            <a:off x="311700" y="1314125"/>
            <a:ext cx="8520600" cy="318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Using past </a:t>
            </a:r>
            <a:r>
              <a:rPr lang="en" sz="2200"/>
              <a:t>customer</a:t>
            </a:r>
            <a:r>
              <a:rPr lang="en" sz="2200"/>
              <a:t> data, AI models can help recommend content that customer likes to consume</a:t>
            </a:r>
            <a:endParaRPr sz="2200"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TikTok, Youtube, Instagram, Facebook, etc. perfected the craft</a:t>
            </a:r>
            <a:endParaRPr sz="2200"/>
          </a:p>
          <a:p>
            <a:pPr indent="-368300" lvl="0" marL="457200" rtl="0" algn="l">
              <a:spcBef>
                <a:spcPts val="1000"/>
              </a:spcBef>
              <a:spcAft>
                <a:spcPts val="1000"/>
              </a:spcAft>
              <a:buSzPts val="2200"/>
              <a:buChar char="●"/>
            </a:pPr>
            <a:r>
              <a:rPr lang="en" sz="2200"/>
              <a:t>Advertisement platforms are built with the promise of connecting the right ads to the right user</a:t>
            </a:r>
            <a:endParaRPr sz="2200"/>
          </a:p>
        </p:txBody>
      </p:sp>
      <p:sp>
        <p:nvSpPr>
          <p:cNvPr id="226" name="Google Shape;226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>
                <a:solidFill>
                  <a:schemeClr val="lt1"/>
                </a:solidFill>
              </a:rPr>
              <a:t>‹#›</a:t>
            </a:fld>
            <a:endParaRPr b="1">
              <a:solidFill>
                <a:schemeClr val="lt1"/>
              </a:solidFill>
            </a:endParaRPr>
          </a:p>
        </p:txBody>
      </p:sp>
      <p:sp>
        <p:nvSpPr>
          <p:cNvPr id="227" name="Google Shape;227;p35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20">
                <a:latin typeface="Georgia"/>
                <a:ea typeface="Georgia"/>
                <a:cs typeface="Georgia"/>
                <a:sym typeface="Georgia"/>
              </a:rPr>
              <a:t>Recommendation Engines</a:t>
            </a:r>
            <a:endParaRPr sz="242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6"/>
          <p:cNvSpPr txBox="1"/>
          <p:nvPr/>
        </p:nvSpPr>
        <p:spPr>
          <a:xfrm>
            <a:off x="0" y="4665575"/>
            <a:ext cx="9144000" cy="47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1.4. AI is all around us. Read more: </a:t>
            </a:r>
            <a:r>
              <a:rPr b="1" lang="en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IBM: The use-cases of AI</a:t>
            </a:r>
            <a:endParaRPr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3" name="Google Shape;233;p36"/>
          <p:cNvSpPr txBox="1"/>
          <p:nvPr>
            <p:ph idx="1" type="body"/>
          </p:nvPr>
        </p:nvSpPr>
        <p:spPr>
          <a:xfrm>
            <a:off x="311700" y="1314125"/>
            <a:ext cx="8520600" cy="318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Banks and other financial institutions use AI to spot suspicious transaction</a:t>
            </a:r>
            <a:endParaRPr sz="2200"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This is to protect their customers from malicious intent</a:t>
            </a:r>
            <a:endParaRPr sz="2200"/>
          </a:p>
          <a:p>
            <a:pPr indent="-368300" lvl="0" marL="457200" rtl="0" algn="l">
              <a:spcBef>
                <a:spcPts val="1000"/>
              </a:spcBef>
              <a:spcAft>
                <a:spcPts val="1000"/>
              </a:spcAft>
              <a:buSzPts val="2200"/>
              <a:buChar char="●"/>
            </a:pPr>
            <a:r>
              <a:rPr lang="en" sz="2200"/>
              <a:t>Email services also detect and delete </a:t>
            </a:r>
            <a:r>
              <a:rPr lang="en" sz="2200"/>
              <a:t>fraudulent emails from entering your inbox</a:t>
            </a:r>
            <a:endParaRPr sz="2200"/>
          </a:p>
        </p:txBody>
      </p:sp>
      <p:sp>
        <p:nvSpPr>
          <p:cNvPr id="234" name="Google Shape;234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>
                <a:solidFill>
                  <a:schemeClr val="lt1"/>
                </a:solidFill>
              </a:rPr>
              <a:t>‹#›</a:t>
            </a:fld>
            <a:endParaRPr b="1">
              <a:solidFill>
                <a:schemeClr val="lt1"/>
              </a:solidFill>
            </a:endParaRPr>
          </a:p>
        </p:txBody>
      </p:sp>
      <p:sp>
        <p:nvSpPr>
          <p:cNvPr id="235" name="Google Shape;235;p36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20">
                <a:latin typeface="Georgia"/>
                <a:ea typeface="Georgia"/>
                <a:cs typeface="Georgia"/>
                <a:sym typeface="Georgia"/>
              </a:rPr>
              <a:t>Fraud Detection</a:t>
            </a:r>
            <a:endParaRPr sz="242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7"/>
          <p:cNvSpPr txBox="1"/>
          <p:nvPr/>
        </p:nvSpPr>
        <p:spPr>
          <a:xfrm>
            <a:off x="0" y="-25"/>
            <a:ext cx="914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1" name="Google Shape;241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>
                <a:solidFill>
                  <a:schemeClr val="lt1"/>
                </a:solidFill>
              </a:rPr>
              <a:t>‹#›</a:t>
            </a:fld>
            <a:endParaRPr b="1">
              <a:solidFill>
                <a:schemeClr val="lt1"/>
              </a:solidFill>
            </a:endParaRPr>
          </a:p>
        </p:txBody>
      </p:sp>
      <p:sp>
        <p:nvSpPr>
          <p:cNvPr id="242" name="Google Shape;242;p37"/>
          <p:cNvSpPr txBox="1"/>
          <p:nvPr>
            <p:ph type="title"/>
          </p:nvPr>
        </p:nvSpPr>
        <p:spPr>
          <a:xfrm>
            <a:off x="311700" y="3188225"/>
            <a:ext cx="8520600" cy="190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872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END.</a:t>
            </a:r>
            <a:endParaRPr sz="872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/>
        </p:nvSpPr>
        <p:spPr>
          <a:xfrm>
            <a:off x="0" y="4665575"/>
            <a:ext cx="9144000" cy="47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1.1. What is Machine Learning? Read more: </a:t>
            </a:r>
            <a:r>
              <a:rPr b="1" lang="en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IBM: Machine Learning</a:t>
            </a:r>
            <a:endParaRPr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2066875"/>
            <a:ext cx="8520600" cy="169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ML is branch of Computer Science 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It focuses on the use of data and algorithms to imitate the way humans learn</a:t>
            </a:r>
            <a:endParaRPr sz="2200"/>
          </a:p>
        </p:txBody>
      </p:sp>
      <p:sp>
        <p:nvSpPr>
          <p:cNvPr id="70" name="Google Shape;7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>
                <a:solidFill>
                  <a:schemeClr val="lt1"/>
                </a:solidFill>
              </a:rPr>
              <a:t>‹#›</a:t>
            </a:fld>
            <a:endParaRPr b="1">
              <a:solidFill>
                <a:schemeClr val="lt1"/>
              </a:solidFill>
            </a:endParaRPr>
          </a:p>
        </p:txBody>
      </p:sp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1359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An intuitive </a:t>
            </a:r>
            <a:r>
              <a:rPr lang="en">
                <a:latin typeface="Georgia"/>
                <a:ea typeface="Georgia"/>
                <a:cs typeface="Georgia"/>
                <a:sym typeface="Georgia"/>
              </a:rPr>
              <a:t>understanding</a:t>
            </a:r>
            <a:r>
              <a:rPr lang="en">
                <a:latin typeface="Georgia"/>
                <a:ea typeface="Georgia"/>
                <a:cs typeface="Georgia"/>
                <a:sym typeface="Georgia"/>
              </a:rPr>
              <a:t> of Machine Learning (ML)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/>
        </p:nvSpPr>
        <p:spPr>
          <a:xfrm>
            <a:off x="0" y="4665575"/>
            <a:ext cx="9144000" cy="47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1.1. What is Machine Learning?</a:t>
            </a:r>
            <a:endParaRPr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096200"/>
            <a:ext cx="8520600" cy="333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Humans see data, lots of data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Over a </a:t>
            </a:r>
            <a:r>
              <a:rPr lang="en" sz="2200"/>
              <a:t>long period of time, a ton of data is processed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Humans start to form bits and pieces of rules based on their observations to understand things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Example:</a:t>
            </a:r>
            <a:endParaRPr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200"/>
              <a:t>4 legged furniture?</a:t>
            </a:r>
            <a:endParaRPr sz="2200"/>
          </a:p>
          <a:p>
            <a:pPr indent="-368300" lvl="2" marL="1371600" rtl="0" algn="l">
              <a:spcBef>
                <a:spcPts val="0"/>
              </a:spcBef>
              <a:spcAft>
                <a:spcPts val="0"/>
              </a:spcAft>
              <a:buSzPts val="2200"/>
              <a:buChar char="■"/>
            </a:pPr>
            <a:r>
              <a:rPr lang="en" sz="2200"/>
              <a:t>If I can sit on it: It’s a chair</a:t>
            </a:r>
            <a:endParaRPr sz="2200"/>
          </a:p>
          <a:p>
            <a:pPr indent="-368300" lvl="2" marL="1371600" rtl="0" algn="l">
              <a:spcBef>
                <a:spcPts val="0"/>
              </a:spcBef>
              <a:spcAft>
                <a:spcPts val="0"/>
              </a:spcAft>
              <a:buSzPts val="2200"/>
              <a:buChar char="■"/>
            </a:pPr>
            <a:r>
              <a:rPr lang="en" sz="2200"/>
              <a:t>If I can lie down on it: It’s a bed</a:t>
            </a:r>
            <a:endParaRPr sz="2200"/>
          </a:p>
        </p:txBody>
      </p:sp>
      <p:sp>
        <p:nvSpPr>
          <p:cNvPr id="78" name="Google Shape;78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>
                <a:solidFill>
                  <a:schemeClr val="lt1"/>
                </a:solidFill>
              </a:rPr>
              <a:t>‹#›</a:t>
            </a:fld>
            <a:endParaRPr b="1">
              <a:solidFill>
                <a:schemeClr val="lt1"/>
              </a:solidFill>
            </a:endParaRPr>
          </a:p>
        </p:txBody>
      </p:sp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4637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How do humans learn?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/>
        </p:nvSpPr>
        <p:spPr>
          <a:xfrm>
            <a:off x="0" y="4665575"/>
            <a:ext cx="9144000" cy="47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1.1. What is Machine Learning?</a:t>
            </a:r>
            <a:endParaRPr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958888"/>
            <a:ext cx="8520600" cy="185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Provide a computer lots of data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Select a learning algorithm for it to use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It will form </a:t>
            </a:r>
            <a:r>
              <a:rPr lang="en" sz="2200"/>
              <a:t>its</a:t>
            </a:r>
            <a:r>
              <a:rPr lang="en" sz="2200"/>
              <a:t> own rules to solve the problem</a:t>
            </a:r>
            <a:endParaRPr sz="2200"/>
          </a:p>
        </p:txBody>
      </p:sp>
      <p:sp>
        <p:nvSpPr>
          <p:cNvPr id="86" name="Google Shape;86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>
                <a:solidFill>
                  <a:schemeClr val="lt1"/>
                </a:solidFill>
              </a:rPr>
              <a:t>‹#›</a:t>
            </a:fld>
            <a:endParaRPr b="1">
              <a:solidFill>
                <a:schemeClr val="lt1"/>
              </a:solidFill>
            </a:endParaRPr>
          </a:p>
        </p:txBody>
      </p:sp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1326413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Computers learn in the same way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/>
        </p:nvSpPr>
        <p:spPr>
          <a:xfrm>
            <a:off x="0" y="4665575"/>
            <a:ext cx="9144000" cy="47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1.1. What is Machine Learning?</a:t>
            </a:r>
            <a:endParaRPr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1958888"/>
            <a:ext cx="8520600" cy="185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Machine Learning is an important field of data science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There is too much data in the world for humans to process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Machines Learning to do our task </a:t>
            </a:r>
            <a:r>
              <a:rPr b="1" lang="en" sz="2200"/>
              <a:t>is the future</a:t>
            </a:r>
            <a:endParaRPr b="1" sz="2200"/>
          </a:p>
        </p:txBody>
      </p:sp>
      <p:sp>
        <p:nvSpPr>
          <p:cNvPr id="94" name="Google Shape;94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>
                <a:solidFill>
                  <a:schemeClr val="lt1"/>
                </a:solidFill>
              </a:rPr>
              <a:t>‹#›</a:t>
            </a:fld>
            <a:endParaRPr b="1">
              <a:solidFill>
                <a:schemeClr val="lt1"/>
              </a:solidFill>
            </a:endParaRPr>
          </a:p>
        </p:txBody>
      </p:sp>
      <p:sp>
        <p:nvSpPr>
          <p:cNvPr id="95" name="Google Shape;95;p18"/>
          <p:cNvSpPr txBox="1"/>
          <p:nvPr>
            <p:ph type="title"/>
          </p:nvPr>
        </p:nvSpPr>
        <p:spPr>
          <a:xfrm>
            <a:off x="311700" y="1326413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Purpose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/>
        </p:nvSpPr>
        <p:spPr>
          <a:xfrm>
            <a:off x="0" y="4665575"/>
            <a:ext cx="9144000" cy="47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1.1. What is Machine Learning?</a:t>
            </a:r>
            <a:endParaRPr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311700" y="1806504"/>
            <a:ext cx="8520600" cy="24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b="1" lang="en" sz="2200"/>
              <a:t>192,200 hours</a:t>
            </a:r>
            <a:r>
              <a:rPr lang="en" sz="2200"/>
              <a:t> of video in 8 hours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YouTube wants to ensure the videos have no offensive content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Human labor is not as efficient at this scale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b="1" lang="en" sz="2200"/>
              <a:t>Solution</a:t>
            </a:r>
            <a:r>
              <a:rPr lang="en" sz="2200"/>
              <a:t>: </a:t>
            </a:r>
            <a:endParaRPr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200"/>
              <a:t>Teach a computer what counts as offensive</a:t>
            </a:r>
            <a:endParaRPr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200"/>
              <a:t>The computer automatically flags content</a:t>
            </a:r>
            <a:endParaRPr sz="2200"/>
          </a:p>
        </p:txBody>
      </p:sp>
      <p:sp>
        <p:nvSpPr>
          <p:cNvPr id="102" name="Google Shape;102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>
                <a:solidFill>
                  <a:schemeClr val="lt1"/>
                </a:solidFill>
              </a:rPr>
              <a:t>‹#›</a:t>
            </a:fld>
            <a:endParaRPr b="1">
              <a:solidFill>
                <a:schemeClr val="lt1"/>
              </a:solidFill>
            </a:endParaRPr>
          </a:p>
        </p:txBody>
      </p:sp>
      <p:sp>
        <p:nvSpPr>
          <p:cNvPr id="103" name="Google Shape;103;p19"/>
          <p:cNvSpPr txBox="1"/>
          <p:nvPr>
            <p:ph type="title"/>
          </p:nvPr>
        </p:nvSpPr>
        <p:spPr>
          <a:xfrm>
            <a:off x="311700" y="319525"/>
            <a:ext cx="8520600" cy="128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20">
                <a:latin typeface="Georgia"/>
                <a:ea typeface="Georgia"/>
                <a:cs typeface="Georgia"/>
                <a:sym typeface="Georgia"/>
              </a:rPr>
              <a:t>Industrial Scale of Data:</a:t>
            </a:r>
            <a:endParaRPr sz="252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20">
                <a:latin typeface="Georgia"/>
                <a:ea typeface="Georgia"/>
                <a:cs typeface="Georgia"/>
                <a:sym typeface="Georgia"/>
              </a:rPr>
              <a:t>400 hours of video are uploaded every minute on Youtube (</a:t>
            </a:r>
            <a:r>
              <a:rPr lang="en" sz="2520" u="sng">
                <a:solidFill>
                  <a:schemeClr val="hlink"/>
                </a:solidFill>
                <a:latin typeface="Georgia"/>
                <a:ea typeface="Georgia"/>
                <a:cs typeface="Georgia"/>
                <a:sym typeface="Georgia"/>
                <a:hlinkClick r:id="rId3"/>
              </a:rPr>
              <a:t>Source)</a:t>
            </a:r>
            <a:endParaRPr sz="252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>
                <a:solidFill>
                  <a:schemeClr val="lt1"/>
                </a:solidFill>
              </a:rPr>
              <a:t>‹#›</a:t>
            </a:fld>
            <a:endParaRPr b="1">
              <a:solidFill>
                <a:schemeClr val="lt1"/>
              </a:solidFill>
            </a:endParaRPr>
          </a:p>
        </p:txBody>
      </p:sp>
      <p:sp>
        <p:nvSpPr>
          <p:cNvPr id="109" name="Google Shape;109;p20"/>
          <p:cNvSpPr txBox="1"/>
          <p:nvPr>
            <p:ph type="title"/>
          </p:nvPr>
        </p:nvSpPr>
        <p:spPr>
          <a:xfrm>
            <a:off x="311700" y="3046550"/>
            <a:ext cx="8520600" cy="140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/>
              <a:t>1.2</a:t>
            </a:r>
            <a:endParaRPr sz="4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/>
              <a:t> What is </a:t>
            </a:r>
            <a:r>
              <a:rPr b="1" lang="en" sz="4300"/>
              <a:t>Deep Learning</a:t>
            </a:r>
            <a:r>
              <a:rPr b="1" lang="en" sz="4300"/>
              <a:t>?</a:t>
            </a:r>
            <a:endParaRPr b="1" sz="43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/>
        </p:nvSpPr>
        <p:spPr>
          <a:xfrm>
            <a:off x="0" y="4665575"/>
            <a:ext cx="9144000" cy="47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1.2. What is Deep Learning? Read more: </a:t>
            </a:r>
            <a:r>
              <a:rPr b="1" lang="en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IBM: Deep Learning</a:t>
            </a:r>
            <a:endParaRPr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5" name="Google Shape;11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>
                <a:solidFill>
                  <a:schemeClr val="lt1"/>
                </a:solidFill>
              </a:rPr>
              <a:t>‹#›</a:t>
            </a:fld>
            <a:endParaRPr b="1">
              <a:solidFill>
                <a:schemeClr val="lt1"/>
              </a:solidFill>
            </a:endParaRPr>
          </a:p>
        </p:txBody>
      </p:sp>
      <p:sp>
        <p:nvSpPr>
          <p:cNvPr id="116" name="Google Shape;116;p21"/>
          <p:cNvSpPr txBox="1"/>
          <p:nvPr>
            <p:ph type="title"/>
          </p:nvPr>
        </p:nvSpPr>
        <p:spPr>
          <a:xfrm>
            <a:off x="159300" y="529250"/>
            <a:ext cx="813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">
                <a:latin typeface="Georgia"/>
                <a:ea typeface="Georgia"/>
                <a:cs typeface="Georgia"/>
                <a:sym typeface="Georgia"/>
              </a:rPr>
              <a:t>Machine Learning vs Deep Learning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7" name="Google Shape;117;p21"/>
          <p:cNvSpPr txBox="1"/>
          <p:nvPr/>
        </p:nvSpPr>
        <p:spPr>
          <a:xfrm>
            <a:off x="548100" y="1408475"/>
            <a:ext cx="35961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i="1" lang="en" sz="1800">
                <a:solidFill>
                  <a:schemeClr val="dk1"/>
                </a:solidFill>
              </a:rPr>
              <a:t>Classical</a:t>
            </a:r>
            <a:r>
              <a:rPr lang="en" sz="1800">
                <a:solidFill>
                  <a:schemeClr val="dk1"/>
                </a:solidFill>
              </a:rPr>
              <a:t> Machine Learning is dependent on human intervention</a:t>
            </a:r>
            <a:br>
              <a:rPr lang="en" sz="1800">
                <a:solidFill>
                  <a:schemeClr val="dk1"/>
                </a:solidFill>
              </a:rPr>
            </a:b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Human experts determine the set of features to learn</a:t>
            </a:r>
            <a:br>
              <a:rPr lang="en" sz="1800">
                <a:solidFill>
                  <a:schemeClr val="dk1"/>
                </a:solidFill>
              </a:rPr>
            </a:b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Can do supervised learning </a:t>
            </a:r>
            <a:endParaRPr sz="1800">
              <a:solidFill>
                <a:schemeClr val="dk1"/>
              </a:solidFill>
            </a:endParaRPr>
          </a:p>
        </p:txBody>
      </p:sp>
      <p:cxnSp>
        <p:nvCxnSpPr>
          <p:cNvPr id="118" name="Google Shape;118;p21"/>
          <p:cNvCxnSpPr/>
          <p:nvPr/>
        </p:nvCxnSpPr>
        <p:spPr>
          <a:xfrm>
            <a:off x="4518525" y="1319475"/>
            <a:ext cx="0" cy="2971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9" name="Google Shape;119;p21"/>
          <p:cNvSpPr txBox="1"/>
          <p:nvPr/>
        </p:nvSpPr>
        <p:spPr>
          <a:xfrm>
            <a:off x="4804600" y="1408475"/>
            <a:ext cx="3596100" cy="29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i="1" lang="en" sz="1800">
                <a:solidFill>
                  <a:schemeClr val="dk1"/>
                </a:solidFill>
              </a:rPr>
              <a:t>Deep</a:t>
            </a:r>
            <a:r>
              <a:rPr lang="en" sz="1800">
                <a:solidFill>
                  <a:schemeClr val="dk1"/>
                </a:solidFill>
              </a:rPr>
              <a:t> Machine Learning can work with or without human intervention</a:t>
            </a:r>
            <a:br>
              <a:rPr lang="en" sz="1800">
                <a:solidFill>
                  <a:schemeClr val="dk1"/>
                </a:solidFill>
              </a:rPr>
            </a:b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Human experts could determine the set of features to learn but not required</a:t>
            </a:r>
            <a:br>
              <a:rPr lang="en" sz="1800">
                <a:solidFill>
                  <a:schemeClr val="dk1"/>
                </a:solidFill>
              </a:rPr>
            </a:b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Can do supervised &amp; unsupervised learning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