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a4c8978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a4c8978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a4c89780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a4c89780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4c89780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a4c89780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a4c89780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a4c89780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a4c89780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a4c89780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a4c89780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a4c89780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a4c89780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a4c89780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a4c89780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a4c89780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a4c89780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a4c89780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a4c89780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a4c89780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a4c89780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a4c89780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a4c8978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a4c8978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a4c89780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a4c89780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a4c89780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a4c89780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a4c89780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a4c89780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a4c89780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a4c89780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a4c89780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a4c89780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a4c89780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a4c89780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a4c89780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a4c89780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a4c89780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a4c89780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a4c89780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a4c89780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a4c89780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a4c89780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a4c8978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a4c8978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a4c8978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a4c8978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a4c89780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a4c89780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a4c89780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a4c89780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a4c89780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a4c89780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a4c89780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a4c89780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a4c89780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a4c8978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a4c89780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a4c89780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mygreatlearning.com/blog/types-of-data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search.aimultiple.com/datasets-for-ml/#:~:text=product%20data%20maintenance-,What%20are%20the%20types%20of%20ML%20datasets%3F,-The%20whole%20datas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search.aimultiple.com/datasets-for-ml/#:~:text=product%20data%20maintenance-,What%20are%20the%20types%20of%20ML%20datasets%3F,-The%20whole%20datase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search.aimultiple.com/datasets-for-ml/#:~:text=product%20data%20maintenance-,What%20are%20the%20types%20of%20ML%20datasets%3F,-The%20whole%20datase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search.aimultiple.com/datasets-for-ml/#:~:text=product%20data%20maintenance-,What%20are%20the%20types%20of%20ML%20datasets%3F,-The%20whole%20datase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search.aimultiple.com/datasets-for-ml/#:~:text=product%20data%20maintenance-,What%20are%20the%20types%20of%20ML%20datasets%3F,-The%20whole%20datase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v7labs.com/blog/data-preprocessing-gui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v7labs.com/blog/data-preprocessing-gui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v7labs.com/blog/data-preprocessing-gui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v7labs.com/blog/data-preprocessing-gui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v7labs.com/blog/data-preprocessing-gui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v7labs.com/blog/data-preprocessing-gui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v7labs.com/blog/data-preprocessing-gui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v7labs.com/blog/data-preprocessing-gui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v7labs.com/blog/data-preprocessing-gui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v7labs.com/blog/data-preprocessing-gui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v7labs.com/blog/data-preprocessing-gui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v7labs.com/blog/data-preprocessing-gui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search.aimultiple.com/datasets-for-ml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search.aimultiple.com/datasets-for-m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search.aimultiple.com/datasets-for-m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search.aimultiple.com/datasets-for-ml/#:~:text=Source%3A%20Clickworker-,Where%20can%20ML%20datasets%20be%20sourced%20from%3F,-The%20answer%20to" TargetMode="External"/><Relationship Id="rId4" Type="http://schemas.openxmlformats.org/officeDocument/2006/relationships/hyperlink" Target="https://www.kaggle.com/datasets" TargetMode="External"/><Relationship Id="rId5" Type="http://schemas.openxmlformats.org/officeDocument/2006/relationships/hyperlink" Target="https://datasetsearch.research.google.com/" TargetMode="External"/><Relationship Id="rId6" Type="http://schemas.openxmlformats.org/officeDocument/2006/relationships/hyperlink" Target="https://datasetsearch.research.google.com/" TargetMode="External"/><Relationship Id="rId7" Type="http://schemas.openxmlformats.org/officeDocument/2006/relationships/hyperlink" Target="https://registry.opendata.aw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ygreatlearning.com/blog/types-of-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292907" y="2231875"/>
            <a:ext cx="680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Handling Data &amp; Datasets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292900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First steps into Data Science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508000" y="179075"/>
            <a:ext cx="3034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chemeClr val="lt1"/>
                </a:solidFill>
              </a:rPr>
              <a:t>2</a:t>
            </a:r>
            <a:endParaRPr b="1" sz="40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2.3. Types of Data.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Types of Data in Machine Learning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804775"/>
            <a:ext cx="8520600" cy="3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is called </a:t>
            </a:r>
            <a:r>
              <a:rPr b="1" lang="en" sz="2100"/>
              <a:t>qualitative</a:t>
            </a:r>
            <a:r>
              <a:rPr lang="en" sz="2100"/>
              <a:t> if it is measured used to express categorical features (not numerical):</a:t>
            </a:r>
            <a:endParaRPr sz="21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100"/>
              <a:t>Nominal Data - This is categorical data used to express names or labels which </a:t>
            </a:r>
            <a:r>
              <a:rPr b="1" lang="en" sz="2100"/>
              <a:t>do not have an order</a:t>
            </a:r>
            <a:r>
              <a:rPr lang="en" sz="2100"/>
              <a:t> or can be measured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Example: Male or Female, Country of Origin, etc.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Ordinal Data - This is like nominal data but </a:t>
            </a:r>
            <a:r>
              <a:rPr b="1" lang="en" sz="2100"/>
              <a:t>has ordering</a:t>
            </a:r>
            <a:r>
              <a:rPr lang="en" sz="2100"/>
              <a:t> associated with it</a:t>
            </a:r>
            <a:endParaRPr b="1" sz="2100"/>
          </a:p>
          <a:p>
            <a:pPr indent="-361950" lvl="1" marL="914400" rtl="0" algn="l">
              <a:spcBef>
                <a:spcPts val="1000"/>
              </a:spcBef>
              <a:spcAft>
                <a:spcPts val="1000"/>
              </a:spcAft>
              <a:buSzPts val="2100"/>
              <a:buChar char="○"/>
            </a:pPr>
            <a:r>
              <a:rPr lang="en" sz="2100"/>
              <a:t>Example: Income brackets, Size: Small &lt; Medium &lt; Large </a:t>
            </a:r>
            <a:endParaRPr sz="2100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Qualitative or Categorical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Dataset</a:t>
            </a:r>
            <a:r>
              <a:rPr b="1" lang="en" sz="4300"/>
              <a:t> Splitting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2.4. Dataset Splitting.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About Dataset Splitting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728575"/>
            <a:ext cx="8520600" cy="3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Datasets are just a collection of vast amount of data. For us to use them </a:t>
            </a:r>
            <a:r>
              <a:rPr b="1" lang="en" sz="2200"/>
              <a:t>to train ML models we need to break them into subsets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Datasets can be split into 3 general categories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Training set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Validation set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Test set</a:t>
            </a:r>
            <a:endParaRPr sz="2200"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2.4. Dataset Splitting.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About Dataset Splitting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514650"/>
            <a:ext cx="8520600" cy="27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is the largest subset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 contains the data that will be used to </a:t>
            </a:r>
            <a:r>
              <a:rPr b="1" lang="en" sz="2100"/>
              <a:t>fit the model</a:t>
            </a:r>
            <a:endParaRPr b="1"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i="1" lang="en" sz="2100"/>
              <a:t>Fit the model, refers to teaching the model</a:t>
            </a:r>
            <a:endParaRPr i="1"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The labels help a model to come up with the weights/rules to learn the data type</a:t>
            </a:r>
            <a:endParaRPr sz="2100"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83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Training Set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2.4. Dataset Splitting.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About Dataset Splitting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514650"/>
            <a:ext cx="8520600" cy="27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Validation set is used to </a:t>
            </a:r>
            <a:r>
              <a:rPr b="1" lang="en" sz="2100"/>
              <a:t>evaluate all the parameters</a:t>
            </a:r>
            <a:r>
              <a:rPr lang="en" sz="2100"/>
              <a:t> of the model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data helps identifying shortcomings such as 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Overfitting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1000"/>
              </a:spcAft>
              <a:buSzPts val="2100"/>
              <a:buChar char="○"/>
            </a:pPr>
            <a:r>
              <a:rPr lang="en" sz="2100"/>
              <a:t>Underfitting</a:t>
            </a:r>
            <a:endParaRPr sz="2100"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83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Validation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Set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2.4. Dataset Splitting.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About Dataset Splitting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895650"/>
            <a:ext cx="8520600" cy="27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 set should always contain data </a:t>
            </a:r>
            <a:r>
              <a:rPr b="1" lang="en" sz="2100"/>
              <a:t>unknown to the model</a:t>
            </a:r>
            <a:endParaRPr b="1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set is used to test the accuracy of the model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Other metrics other than accuracy can be used as well</a:t>
            </a:r>
            <a:endParaRPr sz="2100"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121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Test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Set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2.4. Dataset Splitting.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About Dataset Splitting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28550"/>
            <a:ext cx="85206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Depending on the size of your dataset and the task you are trying to achieve, the splits can be of various ratios.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For example, you can have train/val/test splits of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80/10/10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60/20/20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50/30/20</a:t>
            </a:r>
            <a:endParaRPr sz="2100"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60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Dataset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plit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atios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2.5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</a:t>
            </a:r>
            <a:r>
              <a:rPr b="1" lang="en" sz="4300"/>
              <a:t> Preprocessing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28550"/>
            <a:ext cx="85206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Majority of real-world data is highly susceptible to have missing and inconsistent data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could also be </a:t>
            </a:r>
            <a:r>
              <a:rPr lang="en" sz="2100"/>
              <a:t>noisy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Noisy is a term used to refer to meaningless features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1000"/>
              </a:spcAft>
              <a:buSzPts val="2100"/>
              <a:buChar char="○"/>
            </a:pPr>
            <a:r>
              <a:rPr lang="en" sz="2100"/>
              <a:t>It could be an extra feature, corrupted data, or distorted data</a:t>
            </a:r>
            <a:endParaRPr sz="2100"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60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problem with real-world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228550"/>
            <a:ext cx="85206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Model might associate the noise to an outcome, which is false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Noise may distort the underlying pattern the </a:t>
            </a:r>
            <a:r>
              <a:rPr lang="en" sz="2100"/>
              <a:t>model could have learned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Duplicate values may give an incorrect view to the overall data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Outlier and inconsistent data can hampler model’s learning</a:t>
            </a:r>
            <a:endParaRPr sz="2100"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60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Noisy Data causes a lot of problems in ML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</a:t>
            </a:r>
            <a:r>
              <a:rPr lang="en" sz="4300"/>
              <a:t>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are </a:t>
            </a:r>
            <a:r>
              <a:rPr b="1" lang="en" sz="4300"/>
              <a:t>Datasets?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28550"/>
            <a:ext cx="85206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preprocessing improves the overall data quality. This means the model can be fitted better. We can broadly outline 3 steps of data-preprocessing: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Data Cleaning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Data Integration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AutoNum type="arabicPeriod"/>
            </a:pPr>
            <a:r>
              <a:rPr lang="en" sz="2100"/>
              <a:t>Data Reduction / Dimension Reduction</a:t>
            </a:r>
            <a:endParaRPr sz="2100"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60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Solution: Preprocess the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457150"/>
            <a:ext cx="85206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cleaning is the first step where you remove the faulty data.</a:t>
            </a:r>
            <a:br>
              <a:rPr lang="en" sz="2100"/>
            </a:br>
            <a:r>
              <a:rPr lang="en" sz="2100"/>
              <a:t>We will go over three strategies for data cleaning: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Missing Values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Noisy Data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AutoNum type="arabicPeriod"/>
            </a:pPr>
            <a:r>
              <a:rPr lang="en" sz="2100"/>
              <a:t>Removing Outliers</a:t>
            </a:r>
            <a:endParaRPr sz="2100"/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83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Cleaning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082850"/>
            <a:ext cx="85206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Ignore those tuples (datapoints)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Can be considered when the dataset is huge and the tuple in question has multiple missing values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Although this strategy depends on the context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Fill in missing values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Use an average value to fill in missing ones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1000"/>
              </a:spcAft>
              <a:buSzPts val="2100"/>
              <a:buChar char="○"/>
            </a:pPr>
            <a:r>
              <a:rPr lang="en" sz="2100"/>
              <a:t>Assign randomized values </a:t>
            </a:r>
            <a:endParaRPr sz="2100"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37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Cleaning: Handling Missing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082850"/>
            <a:ext cx="85206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Binning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Divide data into equal-sized bins so they can be dealt with individually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Data in a bin can be replaced by mean, </a:t>
            </a:r>
            <a:r>
              <a:rPr lang="en" sz="2100"/>
              <a:t>median</a:t>
            </a:r>
            <a:r>
              <a:rPr lang="en" sz="2100"/>
              <a:t> or boundary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Regression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1000"/>
              </a:spcAft>
              <a:buSzPts val="2100"/>
              <a:buChar char="○"/>
            </a:pPr>
            <a:r>
              <a:rPr lang="en" sz="2100"/>
              <a:t>Smoothen noisy by fitting all the data points in a regression function</a:t>
            </a:r>
            <a:endParaRPr sz="2100"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37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Cleaning: Handling Noisy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697800"/>
            <a:ext cx="85206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clusters of data, where similar data points with be clustered together 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Values that do not lie in any cluster can be treated as outliers and removed</a:t>
            </a:r>
            <a:endParaRPr sz="2100"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99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Cleaning: Removing Outliers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457150"/>
            <a:ext cx="85206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Integration is referred to the process where data present in multiple sources are </a:t>
            </a:r>
            <a:r>
              <a:rPr lang="en" sz="2100"/>
              <a:t>merged</a:t>
            </a:r>
            <a:r>
              <a:rPr lang="en" sz="2100"/>
              <a:t> together into a single larger data store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Integration is especially needed in real-world scenarios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Detecting presence of nodules from CT scan images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Only option is to integrate the images from multiple medical nodes to form a large dataset</a:t>
            </a:r>
            <a:endParaRPr sz="2100"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83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Integration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921475"/>
            <a:ext cx="85206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We can follow a general guideline when integrating data: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Schema Integration and Object Matching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Different stores can be of different dimensions or formats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Translate everything to one format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Decide which overlapping features should remain and what should be discarded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Remove redundant attributes from all data sources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Detect and resolve data value conflicts</a:t>
            </a:r>
            <a:endParaRPr sz="2100"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34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Strategies of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Data Integration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457150"/>
            <a:ext cx="85206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Often, the datasets might be too large for models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 may also be the case we don’t need every feature to determine an outcome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Therefore we prefer to reduce the </a:t>
            </a:r>
            <a:r>
              <a:rPr b="1" lang="en" sz="2100"/>
              <a:t>dimensionality</a:t>
            </a:r>
            <a:r>
              <a:rPr lang="en" sz="2100"/>
              <a:t> aka. Features of the data</a:t>
            </a:r>
            <a:endParaRPr sz="2100"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83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Reduction / Dimension Reduction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576525"/>
            <a:ext cx="8520600" cy="21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We can follow a general guideline when integrating data: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Reduce the number of redundant features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Ex: Do we need NID number to detect heart-attack?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/>
              <a:t>…</a:t>
            </a:r>
            <a:endParaRPr sz="2100"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100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Strategies of Dimensionality Reduction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2.5. Dataset Preprocessing.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 Preprocessing Guide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8555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2.	</a:t>
            </a:r>
            <a:r>
              <a:rPr lang="en" sz="2100"/>
              <a:t>Data Compression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We can use encoding technologies to decrease size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AutoNum type="romanLcPeriod"/>
            </a:pPr>
            <a:r>
              <a:rPr lang="en" sz="2100"/>
              <a:t>Especially beneficial for audio, video, image data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AutoNum type="romanLcPeriod"/>
            </a:pPr>
            <a:r>
              <a:rPr lang="en" sz="2100"/>
              <a:t>Ensure the compression uses lossless reduction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Discretization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AutoNum type="romanLcPeriod"/>
            </a:pPr>
            <a:r>
              <a:rPr lang="en" sz="2100"/>
              <a:t>Turn continuous values into categories of ranges</a:t>
            </a:r>
            <a:br>
              <a:rPr lang="en" sz="2100"/>
            </a:br>
            <a:r>
              <a:rPr lang="en" sz="2100"/>
              <a:t>Ex: Put 12, 15, 18, 19 into ranges 10-15 and 16-20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Attribute subset selection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AutoNum type="romanLcPeriod"/>
            </a:pPr>
            <a:r>
              <a:rPr lang="en" sz="2100"/>
              <a:t>Select a subset of attributes/features that provide the most information</a:t>
            </a:r>
            <a:endParaRPr sz="2100"/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27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Strategies of Dimensionality Reduction cont.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2.1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 What are Datasets?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Datasets for Machine Learning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838275"/>
            <a:ext cx="85206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is information in any form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Features are attributes of data that hold information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grouped together in a logical manner is called a dataset</a:t>
            </a:r>
            <a:r>
              <a:rPr lang="en" sz="2200"/>
              <a:t>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Datasets are a collection of examples used to train ML algorithms</a:t>
            </a:r>
            <a:endParaRPr sz="22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13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and Datasets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2.1. What are Datasets?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Datasets for Machine Learning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685875"/>
            <a:ext cx="85206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Text data, also called a </a:t>
            </a:r>
            <a:r>
              <a:rPr i="1" lang="en" sz="2200"/>
              <a:t>corpus</a:t>
            </a:r>
            <a:endParaRPr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Image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Audio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Video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Numeric data</a:t>
            </a:r>
            <a:endParaRPr sz="22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in datasets can be of many forms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2.1. What are Datasets?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Datasets for Machine Learning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90850" y="2337325"/>
            <a:ext cx="85206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To train a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To evaluate a model</a:t>
            </a:r>
            <a:endParaRPr sz="22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490850" y="162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2 main purposes of datasets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Where do I find </a:t>
            </a:r>
            <a:r>
              <a:rPr b="1" lang="en" sz="4300"/>
              <a:t>Datasets?</a:t>
            </a:r>
            <a:endParaRPr b="1"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2.2. Where do I find Datasets?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More Sources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494625"/>
            <a:ext cx="8520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Datasets can be gathered from a </a:t>
            </a:r>
            <a:r>
              <a:rPr lang="en" sz="2200"/>
              <a:t>variety</a:t>
            </a:r>
            <a:r>
              <a:rPr lang="en" sz="2200"/>
              <a:t> of sources, some common sources are: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Kaggle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https://www.kaggle.com/datasets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Google Dataset Search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https://datasetsearch.research.google.com</a:t>
            </a:r>
            <a:r>
              <a:rPr lang="en" sz="2200" u="sng">
                <a:solidFill>
                  <a:schemeClr val="hlink"/>
                </a:solidFill>
                <a:hlinkClick r:id="rId6"/>
              </a:rPr>
              <a:t>/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Amazon Web Services Datasets </a:t>
            </a:r>
            <a:r>
              <a:rPr lang="en" sz="2200" u="sng">
                <a:solidFill>
                  <a:schemeClr val="hlink"/>
                </a:solidFill>
                <a:hlinkClick r:id="rId7"/>
              </a:rPr>
              <a:t>https://registry.opendata.aws/</a:t>
            </a: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can </a:t>
            </a:r>
            <a:r>
              <a:rPr lang="en" sz="2200"/>
              <a:t>even </a:t>
            </a:r>
            <a:r>
              <a:rPr b="1" lang="en" sz="2200"/>
              <a:t>create your own dataset</a:t>
            </a:r>
            <a:endParaRPr b="1" sz="22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Types</a:t>
            </a:r>
            <a:r>
              <a:rPr lang="en" sz="4300"/>
              <a:t> of Data.</a:t>
            </a:r>
            <a:endParaRPr b="1" sz="4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2.3. Types of Data.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Types of Data in Machine Learning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28575"/>
            <a:ext cx="8520600" cy="3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is called </a:t>
            </a:r>
            <a:r>
              <a:rPr b="1" lang="en" sz="2100"/>
              <a:t>quantitative</a:t>
            </a:r>
            <a:r>
              <a:rPr lang="en" sz="2100"/>
              <a:t> if it is measured by </a:t>
            </a:r>
            <a:r>
              <a:rPr b="1" lang="en" sz="2100"/>
              <a:t>numbers</a:t>
            </a:r>
            <a:r>
              <a:rPr lang="en" sz="2100"/>
              <a:t> and has a </a:t>
            </a:r>
            <a:r>
              <a:rPr b="1" lang="en" sz="2100"/>
              <a:t>magnitude</a:t>
            </a:r>
            <a:r>
              <a:rPr lang="en" sz="2100"/>
              <a:t>. These can be further broken down to:</a:t>
            </a:r>
            <a:endParaRPr sz="21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100"/>
              <a:t>Discrete Data - Refers to numeric data that are </a:t>
            </a:r>
            <a:r>
              <a:rPr b="1" lang="en" sz="2100"/>
              <a:t>whole numbers </a:t>
            </a:r>
            <a:r>
              <a:rPr i="1" lang="en" sz="2100"/>
              <a:t>(</a:t>
            </a:r>
            <a:r>
              <a:rPr i="1" lang="en" sz="1600"/>
              <a:t>Discrete numbers == Whole Numbers)</a:t>
            </a:r>
            <a:endParaRPr i="1" sz="16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Example: Number of students in a class is 34 or 40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Continuous Data - Refers to numeric data that can be expressed in a </a:t>
            </a:r>
            <a:r>
              <a:rPr b="1" lang="en" sz="2100"/>
              <a:t>decimal format</a:t>
            </a:r>
            <a:endParaRPr b="1" sz="2100"/>
          </a:p>
          <a:p>
            <a:pPr indent="-361950" lvl="1" marL="914400" rtl="0" algn="l">
              <a:spcBef>
                <a:spcPts val="1000"/>
              </a:spcBef>
              <a:spcAft>
                <a:spcPts val="1000"/>
              </a:spcAft>
              <a:buSzPts val="2100"/>
              <a:buChar char="○"/>
            </a:pPr>
            <a:r>
              <a:rPr lang="en" sz="2100"/>
              <a:t>Example: Weight, Time, Distance. Such as 75.3 kg </a:t>
            </a:r>
            <a:endParaRPr sz="2100"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Quantitative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