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BB23EB-D489-4EC1-8F67-FA9084082022}">
  <a:tblStyle styleId="{F7BB23EB-D489-4EC1-8F67-FA9084082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0d6e2a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0d6e2a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d6e2a7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d6e2a7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0d6e2a7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0d6e2a7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d6e2a71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d6e2a71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d6e2a71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d6e2a7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0d6e2a7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0d6e2a7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b682f4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b682f4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b682f40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b682f40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b682f40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b682f40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682f40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b682f40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682f40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b682f40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0d6e2a7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0d6e2a7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b682f40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b682f40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b682f40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b682f40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0d6e2a7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0d6e2a7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0d6e2a7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0d6e2a7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d6e2a7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d6e2a7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0d6e2a7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0d6e2a7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d6e2a7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d6e2a7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d6e2a7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d6e2a7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d6e2a7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d6e2a7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ml-one-hot-encoding-of-datasets-in-pyth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ml-one-hot-encoding-of-datasets-in-pyth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eeksforgeeks.org/ml-one-hot-encoding-of-datasets-in-pyth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sforgeeks.org/ml-feature-scaling-part-2/" TargetMode="External"/><Relationship Id="rId4" Type="http://schemas.openxmlformats.org/officeDocument/2006/relationships/hyperlink" Target="https://www.geeksforgeeks.org/ml-feature-scaling-part-2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ml-feature-scaling-part-2/" TargetMode="External"/><Relationship Id="rId4" Type="http://schemas.openxmlformats.org/officeDocument/2006/relationships/hyperlink" Target="https://www.geeksforgeeks.org/ml-feature-scaling-part-2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eeksforgeeks.org/ml-feature-scaling-part-2/" TargetMode="External"/><Relationship Id="rId4" Type="http://schemas.openxmlformats.org/officeDocument/2006/relationships/hyperlink" Target="https://www.geeksforgeeks.org/ml-feature-scaling-part-2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eeksforgeeks.org/ml-feature-scaling-part-2/" TargetMode="External"/><Relationship Id="rId4" Type="http://schemas.openxmlformats.org/officeDocument/2006/relationships/hyperlink" Target="https://www.geeksforgeeks.org/ml-feature-scaling-part-2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eeksforgeeks.org/ml-feature-scaling-part-2/" TargetMode="External"/><Relationship Id="rId4" Type="http://schemas.openxmlformats.org/officeDocument/2006/relationships/hyperlink" Target="https://www.geeksforgeeks.org/ml-feature-scaling-part-2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bm.com/topics/machine-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bm.com/topics/machine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ml-label-encoding-of-datasets-in-pyth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ml-label-encoding-of-datasets-in-pyth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ml-one-hot-encoding-of-datasets-i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343607" y="2231875"/>
            <a:ext cx="680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Advanced</a:t>
            </a:r>
            <a:endParaRPr b="1" sz="4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Data Handling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43600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It’s getting intense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508000" y="179075"/>
            <a:ext cx="3034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lt1"/>
                </a:solidFill>
              </a:rPr>
              <a:t>3</a:t>
            </a:r>
            <a:endParaRPr b="1" sz="4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3.3. One-Hot Encoding.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One Hot Encoding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{F7BB23EB-D489-4EC1-8F67-FA9084082022}</a:tableStyleId>
              </a:tblPr>
              <a:tblGrid>
                <a:gridCol w="1105050"/>
                <a:gridCol w="97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Fruit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p22"/>
          <p:cNvGraphicFramePr/>
          <p:nvPr/>
        </p:nvGraphicFramePr>
        <p:xfrm>
          <a:off x="40138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{F7BB23EB-D489-4EC1-8F67-FA9084082022}</a:tableStyleId>
              </a:tblPr>
              <a:tblGrid>
                <a:gridCol w="1044425"/>
                <a:gridCol w="1044425"/>
                <a:gridCol w="1044425"/>
                <a:gridCol w="104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mango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orange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</a:t>
                      </a:r>
                      <a:r>
                        <a:rPr b="1" lang="en"/>
                        <a:t>rice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949150" y="949150"/>
            <a:ext cx="2078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Original Data</a:t>
            </a:r>
            <a:endParaRPr b="1"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4013800" y="949150"/>
            <a:ext cx="3646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One-Hot Encoded</a:t>
            </a:r>
            <a:r>
              <a:rPr b="1" lang="en" sz="1800"/>
              <a:t> Data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3.3. One-Hot Encoding.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One Hot Encoding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898550"/>
            <a:ext cx="85206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Avoids the problem of ordinality after encoding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Allows the use of categorical variables in models that require numerical inputs</a:t>
            </a:r>
            <a:endParaRPr sz="22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12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Advantages of One-Hot Encoding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3.3. One-Hot Encoding.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One Hot Encoding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17825"/>
            <a:ext cx="85206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Increased dimensionality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Additional columns created for each category which makes the data complex and harder to train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Sparse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Most observations in the </a:t>
            </a:r>
            <a:r>
              <a:rPr lang="en" sz="2200"/>
              <a:t>columns created will be 0</a:t>
            </a:r>
            <a:endParaRPr sz="22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Disadvantages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of One-Hot Encoding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3</a:t>
            </a:r>
            <a:r>
              <a:rPr lang="en" sz="4300"/>
              <a:t>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Feature Scaling</a:t>
            </a:r>
            <a:r>
              <a:rPr lang="en" sz="4300"/>
              <a:t>.</a:t>
            </a:r>
            <a:endParaRPr sz="4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3.4. Feature Scaling.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Scaling Part 1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Scaling Part 1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17825"/>
            <a:ext cx="8520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Featuring scaling is transforming features to a similar scale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needed for algorithms sensitive to scaling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 of such algorithms are: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K-means clustering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Support Vector Machines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Neural Networks</a:t>
            </a:r>
            <a:endParaRPr sz="2200"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Feature Scaling?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3.4. Feature Scaling.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Scaling Part 1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Scaling Part 1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617825"/>
            <a:ext cx="8520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Beneficial when we know the bounds of the data and the need values are between 0 and 1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</a:t>
            </a:r>
            <a:endParaRPr sz="2200"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Feature Scaling Method: Normalization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77525" y="2981875"/>
            <a:ext cx="7552800" cy="1290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from sklearn.preprocessing import MinMaxScaler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scaler = MinMaxScaler()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data_scaled = scaler.fit_transform(data)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3.4. Feature Scaling.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Scaling Part 1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Scaling Part 1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617825"/>
            <a:ext cx="8520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Beneficial when data has a Gaussian distribution.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Feature Scaling Method: Z-score normalization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777525" y="2524675"/>
            <a:ext cx="7552800" cy="1290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data_scaled = scaler.fit_transform(data)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3.4. Feature Scaling.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Scaling Part 1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Scaling Part 1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617825"/>
            <a:ext cx="8520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Beneficial when absolute values are required.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</a:t>
            </a:r>
            <a:endParaRPr sz="2200"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Feature Scaling Method: Max Absolute Scaling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777525" y="2524675"/>
            <a:ext cx="7552800" cy="1290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from sklearn.preprocessing import MaxAbsScaler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scaler = MaxAbsScaler()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data_scaled = scaler.fit_transform(data)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3.4. Feature Scaling.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Scaling Part 1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Scaling Part 1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617825"/>
            <a:ext cx="8520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Beneficial when data is a vector and we need to consider the cosine similarity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</a:t>
            </a:r>
            <a:endParaRPr sz="2200"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Feature Scaling Method: L2 normalization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777525" y="3058075"/>
            <a:ext cx="7552800" cy="1290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from sklearn.preprocessing import Normalizer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scaler = Normalizer()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data_scaled = scaler.fit_transform(data)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3.5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</a:t>
            </a:r>
            <a:r>
              <a:rPr b="1" lang="en" sz="4300"/>
              <a:t> Visualization </a:t>
            </a:r>
            <a:r>
              <a:rPr lang="en" sz="4300"/>
              <a:t>Techniques.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3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</a:t>
            </a:r>
            <a:r>
              <a:rPr b="1" lang="en" sz="4300"/>
              <a:t>Data E</a:t>
            </a:r>
            <a:r>
              <a:rPr b="1" lang="en" sz="4300"/>
              <a:t>ncoding?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3.5. Data Visualization.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617825"/>
            <a:ext cx="85206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often hides patterns that can be found if visualized correctly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especially helpful if the data in question is novel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Visualization also helps catch issues in data that might not seem apparent in any other way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use a lot of libraries to visualize data. Best shown through code</a:t>
            </a:r>
            <a:endParaRPr sz="2200"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9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Visualize Data?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What is Data Encoding?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799875"/>
            <a:ext cx="85206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we have a dataset ready and preprocessed we can start to feed it to the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However, it cannot be that direct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all know that computers only understand 1s and 0s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Similarly, models can only understand </a:t>
            </a:r>
            <a:r>
              <a:rPr b="1" lang="en" sz="2200"/>
              <a:t>encoded data</a:t>
            </a:r>
            <a:endParaRPr b="1" sz="2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9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 intuitive understanding of Encoding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3.1. What is Data Encoding?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19150"/>
            <a:ext cx="85206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 it comes to the ways to encode data, the list does not end.</a:t>
            </a:r>
            <a:br>
              <a:rPr lang="en" sz="2200"/>
            </a:br>
            <a:r>
              <a:rPr lang="en" sz="2200"/>
              <a:t>We will cover two ways of encoding categorical data to demonstrate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Label Encoding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One Hot Encoding</a:t>
            </a:r>
            <a:endParaRPr sz="22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81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 of Encoding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3.2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Label </a:t>
            </a:r>
            <a:r>
              <a:rPr b="1" lang="en" sz="4300"/>
              <a:t>Encoding.</a:t>
            </a:r>
            <a:endParaRPr b="1"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3.2. Label Encoding.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More about label encoding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56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Label Encoding allows us to convert categorical data into numerical representations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column </a:t>
            </a:r>
            <a:r>
              <a:rPr lang="en" sz="2200"/>
              <a:t>that</a:t>
            </a:r>
            <a:r>
              <a:rPr lang="en" sz="2200"/>
              <a:t> measures feature as high, medium, low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To preserve meaning of the ordinal values we encode as: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High = 3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Medium = 2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Low = 1</a:t>
            </a:r>
            <a:endParaRPr sz="22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Label Encoding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3.2. Label Encoding.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More about label encoding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056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unique number assigned may lead to a </a:t>
            </a:r>
            <a:r>
              <a:rPr lang="en" sz="2200"/>
              <a:t>priority</a:t>
            </a:r>
            <a:r>
              <a:rPr lang="en" sz="2200"/>
              <a:t> issue during training the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label with a high value could we wrongly </a:t>
            </a:r>
            <a:r>
              <a:rPr lang="en" sz="2200"/>
              <a:t>perceived</a:t>
            </a:r>
            <a:r>
              <a:rPr lang="en" sz="2200"/>
              <a:t> to have high priority than a label having a lower value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Example: If we have 3 countries Canada, America, Mexico and we label encode them as 0, 1, 2. It could be </a:t>
            </a:r>
            <a:r>
              <a:rPr lang="en" sz="2200"/>
              <a:t>interpreted that Mexico has high priority even though that is not meanigful</a:t>
            </a:r>
            <a:endParaRPr sz="2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Limitations of Label Encoding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3.3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One-Hot</a:t>
            </a:r>
            <a:r>
              <a:rPr lang="en" sz="4300"/>
              <a:t> </a:t>
            </a:r>
            <a:r>
              <a:rPr lang="en" sz="4300"/>
              <a:t>Encoding.</a:t>
            </a:r>
            <a:endParaRPr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3.3. One-Hot Encoding.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One Hot Encoding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898550"/>
            <a:ext cx="85206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“One-Hot” refers to the idea that each category of data is made into a series where the category that is true is set to 1 and the rest are 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best understood through an example</a:t>
            </a:r>
            <a:endParaRPr sz="22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2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One-Hot Encoding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