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e8cd46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e8cd46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f3e62f5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f3e62f5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f3e62f5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f3e62f5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3e62f57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f3e62f57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f3e62f5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f3e62f5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f3e62f5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f3e62f5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3e62f5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3e62f5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f3e62f57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f3e62f57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f3e62f5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f3e62f5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f3e62f57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f3e62f57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f3e62f57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f3e62f57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be8cd4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be8cd4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f3e62f5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f3e62f5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f3e62f57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f3e62f57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f3e62f57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f3e62f57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f3e62f57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f3e62f57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f3e62f57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f3e62f57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f3e62f57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f3e62f57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f3e62f57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f3e62f57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f3e62f57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f3e62f57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f3e62f57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f3e62f57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f3e62f57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f3e62f57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be8cd46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be8cd46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3e62f57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3e62f57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f3e62f57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f3e62f5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f3e62f57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f3e62f57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f3e62f57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f3e62f57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e656d3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e656d3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e656d3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e656d3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e656d36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e656d36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e656d36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e656d36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e656d36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e656d36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e656d36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e656d36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f3e62f57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f3e62f57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e656d36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e656d36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e656d36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e656d36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e656d36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e656d36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e656d36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e656d36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e656d36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e656d36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e656d36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e656d36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5e656d36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5e656d36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e656d36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e656d36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e656d361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5e656d361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e656d361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5e656d36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3e62f57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3e62f57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e656d361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e656d36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e656d36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e656d36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e656d361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5e656d361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e656d361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5e656d361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e656d361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e656d361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7f3e62f57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7f3e62f57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7be8cd46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7be8cd46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3e62f5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3e62f5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3e62f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3e62f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3e62f5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f3e62f5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3e62f57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3e62f57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atacamp.com/tutorial/unveiling-the-magic-of-statistical-machine-learn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292907" y="2231875"/>
            <a:ext cx="680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Statistical Machine Learning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92900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First steps into Data Science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508000" y="179075"/>
            <a:ext cx="3034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lt1"/>
                </a:solidFill>
              </a:rPr>
              <a:t>4</a:t>
            </a:r>
            <a:endParaRPr b="1" sz="40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Linear Regression works best when there is a linear relationship between the predictors and the 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Regression tasks predict a value based on input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Works best when: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Residuals are normally distributed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Residuals have constant variance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Things to note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Linear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sklearn.linear_model import LogisticRegression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sklearn.datasets import load_breast_cancer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Load a sample dataset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load_breast_cancer(return_X_y=True)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test_size=0.2)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 the model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clf = LogisticRegression(max_iter=5000)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clf.fit(X_train,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Make predictions on test data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predictions = clf.predict(X_test</a:t>
            </a: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Linear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Linear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205642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Mean Square Error (MSE): Average squared difference between actual and predicted values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Adjust model parameters to minimize MSE</a:t>
            </a:r>
            <a:endParaRPr sz="2200"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3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Cost Function in Linear Regression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Logistic</a:t>
            </a:r>
            <a:r>
              <a:rPr b="1" lang="en" sz="4300"/>
              <a:t> </a:t>
            </a:r>
            <a:r>
              <a:rPr lang="en" sz="4300"/>
              <a:t>Regression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4.3. Logistic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Linear Regression is good for predicting </a:t>
            </a:r>
            <a:r>
              <a:rPr lang="en" sz="2200"/>
              <a:t>continuous</a:t>
            </a:r>
            <a:r>
              <a:rPr lang="en" sz="2200"/>
              <a:t> value but not much else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Logistic Regression predicts the probability of </a:t>
            </a:r>
            <a:r>
              <a:rPr lang="en" sz="2200"/>
              <a:t>occurrence</a:t>
            </a:r>
            <a:r>
              <a:rPr lang="en" sz="2200"/>
              <a:t> of an event by fitting data to a logistic curve</a:t>
            </a:r>
            <a:endParaRPr sz="22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Logistic Regression?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4.3.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Logistic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1014413"/>
            <a:ext cx="69056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872963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Binary Outcome: </a:t>
            </a:r>
            <a:r>
              <a:rPr lang="en" sz="2200"/>
              <a:t>When the dependent variable is binary (e.g., spam or not spam, churn or not churn).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Probabilistic Results: </a:t>
            </a:r>
            <a:r>
              <a:rPr lang="en" sz="2200"/>
              <a:t>When you need to know the probability of your output. Logistic regression doesn’t just give a binary outcome, it gives the probability of that outcome.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Feature Importance: </a:t>
            </a:r>
            <a:r>
              <a:rPr lang="en" sz="2200"/>
              <a:t>Similar to linear regression, logistic regression provides coefficients that can help in understanding the influence of features.</a:t>
            </a:r>
            <a:endParaRPr b="1" sz="2200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4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use Logistic Regression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4.3. Logistic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sklearn.linear_model import LogisticRegression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sklearn.datasets import load_breast_cancer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Load a sample dataset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load_breast_cancer(return_X_y=True)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test_size=0.2)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 the model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clf = LogisticRegression(max_iter=5000)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clf.fit(X_train,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Make predictions on test data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predictions = clf.predict(X_test)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4.3.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Logistic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4.3. Logistic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205642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Log-Loss: </a:t>
            </a:r>
            <a:r>
              <a:rPr lang="en" sz="2200"/>
              <a:t>Measure</a:t>
            </a:r>
            <a:r>
              <a:rPr lang="en" sz="2200"/>
              <a:t> the performance of a classification model whose output probability value is between 0 and 1</a:t>
            </a:r>
            <a:endParaRPr sz="2200"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13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Cost Function in Logistic Regression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Decision</a:t>
            </a:r>
            <a:r>
              <a:rPr b="1" lang="en" sz="4300"/>
              <a:t> </a:t>
            </a:r>
            <a:r>
              <a:rPr lang="en" sz="4300"/>
              <a:t>Trees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Statistical</a:t>
            </a:r>
            <a:r>
              <a:rPr lang="en" sz="4300"/>
              <a:t> Machine Learning.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4.4. Decision Trees.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2031850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Decision Trees split data into subsets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process is repeated recursively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Results in a tree-like model of </a:t>
            </a:r>
            <a:r>
              <a:rPr lang="en" sz="2200"/>
              <a:t>decisions</a:t>
            </a:r>
            <a:endParaRPr sz="2200"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132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4.4. Decision Trees.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2031850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Root Node: Represents the entire dataset, gets divided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Decision Node: When a sub-node splits into further sub-nodes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Leaf Node: Nodes that contain the decision to be taken</a:t>
            </a:r>
            <a:endParaRPr sz="2200"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32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Components of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Decision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Trees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4.4. Decision Trees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13" y="164700"/>
            <a:ext cx="6017576" cy="436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4.4. Decision Trees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327350"/>
            <a:ext cx="85206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Impurity</a:t>
            </a:r>
            <a:r>
              <a:rPr lang="en" sz="2200"/>
              <a:t>: Measures how often a randomly chosen element would be incorrectly classified.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Entropy</a:t>
            </a:r>
            <a:r>
              <a:rPr lang="en" sz="2200"/>
              <a:t>: Measures randomness or unpredictability in the dataset.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Information Gain</a:t>
            </a:r>
            <a:r>
              <a:rPr lang="en" sz="2200"/>
              <a:t>: The entropy of the original dataset minus the weighted average entropy of the split datasets.</a:t>
            </a:r>
            <a:endParaRPr sz="2200"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69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Splitting Criteria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4.4. Decision Trees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327350"/>
            <a:ext cx="85206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Overfitting: </a:t>
            </a:r>
            <a:r>
              <a:rPr lang="en" sz="2200"/>
              <a:t>When a model captures noise in the training data and performs poorly on new, unseen data.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Complex Trees: </a:t>
            </a:r>
            <a:r>
              <a:rPr lang="en" sz="2200"/>
              <a:t>Trees that are too deep can capture noise.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Pruning: </a:t>
            </a:r>
            <a:r>
              <a:rPr lang="en" sz="2200"/>
              <a:t>Process of reducing the size of a tree by turning some branch nodes into leaf nodes to reduce complexity.</a:t>
            </a:r>
            <a:endParaRPr sz="2200"/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69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Overfitting Issue in Decision Trees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872963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Non-linear Relationships: </a:t>
            </a:r>
            <a:r>
              <a:rPr lang="en" sz="2200"/>
              <a:t>Decision trees can capture </a:t>
            </a:r>
            <a:r>
              <a:rPr lang="en" sz="2200"/>
              <a:t>nonlinear</a:t>
            </a:r>
            <a:r>
              <a:rPr lang="en" sz="2200"/>
              <a:t> relationships between features and the target variable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Interpretability: </a:t>
            </a:r>
            <a:r>
              <a:rPr lang="en" sz="2200"/>
              <a:t>They are easy to visualize and understand, making them great for deriving insights and rules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Categorical Input Features: </a:t>
            </a:r>
            <a:r>
              <a:rPr lang="en" sz="2200"/>
              <a:t>They handle categorical variables easily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Feature Interactions: </a:t>
            </a:r>
            <a:r>
              <a:rPr lang="en" sz="2200"/>
              <a:t>Decision trees can inherently capture interactions between features</a:t>
            </a:r>
            <a:endParaRPr sz="2200"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24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use Decision Trees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4.4. Decision Trees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sklearn.tree import DecisionTreeClassifier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sklearn.datasets import load_iris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Load a sample dataset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load_iris(return_X_y=True)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test_size=0.2)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 the model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 = DecisionTreeClassifier()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tree.fit(X_train,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Make predictions on test data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predictions = tree.predict(X_test)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4.4. Decision Trees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4.5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Random Forest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4.5. Random Forests.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Random Forests are an ensemble of </a:t>
            </a:r>
            <a:r>
              <a:rPr lang="en" sz="2200"/>
              <a:t>decision trees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tree in a Random Forest is trained on a random subset of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Bagging: A feature of Random Forests that aggregates decision of individual trees and reduces variance</a:t>
            </a:r>
            <a:endParaRPr sz="2200"/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4.5. Random Forests.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085725"/>
            <a:ext cx="85206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Reduction in Overfitting</a:t>
            </a:r>
            <a:r>
              <a:rPr lang="en" sz="2200"/>
              <a:t>: Diversity among trees reduces chances of overfitting.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Feature Importance</a:t>
            </a:r>
            <a:r>
              <a:rPr lang="en" sz="2200"/>
              <a:t>: Ability to rank features based on their importance in making predictions.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Handling Missing Values</a:t>
            </a:r>
            <a:r>
              <a:rPr lang="en" sz="2200"/>
              <a:t>: Can handle missing data without explicit imputation.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Generalization</a:t>
            </a:r>
            <a:r>
              <a:rPr lang="en" sz="2200"/>
              <a:t>: Often generalizes better to new data than individual trees.</a:t>
            </a:r>
            <a:endParaRPr sz="2200"/>
          </a:p>
        </p:txBody>
      </p:sp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51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Advantages of Random Forests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Statistical Machine Learning.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Intro to statistical ML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Statistical Machine Learning emphasizes on the statistical properties of datasets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most commonly used where predictions are paramount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Stock Market forecasting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Medical Diagnosis</a:t>
            </a:r>
            <a:endParaRPr sz="22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Statistical Machine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4.5. Random Forests.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450" y="391363"/>
            <a:ext cx="5703088" cy="436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4.5. Random Forests.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311700" y="1806675"/>
            <a:ext cx="85206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Interpretability: </a:t>
            </a:r>
            <a:r>
              <a:rPr lang="en" sz="2200"/>
              <a:t>Harder to interpret than a single decision tree.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Computation: </a:t>
            </a:r>
            <a:r>
              <a:rPr lang="en" sz="2200"/>
              <a:t>Requires more computational resources.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Forest Size: </a:t>
            </a:r>
            <a:r>
              <a:rPr lang="en" sz="2200"/>
              <a:t>Need to choose the number of trees (more isn't always better).</a:t>
            </a:r>
            <a:endParaRPr sz="2200"/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115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Disadvantages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of Random Forests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872963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200"/>
              <a:t>High Accuracy: </a:t>
            </a:r>
            <a:r>
              <a:rPr lang="en" sz="2200"/>
              <a:t>When performance is a primary concern. Random forests generally yield better accuracy than individual decision trees.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2200"/>
              <a:t>Feature Importance: </a:t>
            </a:r>
            <a:r>
              <a:rPr lang="en" sz="2200"/>
              <a:t>Random forests can rank features based on their importance in making accurate predictions.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2200"/>
              <a:t>Handling Overfitting: </a:t>
            </a:r>
            <a:r>
              <a:rPr lang="en" sz="2200"/>
              <a:t>Random Forests, through bagging, tend to reduce the overfitting that can be observed with individual decision trees.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2200"/>
              <a:t>Handling Large Data: </a:t>
            </a:r>
            <a:r>
              <a:rPr lang="en" sz="2200"/>
              <a:t>They can handle datasets with a higher dimensionality and can manage missing values.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n" sz="2200"/>
              <a:t>Non-linear Data: </a:t>
            </a:r>
            <a:r>
              <a:rPr lang="en" sz="2200"/>
              <a:t>They can capture non-linear feature interactions.</a:t>
            </a:r>
            <a:endParaRPr sz="2200"/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24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use Random Forests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4.5. Random Forests.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sklearn.ensemble import RandomForestClassifier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sklearn.datasets import load_digits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Load a sample dataset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load_digits(return_X_y=True)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test_size=0.2)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 the model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forest = RandomForestClassifier(n_estimators=100)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forest.fit(X_train,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Make predictions on test data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predictions = forest.predict(X_test)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5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4.5. Random Forests.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4.6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Support</a:t>
            </a:r>
            <a:r>
              <a:rPr b="1" lang="en" sz="4300"/>
              <a:t> </a:t>
            </a:r>
            <a:r>
              <a:rPr lang="en" sz="4300"/>
              <a:t>Vector Machines</a:t>
            </a:r>
            <a:r>
              <a:rPr b="1" lang="en" sz="4300"/>
              <a:t> (SVM)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4.6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Support Vector Machines.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SVM is a supervised ML algorithm which can be used for both classification or regression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performs classification by finding the hyperplane that best divides dataset into classes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Hyperplane: a generalized plane in different dimensions</a:t>
            </a:r>
            <a:endParaRPr sz="2200"/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Support Vector Machines (SVM)?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4.6. Support Vector Machines.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050" y="826349"/>
            <a:ext cx="6205901" cy="34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311700" y="2144746"/>
            <a:ext cx="85206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Text Classification problems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there is a need of margin separation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Complex datasets where linear separation is not obvious</a:t>
            </a:r>
            <a:endParaRPr sz="2200"/>
          </a:p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15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Ideal Situations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4.6. Support Vector Machines.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2144746"/>
            <a:ext cx="85206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Inefficient on large datasets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Sensitive to noise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Requires fine-tuning using parameters such as the kernel</a:t>
            </a:r>
            <a:endParaRPr sz="2200"/>
          </a:p>
        </p:txBody>
      </p:sp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0"/>
          <p:cNvSpPr txBox="1"/>
          <p:nvPr>
            <p:ph type="title"/>
          </p:nvPr>
        </p:nvSpPr>
        <p:spPr>
          <a:xfrm>
            <a:off x="311700" y="15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Drawbacks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4.6. Support Vector Machines.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311700" y="2144746"/>
            <a:ext cx="85206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Large datasets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Datasets with a lot of noise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there is no clear margin or separation</a:t>
            </a:r>
            <a:endParaRPr sz="2200"/>
          </a:p>
        </p:txBody>
      </p:sp>
      <p:sp>
        <p:nvSpPr>
          <p:cNvPr id="359" name="Google Shape;3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1"/>
          <p:cNvSpPr txBox="1"/>
          <p:nvPr>
            <p:ph type="title"/>
          </p:nvPr>
        </p:nvSpPr>
        <p:spPr>
          <a:xfrm>
            <a:off x="311700" y="15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avoid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4.6. Support Vector Machines.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4.1.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 far we have understood how to handle the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Now we use the dataset to map out a problem to solve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Example: Given data (X,Y) where X is input and Y is output, what function can be a good predictor of F(X)=Y 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where ML models come into play</a:t>
            </a:r>
            <a:endParaRPr sz="22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 the framework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sklearn.svm import SVC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Feature scaling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 = scaler.fit_transform(X_train)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X_test = scaler.transform(X_test)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Training SVM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svm = SVC(kernel='linear', C=1)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svm.fit(X_train,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Prediction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y_pred = svm.predict(X_test)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5">
              <a:solidFill>
                <a:schemeClr val="dk1"/>
              </a:solidFill>
            </a:endParaRPr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0" name="Google Shape;370;p5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4.6. Support Vector Machines.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4.7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K-Nearest Neighbors</a:t>
            </a:r>
            <a:r>
              <a:rPr b="1" lang="en" sz="4300"/>
              <a:t> (KNN)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4.7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K-Nearest Neighbours.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KNN is a non-parametric, lazy learning algorithm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assumes the similarity between the new data input with the available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Then assigns the new data into the category that is most similar to the available data categories</a:t>
            </a:r>
            <a:endParaRPr sz="2200"/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4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KNN?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4.7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K-Nearest Neighbours.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50" y="140875"/>
            <a:ext cx="5004307" cy="4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4.7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K-Nearest Neighbours.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311700" y="204742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the dataset is relatively small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data has little noise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data has decision boundaries are very irregular</a:t>
            </a:r>
            <a:endParaRPr sz="2200"/>
          </a:p>
        </p:txBody>
      </p:sp>
      <p:sp>
        <p:nvSpPr>
          <p:cNvPr id="399" name="Google Shape;39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6"/>
          <p:cNvSpPr txBox="1"/>
          <p:nvPr>
            <p:ph type="title"/>
          </p:nvPr>
        </p:nvSpPr>
        <p:spPr>
          <a:xfrm>
            <a:off x="311700" y="13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Ideal Situations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4.7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K-Nearest Neighbours.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57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KNNs becomes significantly slower as the number of examples grows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sensitive to irrelevant or redundant features as all features contribute to the similarity</a:t>
            </a:r>
            <a:endParaRPr sz="2200"/>
          </a:p>
        </p:txBody>
      </p:sp>
      <p:sp>
        <p:nvSpPr>
          <p:cNvPr id="407" name="Google Shape;40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7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Drawbacks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4.7. K-Nearest Neighbours.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2105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the dataset is relatively large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data has high number of dimensions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Dataset has a ton of noise</a:t>
            </a:r>
            <a:endParaRPr sz="2200"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8"/>
          <p:cNvSpPr txBox="1"/>
          <p:nvPr>
            <p:ph type="title"/>
          </p:nvPr>
        </p:nvSpPr>
        <p:spPr>
          <a:xfrm>
            <a:off x="311700" y="139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avoid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sklearn.neighbors import KNeighborsClassifier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Train/test split remains the same as the previous code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Training KNN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knn = KNeighborsClassifier(n_neighbors=3)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knn.fit(X_train,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Prediction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y_pred = knn.predict(X_test)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Print accuracy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print("KNN Accuracy:", sum(y_test == y_pred) / len(y_test))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9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4.7. K-Nearest Neighbours.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60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4.8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Gradient</a:t>
            </a:r>
            <a:r>
              <a:rPr lang="en" sz="4300"/>
              <a:t> Boosting Algorithms.</a:t>
            </a:r>
            <a:endParaRPr b="1" sz="43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4.8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 Gradient Boosting Algorithm.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316050"/>
            <a:ext cx="85206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Gradient Boosting is a boosting algorithm that combines several weak learners into strong learners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an ensemble method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Initialization: Begins with a simple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Residuals: It builds a sequence of trees where each new tree corrects the errors of its predecessors</a:t>
            </a:r>
            <a:endParaRPr sz="2200"/>
          </a:p>
        </p:txBody>
      </p:sp>
      <p:sp>
        <p:nvSpPr>
          <p:cNvPr id="438" name="Google Shape;43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1"/>
          <p:cNvSpPr txBox="1"/>
          <p:nvPr>
            <p:ph type="title"/>
          </p:nvPr>
        </p:nvSpPr>
        <p:spPr>
          <a:xfrm>
            <a:off x="311700" y="74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Gradient Boosting Algorithms?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4.1.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Models play the role of the </a:t>
            </a:r>
            <a:r>
              <a:rPr lang="en" sz="2200"/>
              <a:t>function that is “fitted” onto the dataset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model takes in data X and predicts an output 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evaluate the model with loss functions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Lets learn a few of those models today </a:t>
            </a:r>
            <a:endParaRPr sz="22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roles to models play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6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4.8. Gradient Boosting Algorithm.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7" name="Google Shape;4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01" y="714926"/>
            <a:ext cx="6338075" cy="34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2"/>
          <p:cNvSpPr txBox="1"/>
          <p:nvPr/>
        </p:nvSpPr>
        <p:spPr>
          <a:xfrm>
            <a:off x="1937175" y="276750"/>
            <a:ext cx="51543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Working of Gradient Boosting Algorithms</a:t>
            </a:r>
            <a:endParaRPr b="1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4.8. Gradient Boosting Algorithm.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63"/>
          <p:cNvSpPr txBox="1"/>
          <p:nvPr>
            <p:ph idx="1" type="body"/>
          </p:nvPr>
        </p:nvSpPr>
        <p:spPr>
          <a:xfrm>
            <a:off x="311700" y="204742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there is an unbalanced dataset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model performance is the primary concern</a:t>
            </a:r>
            <a:endParaRPr sz="2200"/>
          </a:p>
        </p:txBody>
      </p:sp>
      <p:sp>
        <p:nvSpPr>
          <p:cNvPr id="455" name="Google Shape;45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63"/>
          <p:cNvSpPr txBox="1"/>
          <p:nvPr>
            <p:ph type="title"/>
          </p:nvPr>
        </p:nvSpPr>
        <p:spPr>
          <a:xfrm>
            <a:off x="311700" y="13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Ideal Situations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4.8. Gradient Boosting Algorithm.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overfit on noisy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Requires careful tuning of parameters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Longer training time as trees are built sequentially</a:t>
            </a:r>
            <a:endParaRPr sz="2200"/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64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Drawbacks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4.8. Gradient Boosting Algorithm.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65"/>
          <p:cNvSpPr txBox="1"/>
          <p:nvPr>
            <p:ph idx="1" type="body"/>
          </p:nvPr>
        </p:nvSpPr>
        <p:spPr>
          <a:xfrm>
            <a:off x="311700" y="2105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training time is a constraint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Simple tasks where simple models can suffice</a:t>
            </a:r>
            <a:endParaRPr sz="2200"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type="title"/>
          </p:nvPr>
        </p:nvSpPr>
        <p:spPr>
          <a:xfrm>
            <a:off x="311700" y="139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avoid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187725"/>
            <a:ext cx="8520600" cy="318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sklearn.ensemble import GradientBoostingClassifier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Train/test split remains the same as the previous code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Training Gradient Boosting Classifier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gb = GradientBoostingClassifier(n_estimators=100, learning_rate=1.0, max_depth=1, random_state=42)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gb.fit(X_train, y_train)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Prediction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y_pred = gb.predict(X_test)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Print accuracy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5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print("Gradient Boosting Accuracy:", sum(y_test == y_pred) / len(y_test))</a:t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66"/>
          <p:cNvSpPr txBox="1"/>
          <p:nvPr>
            <p:ph type="title"/>
          </p:nvPr>
        </p:nvSpPr>
        <p:spPr>
          <a:xfrm>
            <a:off x="311700" y="6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1" name="Google Shape;481;p6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4.8. Gradient Boosting Algorithm.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06125"/>
            <a:ext cx="85206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In practice, model selection often requires evaluating multiple models on the data and comparing their performance using some evaluation metric (e.g., RMSE for regression, accuracy/precision/recall for classification). </a:t>
            </a:r>
            <a:endParaRPr i="1"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200"/>
              <a:t>It's also essential to consider the domain-specific context, as practical considerations might dictate which model to choose even if it's not the absolute best performer.</a:t>
            </a:r>
            <a:endParaRPr i="1" sz="2200"/>
          </a:p>
        </p:txBody>
      </p:sp>
      <p:sp>
        <p:nvSpPr>
          <p:cNvPr id="488" name="Google Shape;48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67"/>
          <p:cNvSpPr txBox="1"/>
          <p:nvPr>
            <p:ph type="title"/>
          </p:nvPr>
        </p:nvSpPr>
        <p:spPr>
          <a:xfrm>
            <a:off x="311700" y="47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Somethings to note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P.S.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68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Linear Regression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Linear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724575"/>
            <a:ext cx="85206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Linear Regression is one of the simplest and most widely  used  statistical technique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It’s goal is to model a relationship between a single dependent </a:t>
            </a:r>
            <a:r>
              <a:rPr lang="en" sz="2200"/>
              <a:t>variable</a:t>
            </a:r>
            <a:r>
              <a:rPr lang="en" sz="2200"/>
              <a:t> with one or more multiple independent variable</a:t>
            </a:r>
            <a:endParaRPr sz="2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0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Linear Regression?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73" y="611362"/>
            <a:ext cx="5850674" cy="36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Linear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Statistical Machine Learning.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872963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Nature of the Relationship</a:t>
            </a:r>
            <a:r>
              <a:rPr lang="en" sz="2200"/>
              <a:t>: When the relationship between the independent and dependent variable is believed to be linear.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Continuous Output</a:t>
            </a:r>
            <a:r>
              <a:rPr lang="en" sz="2200"/>
              <a:t>: When predicting values that are continuous (e.g., house prices, temperatures).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Interpretability</a:t>
            </a:r>
            <a:r>
              <a:rPr lang="en" sz="2200"/>
              <a:t>: When it's important to understand the influence of each feature on the output. Linear regression provides coefficients for each feature which indicate their relative importance.</a:t>
            </a:r>
            <a:endParaRPr sz="22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4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to use Linear Regression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4.2. Linear Regression.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