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784751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784751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84751b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784751b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84751b6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84751b6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84751b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784751b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84751b6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84751b6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784751b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784751b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84751b6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784751b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84751b6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784751b6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84751b6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84751b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784751b6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784751b6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84751b6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784751b6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784751b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784751b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84751b6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84751b6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784751b6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784751b6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784751b6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784751b6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784751b6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784751b6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784751b6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784751b6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84751b6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784751b6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784751b6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784751b6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784751b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784751b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784751b6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784751b6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784751b6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784751b6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784751b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784751b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e71254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e71254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e712543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e712543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e712543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e712543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e712543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e712543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e712543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e712543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784751b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784751b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784751b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784751b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84751b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84751b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784751b6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784751b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84751b6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84751b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784751b6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784751b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84751b6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84751b6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CNagzWilPZ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HaHsqDjWML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9vB5nzrL4h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gIx974WtVb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Forward &amp; Backward Propagation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Back &amp; Forth, </a:t>
            </a:r>
            <a:r>
              <a:rPr b="1" lang="en" sz="1900">
                <a:solidFill>
                  <a:schemeClr val="lt1"/>
                </a:solidFill>
              </a:rPr>
              <a:t>Back &amp; Forth, Back &amp; Forth…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0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9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Gradients.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Gradient is a vector containing all the partial derivative information of a function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</a:t>
            </a:r>
            <a:r>
              <a:rPr lang="en" sz="2200"/>
              <a:t>essential</a:t>
            </a:r>
            <a:r>
              <a:rPr lang="en" sz="2200"/>
              <a:t> for optimizing a neural network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Gradient in DL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Gradients.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891050"/>
            <a:ext cx="85206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Driving Optimization</a:t>
            </a:r>
            <a:r>
              <a:rPr lang="en" sz="2200"/>
              <a:t>: Gradients drive the optimization of neural networks by indicating the direction and rate of the fastest increase of a function.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Guiding Learning</a:t>
            </a:r>
            <a:r>
              <a:rPr lang="en" sz="2200"/>
              <a:t>: They guide the learning process by adjusting the model parameters (weights and biases) to minimize the loss function.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Facilitating Generalization</a:t>
            </a:r>
            <a:r>
              <a:rPr lang="en" sz="2200"/>
              <a:t>: By optimizing the model on the training data, gradients facilitate the generalization of the model to unseen data.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 sz="2200"/>
              <a:t>Enhancing Model Performance</a:t>
            </a:r>
            <a:r>
              <a:rPr lang="en" sz="2200"/>
              <a:t>: Proper utilization of gradients is essential for enhancing the predictive performance of deep learning models.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Pivotal Role of Gradients in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Gradients.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13658" l="9131" r="10411" t="12708"/>
          <a:stretch/>
        </p:blipFill>
        <p:spPr>
          <a:xfrm>
            <a:off x="1043450" y="1118725"/>
            <a:ext cx="6237325" cy="32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Leading to Optimization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Gradients.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891050"/>
            <a:ext cx="85206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Understanding the Basics: </a:t>
            </a:r>
            <a:r>
              <a:rPr lang="en" sz="2200"/>
              <a:t>Engineers should have a firm grasp of basic calculus, particularly derivatives and partial derivatives, as they form the components of gradients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Computing Gradients Efficiently: </a:t>
            </a:r>
            <a:r>
              <a:rPr lang="en" sz="2200"/>
              <a:t>Knowledge of efficient computation techniques like backpropagation is vital for handling complex neural network architectures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Managing Vanishing &amp; Exploding Gradients: </a:t>
            </a:r>
            <a:r>
              <a:rPr lang="en" sz="2200"/>
              <a:t>Familiarity with issues such as vanishing and exploding gradients and strategies to mitigate them are critical</a:t>
            </a:r>
            <a:endParaRPr sz="22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Engineers Need to Know about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Gradients.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459475"/>
            <a:ext cx="8520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Applying Adaptive Learning Rates: </a:t>
            </a:r>
            <a:r>
              <a:rPr lang="en" sz="2200"/>
              <a:t>Engineers should know how to implement adaptive learning rate algorithms like AdaGrad, RMSProp, and Adam for efficient optimization.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Experimenting and Tuning: </a:t>
            </a:r>
            <a:r>
              <a:rPr lang="en" sz="2200"/>
              <a:t>Practical experience in experimenting with different optimization strategies and tuning hyperparameters is essential for model optimization.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77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Engineers Need to Know about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Forward Propagation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Forward Propagation.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688075"/>
            <a:ext cx="85206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Forward Propagation involves passing the input data through each layer of the neural network to compute the output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the </a:t>
            </a:r>
            <a:r>
              <a:rPr lang="en" sz="2200"/>
              <a:t>initial</a:t>
            </a:r>
            <a:r>
              <a:rPr lang="en" sz="2200"/>
              <a:t> step in the learning process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determines the initial predictions of the network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0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Forward Propagation?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Forward Propagation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Weighted Sum</a:t>
            </a:r>
            <a:r>
              <a:rPr lang="en" sz="2200"/>
              <a:t>: This is calculated at each neuron based on </a:t>
            </a:r>
            <a:r>
              <a:rPr lang="en" sz="2200"/>
              <a:t>weights</a:t>
            </a:r>
            <a:r>
              <a:rPr lang="en" sz="2200"/>
              <a:t> and connections to the previous set of neurons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Activation Function</a:t>
            </a:r>
            <a:r>
              <a:rPr lang="en" sz="2200"/>
              <a:t>: Applied to the weighted sum to </a:t>
            </a:r>
            <a:r>
              <a:rPr lang="en" sz="2200"/>
              <a:t>introduce</a:t>
            </a:r>
            <a:r>
              <a:rPr lang="en" sz="2200"/>
              <a:t> non-linearity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Non-linearity creates a boundary between each of the layers so that they cannot be simplified</a:t>
            </a:r>
            <a:endParaRPr sz="2200"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Mechanics of Forward Propagation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9.2.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Forward Propagation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181725"/>
            <a:ext cx="69818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Loss </a:t>
            </a:r>
            <a:r>
              <a:rPr lang="en" sz="4300"/>
              <a:t>Function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Mathematical Functions</a:t>
            </a:r>
            <a:r>
              <a:rPr lang="en" sz="4300"/>
              <a:t> in DL.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 Functions measure the disparity between the actual and predicted outputs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guide the optimization of neural networks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 functions differ for every different task of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MSE for regression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Cross-Entropy for classification</a:t>
            </a:r>
            <a:endParaRPr sz="2200"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to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961025"/>
            <a:ext cx="85206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Tuning Weights &amp; Biases</a:t>
            </a:r>
            <a:r>
              <a:rPr lang="en" sz="2200"/>
              <a:t>: Directly influences the adjustment of parameters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Model Performance</a:t>
            </a:r>
            <a:r>
              <a:rPr lang="en" sz="2200"/>
              <a:t>: A lower loss indicates better performance</a:t>
            </a:r>
            <a:endParaRPr sz="2200"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12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Importance of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060050"/>
            <a:ext cx="85206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Mean Squared Error (MSE) Loss</a:t>
            </a:r>
            <a:endParaRPr sz="2200"/>
          </a:p>
          <a:p>
            <a:pPr indent="-35782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Primarily used for regression problems and model fitting, where the goal is to minimize the average of the squares of the errors between predicted and true values.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Cross-Entropy Loss</a:t>
            </a:r>
            <a:endParaRPr sz="2200"/>
          </a:p>
          <a:p>
            <a:pPr indent="-357822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sz="2200"/>
              <a:t>Employed in binary and multiclass classification tasks, where the objective is to minimize the dissimilarity between the predicted probability distribution and the true distribution.</a:t>
            </a:r>
            <a:endParaRPr sz="22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39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060050"/>
            <a:ext cx="85206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Categorical Cross-Entropy Loss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Used in multiclass classification problems, particularly in neural networks, as a generalization of cross-entropy loss for scenarios with more than two classes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Log-cosh Loss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 Serves as an alternative to MSE for regression problems, providing a smoother error gradient by measuring the logarithm of the hyperbolic cosine of the prediction error</a:t>
            </a:r>
            <a:endParaRPr sz="2200"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39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Backpropagation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Backpropagation refers to the backward pass of a neural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During </a:t>
            </a:r>
            <a:r>
              <a:rPr lang="en" sz="2200"/>
              <a:t>backpropagation</a:t>
            </a:r>
            <a:r>
              <a:rPr lang="en" sz="2200"/>
              <a:t> the weights and biases are adjusted to minimize loss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computes gradients of loss functions and updates the parameters </a:t>
            </a:r>
            <a:endParaRPr sz="2200"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to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Backpropagation refers to the backward pass of a neural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During backpropagation the weights and biases are adjusted to minimize loss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computes gradients of loss functions and updates the parameters </a:t>
            </a:r>
            <a:endParaRPr sz="2200"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to 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Learning Rate:</a:t>
            </a:r>
            <a:r>
              <a:rPr lang="en" sz="2200"/>
              <a:t> Understanding the impact of the learning rate on convergence is crucial, as it influences the step size in the weight updates.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Weight Updates</a:t>
            </a:r>
            <a:r>
              <a:rPr lang="en" sz="2200"/>
              <a:t>: Familiarity with how weights are adjusted based on computed gradients is essential for tuning and optimizing neural networks.</a:t>
            </a:r>
            <a:endParaRPr sz="2200"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Essential Knowledge on Backpropagation for Engineers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427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Vanishing &amp; Exploding Gradients: </a:t>
            </a:r>
            <a:r>
              <a:rPr lang="en" sz="2200"/>
              <a:t>Awareness of issues such as vanishing and exploding gradients, along with mitigation strategies like normalized initialization and gradient clipping.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Computational Efficiency: </a:t>
            </a:r>
            <a:r>
              <a:rPr lang="en" sz="2200"/>
              <a:t>Knowledge of efficient computation techniques and libraries/frameworks that implement backpropagation is beneficial.</a:t>
            </a:r>
            <a:endParaRPr sz="2200"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Essential Knowledge on Backpropagation for Engineers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9.3. Loss Function.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17014" r="15440" t="0"/>
          <a:stretch/>
        </p:blipFill>
        <p:spPr>
          <a:xfrm>
            <a:off x="2058625" y="1688700"/>
            <a:ext cx="51465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2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 Propagation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Learning is still just a mathematical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Understanding how these math concepts are crucial to understand important algorithms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enabled engineers to optimize, adapt, and customize different algorithms of neural networks to different problems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Importance of understanding the math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Building a</a:t>
            </a:r>
            <a:r>
              <a:rPr b="1" lang="en" sz="4300"/>
              <a:t> custom model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9.5. Building a custom model.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485675"/>
            <a:ext cx="85206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</a:t>
            </a:r>
            <a:r>
              <a:rPr b="1" lang="en" sz="2200"/>
              <a:t>PyTorch</a:t>
            </a:r>
            <a:r>
              <a:rPr lang="en" sz="2200"/>
              <a:t>, neural networks are constructed using layers.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Layers</a:t>
            </a:r>
            <a:r>
              <a:rPr lang="en" sz="2200"/>
              <a:t> are building blocks that process data as it flows through the network.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Each layer type serves a specific purpose in </a:t>
            </a:r>
            <a:r>
              <a:rPr b="1" lang="en" sz="2200"/>
              <a:t>feature extraction</a:t>
            </a:r>
            <a:r>
              <a:rPr lang="en" sz="2200"/>
              <a:t> and </a:t>
            </a:r>
            <a:r>
              <a:rPr b="1" lang="en" sz="2200"/>
              <a:t>transformation</a:t>
            </a:r>
            <a:r>
              <a:rPr lang="en" sz="2200"/>
              <a:t>.</a:t>
            </a:r>
            <a:endParaRPr sz="2200"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73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Building Layers in PyTorch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9.5. Building a custom model.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47550"/>
            <a:ext cx="85206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Linear layers</a:t>
            </a:r>
            <a:r>
              <a:rPr lang="en" sz="2200"/>
              <a:t>: Transform input by linearly combining input features.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Convolutional layers</a:t>
            </a:r>
            <a:r>
              <a:rPr lang="en" sz="2200"/>
              <a:t>: Capture spatial hierarchies in images.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Recurrent layers</a:t>
            </a:r>
            <a:r>
              <a:rPr lang="en" sz="2200"/>
              <a:t>: Process time series and sequential data.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Activation layers</a:t>
            </a:r>
            <a:r>
              <a:rPr lang="en" sz="2200"/>
              <a:t>: Introduce non-linearities into the network (e.g., ReLU, Sigmoid).</a:t>
            </a:r>
            <a:endParaRPr sz="2200"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5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 Layers in PyTorch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9.5. Building a custom model.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659850"/>
            <a:ext cx="85206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Forward pass: </a:t>
            </a:r>
            <a:r>
              <a:rPr lang="en" sz="2200"/>
              <a:t>Compute the predicted outputs.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Compute loss: </a:t>
            </a:r>
            <a:r>
              <a:rPr lang="en" sz="2200"/>
              <a:t>Measure the error.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Backward pass: </a:t>
            </a:r>
            <a:r>
              <a:rPr lang="en" sz="2200"/>
              <a:t>Compute gradients.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Update weights: </a:t>
            </a:r>
            <a:r>
              <a:rPr lang="en" sz="2200"/>
              <a:t>Apply optimization algorithm.</a:t>
            </a:r>
            <a:endParaRPr sz="2200"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88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loop essentials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9.5. Building a custom model.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075813"/>
            <a:ext cx="85206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Epochs:</a:t>
            </a:r>
            <a:r>
              <a:rPr lang="en" sz="2200"/>
              <a:t> An epoch represents one complete pass through the entire training dataset.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Batch size: </a:t>
            </a:r>
            <a:r>
              <a:rPr lang="en" sz="2200"/>
              <a:t>Number of samples processed before updating the model.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Iterations: </a:t>
            </a:r>
            <a:r>
              <a:rPr lang="en" sz="2200"/>
              <a:t>Number of batches needed to complete one epoch.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Learning rate: </a:t>
            </a:r>
            <a:r>
              <a:rPr lang="en" sz="2200"/>
              <a:t>Step size at each iteration while moving toward a minimum of the loss function.</a:t>
            </a:r>
            <a:endParaRPr sz="2200"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2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Concepts to keep in mind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6722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Derivatives &amp; Partial Derivatives</a:t>
            </a:r>
            <a:r>
              <a:rPr lang="en" sz="2200"/>
              <a:t>: Fundamental for understanding how each parameter affects the overall loss.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Chain Rule</a:t>
            </a:r>
            <a:r>
              <a:rPr lang="en" sz="2200"/>
              <a:t>: Essential for computing derivatives of composite functions in backpropagation.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Sigmoid &amp; ReLU Functions</a:t>
            </a:r>
            <a:r>
              <a:rPr lang="en" sz="2200"/>
              <a:t>: Examples of activation functions that introduce non-linearity to the model.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Mean Squared Error &amp; Cross-Entropy</a:t>
            </a:r>
            <a:r>
              <a:rPr lang="en" sz="2200"/>
              <a:t>: Examples of loss functions for regression and classification tasks, respectively.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Mathematical Functions Essential for ML Engineers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96722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Derivatives measure the rate at which a function changes, and partial derivatives do so for multivariable functions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are foundational for gradient descent and optimizing loss functions, showing how each parameter (weight/bias) affects the overall loss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Application</a:t>
            </a:r>
            <a:r>
              <a:rPr lang="en" sz="2200"/>
              <a:t>: Used to update the weights and biases during backpropagation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Learn more: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Full derivative vs partial derivative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Derivatives &amp; Partial Derivative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6722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chain rule is a fundamental principle in calculus used to compute the derivative of composite functions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Essential for backpropagation, allowing the computation of gradients through layers in a neural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Application</a:t>
            </a:r>
            <a:r>
              <a:rPr lang="en" sz="2200"/>
              <a:t>: </a:t>
            </a:r>
            <a:r>
              <a:rPr lang="en" sz="2200"/>
              <a:t>Applied when calculating the gradient of the loss function with respect to the weights and biases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Learn more: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Chain Rule for Finding Derivatives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6722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Sigmoid compresses the output between 0 and 1, while ReLU (Rectified Linear Unit) outputs the input directly if positive; otherwise, it will output zero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Introduce non-linearity to the model, allowing the neural network to learn from the error and make adjustments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Application</a:t>
            </a:r>
            <a:r>
              <a:rPr lang="en" sz="2200"/>
              <a:t>: </a:t>
            </a:r>
            <a:r>
              <a:rPr lang="en" sz="2200"/>
              <a:t>Utilized as activation functions in the hidden layers of neural networks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Learn more: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Activation Functions in Neural Networks</a:t>
            </a:r>
            <a:endParaRPr sz="22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Sigmoid &amp; ReLU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9.1. Mathematical Functions in DL.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96722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Mean Squared Error measures the average of the squares of the errors for regression, while Cross-Entropy measures the dissimilarity between the predicted probability distribution and the true distribution for classification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Essential for evaluating the performance of a model and for optimizing the model during training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Application</a:t>
            </a:r>
            <a:r>
              <a:rPr lang="en" sz="2200"/>
              <a:t>: </a:t>
            </a:r>
            <a:r>
              <a:rPr lang="en" sz="2200"/>
              <a:t>Used as loss functions to compute the error between predicted and true labels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Learn more: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Why do we need Cross Entropy Loss?</a:t>
            </a:r>
            <a:endParaRPr sz="22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Mean Squared Error &amp; Cross-Entropy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9.2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Gradients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